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306" r:id="rId10"/>
    <p:sldId id="277" r:id="rId11"/>
    <p:sldId id="278" r:id="rId12"/>
    <p:sldId id="280" r:id="rId13"/>
    <p:sldId id="281" r:id="rId14"/>
    <p:sldId id="282" r:id="rId15"/>
    <p:sldId id="283" r:id="rId16"/>
    <p:sldId id="285" r:id="rId17"/>
    <p:sldId id="287" r:id="rId18"/>
    <p:sldId id="290" r:id="rId19"/>
    <p:sldId id="291" r:id="rId20"/>
    <p:sldId id="292" r:id="rId21"/>
    <p:sldId id="293" r:id="rId22"/>
    <p:sldId id="294" r:id="rId23"/>
    <p:sldId id="304" r:id="rId24"/>
    <p:sldId id="296" r:id="rId25"/>
    <p:sldId id="301" r:id="rId26"/>
    <p:sldId id="297" r:id="rId27"/>
    <p:sldId id="299" r:id="rId28"/>
    <p:sldId id="305" r:id="rId29"/>
    <p:sldId id="298" r:id="rId30"/>
    <p:sldId id="30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660"/>
  </p:normalViewPr>
  <p:slideViewPr>
    <p:cSldViewPr snapToGrid="0">
      <p:cViewPr varScale="1">
        <p:scale>
          <a:sx n="72" d="100"/>
          <a:sy n="72" d="100"/>
        </p:scale>
        <p:origin x="6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cer\Desktop\&#1040;&#1056;&#1041;_&#1057;_&#1052;\&#1071;&#1088;&#1086;&#1096;&#1077;&#1085;&#1082;&#1086;%20&#1052;&#1072;&#1082;&#1089;&#1080;&#1084;\&#1047;&#1072;&#1076;&#1072;&#1095;&#1110;%20&#1076;&#1083;&#1103;%20&#1076;&#1080;&#1089;&#1077;&#1088;&#1090;&#1072;&#1094;&#1110;&#1111;\&#1050;&#1086;&#1086;&#1088;&#1076;&#1080;&#1085;&#1072;&#1090;&#1080;%20&#1074;&#1110;&#1076;&#1073;&#1080;&#1090;&#1082;&#1110;&#1074;%20&#1085;&#1072;%20&#1079;&#1110;&#1085;&#1080;&#1094;&#1110;%20&#1110;%20&#1089;&#1110;&#1090;&#1082;&#1110;&#1074;&#1094;&#1110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cer\Desktop\&#1040;&#1056;&#1041;_&#1057;_&#1052;\&#1071;&#1088;&#1086;&#1096;&#1077;&#1085;&#1082;&#1086;%20&#1052;&#1072;&#1082;&#1089;&#1080;&#1084;\&#1047;&#1072;&#1076;&#1072;&#1095;&#1110;%20&#1076;&#1083;&#1103;%20&#1076;&#1080;&#1089;&#1077;&#1088;&#1090;&#1072;&#1094;&#1110;&#1111;\&#1050;&#1086;&#1086;&#1088;&#1076;&#1080;&#1085;&#1072;&#1090;&#1080;%20&#1074;&#1110;&#1076;&#1073;&#1080;&#1090;&#1082;&#1110;&#1074;%20&#1085;&#1072;%20&#1079;&#1110;&#1085;&#1080;&#1094;&#1110;%20&#1110;%20&#1089;&#1110;&#1090;&#1082;&#1110;&#1074;&#1094;&#1110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KPI\Dissertation\&#1050;&#1085;&#1080;&#1075;&#1072;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cer\Desktop\&#1053;&#1072;&#1074;&#1095;&#1056;&#1110;&#1082;\&#1053;&#1072;&#1074;&#1095;&#1056;&#1110;&#1082;%202021_22\&#1054;&#1053;&#1052;&#1058;%205%20&#1082;\&#1051;&#1056;%20&#1054;&#1053;&#1052;&#1058;\&#1051;&#1072;&#1073;%204%20&#1050;&#1051;&#1040;&#1057;&#1058;&#1045;&#1056;&#1048;&#1047;&#1040;&#1062;&#1030;&#1071;\&#1053;&#1072;&#1076;&#1110;&#1089;&#1083;&#1072;&#1085;&#1110;%20&#1057;&#1056;%2021.10\&#1057;&#1090;&#1077;&#1087;&#1110;&#1085;&#1100;%20&#1090;&#1086;&#1095;&#1082;&#1080;%20&#1062;&#1077;&#1085;&#1090;&#1088;&#1080;_&#1082;&#1083;&#1072;&#1089;&#1090;&#1077;&#1088;&#1110;&#1074;.xls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KPI\Dissertation\&#1050;&#1085;&#1080;&#1075;&#1072;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uk-UA"/>
              <a:t>На зіниці</a:t>
            </a:r>
            <a:endParaRPr lang="en-US"/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Лист1!$C$1</c:f>
              <c:strCache>
                <c:ptCount val="1"/>
                <c:pt idx="0">
                  <c:v>Y begin</c:v>
                </c:pt>
              </c:strCache>
            </c:strRef>
          </c:tx>
          <c:spPr>
            <a:ln w="28575">
              <a:noFill/>
            </a:ln>
          </c:spPr>
          <c:xVal>
            <c:numRef>
              <c:f>Лист1!$B$2:$B$65</c:f>
              <c:numCache>
                <c:formatCode>0.00</c:formatCode>
                <c:ptCount val="64"/>
                <c:pt idx="0">
                  <c:v>2259</c:v>
                </c:pt>
                <c:pt idx="1">
                  <c:v>2240.4699999999998</c:v>
                </c:pt>
                <c:pt idx="2">
                  <c:v>2481.88</c:v>
                </c:pt>
                <c:pt idx="3">
                  <c:v>2473.69</c:v>
                </c:pt>
                <c:pt idx="4">
                  <c:v>2246.66</c:v>
                </c:pt>
                <c:pt idx="5">
                  <c:v>2032.91</c:v>
                </c:pt>
                <c:pt idx="6">
                  <c:v>2019.94</c:v>
                </c:pt>
                <c:pt idx="7">
                  <c:v>2241.38</c:v>
                </c:pt>
                <c:pt idx="8">
                  <c:v>2478.0300000000002</c:v>
                </c:pt>
                <c:pt idx="9">
                  <c:v>2664.44</c:v>
                </c:pt>
                <c:pt idx="10">
                  <c:v>2752.63</c:v>
                </c:pt>
                <c:pt idx="11">
                  <c:v>2728.94</c:v>
                </c:pt>
                <c:pt idx="12">
                  <c:v>2587.09</c:v>
                </c:pt>
                <c:pt idx="13">
                  <c:v>2380.88</c:v>
                </c:pt>
                <c:pt idx="14">
                  <c:v>2129.5</c:v>
                </c:pt>
                <c:pt idx="15">
                  <c:v>1931.78</c:v>
                </c:pt>
                <c:pt idx="16">
                  <c:v>1778.28</c:v>
                </c:pt>
                <c:pt idx="17">
                  <c:v>1746.72</c:v>
                </c:pt>
                <c:pt idx="18">
                  <c:v>1827.97</c:v>
                </c:pt>
                <c:pt idx="19">
                  <c:v>2014.22</c:v>
                </c:pt>
                <c:pt idx="20">
                  <c:v>2248.94</c:v>
                </c:pt>
                <c:pt idx="21">
                  <c:v>2486.7800000000002</c:v>
                </c:pt>
                <c:pt idx="22">
                  <c:v>2717.31</c:v>
                </c:pt>
                <c:pt idx="23">
                  <c:v>2865.53</c:v>
                </c:pt>
                <c:pt idx="24">
                  <c:v>2978.84</c:v>
                </c:pt>
                <c:pt idx="25">
                  <c:v>3001.25</c:v>
                </c:pt>
                <c:pt idx="26">
                  <c:v>2924.88</c:v>
                </c:pt>
                <c:pt idx="27">
                  <c:v>2802.66</c:v>
                </c:pt>
                <c:pt idx="28">
                  <c:v>2610.7199999999998</c:v>
                </c:pt>
                <c:pt idx="29">
                  <c:v>2374.38</c:v>
                </c:pt>
                <c:pt idx="30">
                  <c:v>2118.84</c:v>
                </c:pt>
                <c:pt idx="31">
                  <c:v>1909.59</c:v>
                </c:pt>
                <c:pt idx="32">
                  <c:v>1705.44</c:v>
                </c:pt>
                <c:pt idx="33">
                  <c:v>1568.47</c:v>
                </c:pt>
                <c:pt idx="34">
                  <c:v>1501.09</c:v>
                </c:pt>
                <c:pt idx="35">
                  <c:v>1528.88</c:v>
                </c:pt>
                <c:pt idx="36">
                  <c:v>1626.56</c:v>
                </c:pt>
                <c:pt idx="37">
                  <c:v>1781.56</c:v>
                </c:pt>
                <c:pt idx="38">
                  <c:v>1992.47</c:v>
                </c:pt>
                <c:pt idx="39">
                  <c:v>2249.63</c:v>
                </c:pt>
                <c:pt idx="40">
                  <c:v>2494.88</c:v>
                </c:pt>
                <c:pt idx="41">
                  <c:v>2718.91</c:v>
                </c:pt>
                <c:pt idx="42">
                  <c:v>2932.16</c:v>
                </c:pt>
                <c:pt idx="43">
                  <c:v>3082.78</c:v>
                </c:pt>
                <c:pt idx="44">
                  <c:v>3189.84</c:v>
                </c:pt>
                <c:pt idx="45">
                  <c:v>3242.88</c:v>
                </c:pt>
                <c:pt idx="46">
                  <c:v>3224.94</c:v>
                </c:pt>
                <c:pt idx="47">
                  <c:v>3147.66</c:v>
                </c:pt>
                <c:pt idx="48">
                  <c:v>3013.44</c:v>
                </c:pt>
                <c:pt idx="49">
                  <c:v>2829.03</c:v>
                </c:pt>
                <c:pt idx="50">
                  <c:v>2600.5300000000002</c:v>
                </c:pt>
                <c:pt idx="51">
                  <c:v>2381.2800000000002</c:v>
                </c:pt>
                <c:pt idx="52">
                  <c:v>2116</c:v>
                </c:pt>
                <c:pt idx="53">
                  <c:v>1882.66</c:v>
                </c:pt>
                <c:pt idx="54">
                  <c:v>1668.25</c:v>
                </c:pt>
                <c:pt idx="55">
                  <c:v>1490.31</c:v>
                </c:pt>
                <c:pt idx="56">
                  <c:v>1349</c:v>
                </c:pt>
                <c:pt idx="57">
                  <c:v>1268.1300000000001</c:v>
                </c:pt>
                <c:pt idx="58">
                  <c:v>1269.0899999999999</c:v>
                </c:pt>
                <c:pt idx="59">
                  <c:v>1307.5899999999999</c:v>
                </c:pt>
                <c:pt idx="60">
                  <c:v>1411.47</c:v>
                </c:pt>
                <c:pt idx="61">
                  <c:v>1572</c:v>
                </c:pt>
                <c:pt idx="62">
                  <c:v>1767.09</c:v>
                </c:pt>
                <c:pt idx="63">
                  <c:v>1990.13</c:v>
                </c:pt>
              </c:numCache>
            </c:numRef>
          </c:xVal>
          <c:yVal>
            <c:numRef>
              <c:f>Лист1!$C$2:$C$65</c:f>
              <c:numCache>
                <c:formatCode>0.00</c:formatCode>
                <c:ptCount val="64"/>
                <c:pt idx="0">
                  <c:v>1850.44</c:v>
                </c:pt>
                <c:pt idx="1">
                  <c:v>1584.81</c:v>
                </c:pt>
                <c:pt idx="2">
                  <c:v>1711.41</c:v>
                </c:pt>
                <c:pt idx="3">
                  <c:v>1970.94</c:v>
                </c:pt>
                <c:pt idx="4">
                  <c:v>2103.88</c:v>
                </c:pt>
                <c:pt idx="5">
                  <c:v>1980.31</c:v>
                </c:pt>
                <c:pt idx="6">
                  <c:v>1721.38</c:v>
                </c:pt>
                <c:pt idx="7">
                  <c:v>1340.09</c:v>
                </c:pt>
                <c:pt idx="8">
                  <c:v>1405.38</c:v>
                </c:pt>
                <c:pt idx="9">
                  <c:v>1571.59</c:v>
                </c:pt>
                <c:pt idx="10">
                  <c:v>1777.03</c:v>
                </c:pt>
                <c:pt idx="11">
                  <c:v>2031.91</c:v>
                </c:pt>
                <c:pt idx="12">
                  <c:v>2222.41</c:v>
                </c:pt>
                <c:pt idx="13">
                  <c:v>2330.38</c:v>
                </c:pt>
                <c:pt idx="14">
                  <c:v>2327.63</c:v>
                </c:pt>
                <c:pt idx="15">
                  <c:v>2206.16</c:v>
                </c:pt>
                <c:pt idx="16">
                  <c:v>2032.84</c:v>
                </c:pt>
                <c:pt idx="17">
                  <c:v>1797.63</c:v>
                </c:pt>
                <c:pt idx="18">
                  <c:v>1560.53</c:v>
                </c:pt>
                <c:pt idx="19">
                  <c:v>1409.19</c:v>
                </c:pt>
                <c:pt idx="20">
                  <c:v>1118.8399999999999</c:v>
                </c:pt>
                <c:pt idx="21">
                  <c:v>1149.31</c:v>
                </c:pt>
                <c:pt idx="22">
                  <c:v>1263.6300000000001</c:v>
                </c:pt>
                <c:pt idx="23">
                  <c:v>1445.13</c:v>
                </c:pt>
                <c:pt idx="24">
                  <c:v>1674.56</c:v>
                </c:pt>
                <c:pt idx="25">
                  <c:v>1909.84</c:v>
                </c:pt>
                <c:pt idx="26">
                  <c:v>2146.94</c:v>
                </c:pt>
                <c:pt idx="27">
                  <c:v>2337.25</c:v>
                </c:pt>
                <c:pt idx="28">
                  <c:v>2505.84</c:v>
                </c:pt>
                <c:pt idx="29">
                  <c:v>2585.5</c:v>
                </c:pt>
                <c:pt idx="30">
                  <c:v>2576.59</c:v>
                </c:pt>
                <c:pt idx="31">
                  <c:v>2505.25</c:v>
                </c:pt>
                <c:pt idx="32">
                  <c:v>2347</c:v>
                </c:pt>
                <c:pt idx="33">
                  <c:v>2157.94</c:v>
                </c:pt>
                <c:pt idx="34">
                  <c:v>1905.75</c:v>
                </c:pt>
                <c:pt idx="35">
                  <c:v>1659.06</c:v>
                </c:pt>
                <c:pt idx="36">
                  <c:v>1435.88</c:v>
                </c:pt>
                <c:pt idx="37">
                  <c:v>1262.75</c:v>
                </c:pt>
                <c:pt idx="38">
                  <c:v>1145.78</c:v>
                </c:pt>
                <c:pt idx="39">
                  <c:v>874.22</c:v>
                </c:pt>
                <c:pt idx="40">
                  <c:v>903.97</c:v>
                </c:pt>
                <c:pt idx="41">
                  <c:v>994.84</c:v>
                </c:pt>
                <c:pt idx="42">
                  <c:v>1140.31</c:v>
                </c:pt>
                <c:pt idx="43">
                  <c:v>1320.41</c:v>
                </c:pt>
                <c:pt idx="44">
                  <c:v>1554.97</c:v>
                </c:pt>
                <c:pt idx="45">
                  <c:v>1787.75</c:v>
                </c:pt>
                <c:pt idx="46">
                  <c:v>2026.59</c:v>
                </c:pt>
                <c:pt idx="47">
                  <c:v>2263.16</c:v>
                </c:pt>
                <c:pt idx="48">
                  <c:v>2468.16</c:v>
                </c:pt>
                <c:pt idx="49">
                  <c:v>2650.84</c:v>
                </c:pt>
                <c:pt idx="50">
                  <c:v>2760.41</c:v>
                </c:pt>
                <c:pt idx="51">
                  <c:v>2824.19</c:v>
                </c:pt>
                <c:pt idx="52">
                  <c:v>2824.25</c:v>
                </c:pt>
                <c:pt idx="53">
                  <c:v>2749.41</c:v>
                </c:pt>
                <c:pt idx="54">
                  <c:v>2640.38</c:v>
                </c:pt>
                <c:pt idx="55">
                  <c:v>2474.25</c:v>
                </c:pt>
                <c:pt idx="56">
                  <c:v>2261.2199999999998</c:v>
                </c:pt>
                <c:pt idx="57">
                  <c:v>2026.34</c:v>
                </c:pt>
                <c:pt idx="58">
                  <c:v>1788.78</c:v>
                </c:pt>
                <c:pt idx="59">
                  <c:v>1545.97</c:v>
                </c:pt>
                <c:pt idx="60">
                  <c:v>1323.16</c:v>
                </c:pt>
                <c:pt idx="61">
                  <c:v>1144.28</c:v>
                </c:pt>
                <c:pt idx="62">
                  <c:v>983.19</c:v>
                </c:pt>
                <c:pt idx="63">
                  <c:v>903.94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770-4D6E-86B5-51946CB014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4660064"/>
        <c:axId val="1454660608"/>
      </c:scatterChart>
      <c:valAx>
        <c:axId val="1454660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Координата, мкм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1454660608"/>
        <c:crosses val="autoZero"/>
        <c:crossBetween val="midCat"/>
      </c:valAx>
      <c:valAx>
        <c:axId val="14546606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uk-UA"/>
                  <a:t>мкм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1454660064"/>
        <c:crosses val="autoZero"/>
        <c:crossBetween val="midCat"/>
      </c:valAx>
    </c:plotArea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E25247"/>
      </a:solidFill>
      <a:prstDash val="solid"/>
    </a:ln>
    <a:effectLst/>
  </c:spPr>
  <c:txPr>
    <a:bodyPr/>
    <a:lstStyle/>
    <a:p>
      <a:pPr>
        <a:defRPr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uk-UA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uk-UA"/>
              <a:t>Координати відбитків на сітківці, мкм</a:t>
            </a:r>
          </a:p>
        </c:rich>
      </c:tx>
      <c:layout>
        <c:manualLayout>
          <c:xMode val="edge"/>
          <c:yMode val="edge"/>
          <c:x val="0.11879952505936758"/>
          <c:y val="4.5088566827697261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Лист1!$F$2:$F$65</c:f>
              <c:numCache>
                <c:formatCode>0.00</c:formatCode>
                <c:ptCount val="64"/>
                <c:pt idx="0">
                  <c:v>76.7800000000002</c:v>
                </c:pt>
                <c:pt idx="1">
                  <c:v>106.75</c:v>
                </c:pt>
                <c:pt idx="2">
                  <c:v>-12.539999999999964</c:v>
                </c:pt>
                <c:pt idx="3">
                  <c:v>48.7199999999998</c:v>
                </c:pt>
                <c:pt idx="4">
                  <c:v>22.180000000000291</c:v>
                </c:pt>
                <c:pt idx="5">
                  <c:v>38.779999999999973</c:v>
                </c:pt>
                <c:pt idx="6">
                  <c:v>-11.279999999999973</c:v>
                </c:pt>
                <c:pt idx="7">
                  <c:v>8.0299999999997453</c:v>
                </c:pt>
                <c:pt idx="8">
                  <c:v>17.849999999999909</c:v>
                </c:pt>
                <c:pt idx="9">
                  <c:v>4.4400000000000546</c:v>
                </c:pt>
                <c:pt idx="10">
                  <c:v>48.400000000000091</c:v>
                </c:pt>
                <c:pt idx="11">
                  <c:v>58.9699999999998</c:v>
                </c:pt>
                <c:pt idx="12">
                  <c:v>-7.680000000000291</c:v>
                </c:pt>
                <c:pt idx="13">
                  <c:v>-20.220000000000255</c:v>
                </c:pt>
                <c:pt idx="14">
                  <c:v>-73.690000000000055</c:v>
                </c:pt>
                <c:pt idx="15">
                  <c:v>-22.75</c:v>
                </c:pt>
                <c:pt idx="16">
                  <c:v>-82.309999999999945</c:v>
                </c:pt>
                <c:pt idx="17">
                  <c:v>-66.059999999999945</c:v>
                </c:pt>
                <c:pt idx="18">
                  <c:v>13</c:v>
                </c:pt>
                <c:pt idx="19">
                  <c:v>29.029999999999973</c:v>
                </c:pt>
                <c:pt idx="20">
                  <c:v>129.36999999999989</c:v>
                </c:pt>
                <c:pt idx="21">
                  <c:v>-86.900000000000091</c:v>
                </c:pt>
                <c:pt idx="22">
                  <c:v>78.159999999999854</c:v>
                </c:pt>
                <c:pt idx="23">
                  <c:v>-61.900000000000091</c:v>
                </c:pt>
                <c:pt idx="24">
                  <c:v>20.5</c:v>
                </c:pt>
                <c:pt idx="25">
                  <c:v>51.630000000000109</c:v>
                </c:pt>
                <c:pt idx="26">
                  <c:v>-46.349999999999909</c:v>
                </c:pt>
                <c:pt idx="27">
                  <c:v>-16.9699999999998</c:v>
                </c:pt>
                <c:pt idx="28">
                  <c:v>49.870000000000346</c:v>
                </c:pt>
                <c:pt idx="29">
                  <c:v>-2.2200000000002547</c:v>
                </c:pt>
                <c:pt idx="30">
                  <c:v>20.039999999999964</c:v>
                </c:pt>
                <c:pt idx="31">
                  <c:v>5.4100000000000819</c:v>
                </c:pt>
                <c:pt idx="32">
                  <c:v>47.690000000000055</c:v>
                </c:pt>
                <c:pt idx="33">
                  <c:v>79.5</c:v>
                </c:pt>
                <c:pt idx="34">
                  <c:v>11.160000000000082</c:v>
                </c:pt>
                <c:pt idx="35">
                  <c:v>68.459999999999809</c:v>
                </c:pt>
                <c:pt idx="36">
                  <c:v>-31.779999999999973</c:v>
                </c:pt>
                <c:pt idx="37">
                  <c:v>20.940000000000055</c:v>
                </c:pt>
                <c:pt idx="38">
                  <c:v>-109.91000000000008</c:v>
                </c:pt>
                <c:pt idx="39">
                  <c:v>-54.789999999999964</c:v>
                </c:pt>
                <c:pt idx="40">
                  <c:v>11.589999999999691</c:v>
                </c:pt>
                <c:pt idx="41">
                  <c:v>10.5</c:v>
                </c:pt>
                <c:pt idx="42">
                  <c:v>-63.409999999999854</c:v>
                </c:pt>
                <c:pt idx="43">
                  <c:v>-38.720000000000255</c:v>
                </c:pt>
                <c:pt idx="44">
                  <c:v>-54.0300000000002</c:v>
                </c:pt>
                <c:pt idx="45">
                  <c:v>49.150000000000091</c:v>
                </c:pt>
                <c:pt idx="46">
                  <c:v>-13.380000000000109</c:v>
                </c:pt>
                <c:pt idx="47">
                  <c:v>65.559999999999945</c:v>
                </c:pt>
                <c:pt idx="48">
                  <c:v>-54.690000000000055</c:v>
                </c:pt>
                <c:pt idx="49">
                  <c:v>12</c:v>
                </c:pt>
                <c:pt idx="50">
                  <c:v>-90.940000000000055</c:v>
                </c:pt>
                <c:pt idx="51">
                  <c:v>82.379999999999654</c:v>
                </c:pt>
                <c:pt idx="52">
                  <c:v>-27.409999999999854</c:v>
                </c:pt>
                <c:pt idx="53">
                  <c:v>-34.660000000000082</c:v>
                </c:pt>
                <c:pt idx="54">
                  <c:v>29.529999999999973</c:v>
                </c:pt>
                <c:pt idx="55">
                  <c:v>2.25</c:v>
                </c:pt>
                <c:pt idx="56">
                  <c:v>-8.1199999999998909</c:v>
                </c:pt>
                <c:pt idx="57">
                  <c:v>35.5</c:v>
                </c:pt>
                <c:pt idx="58">
                  <c:v>-73.279999999999973</c:v>
                </c:pt>
                <c:pt idx="59">
                  <c:v>34.050000000000182</c:v>
                </c:pt>
                <c:pt idx="60">
                  <c:v>69.869999999999891</c:v>
                </c:pt>
                <c:pt idx="61">
                  <c:v>64.690000000000055</c:v>
                </c:pt>
                <c:pt idx="62">
                  <c:v>-63.209999999999809</c:v>
                </c:pt>
                <c:pt idx="63">
                  <c:v>-30.070000000000164</c:v>
                </c:pt>
              </c:numCache>
            </c:numRef>
          </c:xVal>
          <c:yVal>
            <c:numRef>
              <c:f>Лист1!$G$2:$G$65</c:f>
              <c:numCache>
                <c:formatCode>0.00</c:formatCode>
                <c:ptCount val="64"/>
                <c:pt idx="0">
                  <c:v>116.22000000000003</c:v>
                </c:pt>
                <c:pt idx="1">
                  <c:v>128.07000000000016</c:v>
                </c:pt>
                <c:pt idx="2">
                  <c:v>109.36999999999989</c:v>
                </c:pt>
                <c:pt idx="3">
                  <c:v>65.940000000000055</c:v>
                </c:pt>
                <c:pt idx="4">
                  <c:v>156</c:v>
                </c:pt>
                <c:pt idx="5">
                  <c:v>150.94000000000005</c:v>
                </c:pt>
                <c:pt idx="6">
                  <c:v>52.089999999999918</c:v>
                </c:pt>
                <c:pt idx="7">
                  <c:v>69.790000000000191</c:v>
                </c:pt>
                <c:pt idx="8">
                  <c:v>113.83999999999992</c:v>
                </c:pt>
                <c:pt idx="9">
                  <c:v>120.29000000000019</c:v>
                </c:pt>
                <c:pt idx="10">
                  <c:v>94.910000000000082</c:v>
                </c:pt>
                <c:pt idx="11">
                  <c:v>169.49999999999977</c:v>
                </c:pt>
                <c:pt idx="12">
                  <c:v>101.97000000000025</c:v>
                </c:pt>
                <c:pt idx="13">
                  <c:v>89</c:v>
                </c:pt>
                <c:pt idx="14">
                  <c:v>77.119999999999891</c:v>
                </c:pt>
                <c:pt idx="15">
                  <c:v>85.180000000000291</c:v>
                </c:pt>
                <c:pt idx="16">
                  <c:v>111.56999999999994</c:v>
                </c:pt>
                <c:pt idx="17">
                  <c:v>159.08999999999992</c:v>
                </c:pt>
                <c:pt idx="18">
                  <c:v>123.13000000000011</c:v>
                </c:pt>
                <c:pt idx="19">
                  <c:v>146.94000000000005</c:v>
                </c:pt>
                <c:pt idx="20">
                  <c:v>213.10000000000014</c:v>
                </c:pt>
                <c:pt idx="21">
                  <c:v>102.57000000000016</c:v>
                </c:pt>
                <c:pt idx="22">
                  <c:v>132.45999999999981</c:v>
                </c:pt>
                <c:pt idx="23">
                  <c:v>132.70999999999981</c:v>
                </c:pt>
                <c:pt idx="24">
                  <c:v>150.07000000000016</c:v>
                </c:pt>
                <c:pt idx="25">
                  <c:v>194.12999999999988</c:v>
                </c:pt>
                <c:pt idx="26">
                  <c:v>61.309999999999945</c:v>
                </c:pt>
                <c:pt idx="27">
                  <c:v>19.090000000000146</c:v>
                </c:pt>
                <c:pt idx="28">
                  <c:v>187.40999999999985</c:v>
                </c:pt>
                <c:pt idx="29">
                  <c:v>133.40999999999985</c:v>
                </c:pt>
                <c:pt idx="30">
                  <c:v>79.879999999999654</c:v>
                </c:pt>
                <c:pt idx="31">
                  <c:v>101.19000000000005</c:v>
                </c:pt>
                <c:pt idx="32">
                  <c:v>112.30999999999995</c:v>
                </c:pt>
                <c:pt idx="33">
                  <c:v>115.9699999999998</c:v>
                </c:pt>
                <c:pt idx="34">
                  <c:v>69.660000000000082</c:v>
                </c:pt>
                <c:pt idx="35">
                  <c:v>57.720000000000027</c:v>
                </c:pt>
                <c:pt idx="36">
                  <c:v>92.25</c:v>
                </c:pt>
                <c:pt idx="37">
                  <c:v>114</c:v>
                </c:pt>
                <c:pt idx="38">
                  <c:v>133.80999999999995</c:v>
                </c:pt>
                <c:pt idx="39">
                  <c:v>117.68999999999994</c:v>
                </c:pt>
                <c:pt idx="40">
                  <c:v>143.77999999999997</c:v>
                </c:pt>
                <c:pt idx="41">
                  <c:v>155.40999999999997</c:v>
                </c:pt>
                <c:pt idx="42">
                  <c:v>167.47000000000003</c:v>
                </c:pt>
                <c:pt idx="43">
                  <c:v>91.089999999999918</c:v>
                </c:pt>
                <c:pt idx="44">
                  <c:v>132.33999999999992</c:v>
                </c:pt>
                <c:pt idx="45">
                  <c:v>76.529999999999973</c:v>
                </c:pt>
                <c:pt idx="46">
                  <c:v>130.91000000000008</c:v>
                </c:pt>
                <c:pt idx="47">
                  <c:v>142.09000000000015</c:v>
                </c:pt>
                <c:pt idx="48">
                  <c:v>107.37000000000035</c:v>
                </c:pt>
                <c:pt idx="49">
                  <c:v>67.440000000000055</c:v>
                </c:pt>
                <c:pt idx="50">
                  <c:v>172.80999999999995</c:v>
                </c:pt>
                <c:pt idx="51">
                  <c:v>71.900000000000091</c:v>
                </c:pt>
                <c:pt idx="52">
                  <c:v>58.75</c:v>
                </c:pt>
                <c:pt idx="53">
                  <c:v>67.370000000000346</c:v>
                </c:pt>
                <c:pt idx="54">
                  <c:v>47.059999999999945</c:v>
                </c:pt>
                <c:pt idx="55">
                  <c:v>116.65999999999985</c:v>
                </c:pt>
                <c:pt idx="56">
                  <c:v>118.5300000000002</c:v>
                </c:pt>
                <c:pt idx="57">
                  <c:v>16.720000000000027</c:v>
                </c:pt>
                <c:pt idx="58">
                  <c:v>121.97000000000003</c:v>
                </c:pt>
                <c:pt idx="59">
                  <c:v>132.66000000000008</c:v>
                </c:pt>
                <c:pt idx="60">
                  <c:v>174.14999999999986</c:v>
                </c:pt>
                <c:pt idx="61">
                  <c:v>179.35000000000014</c:v>
                </c:pt>
                <c:pt idx="62">
                  <c:v>72.369999999999891</c:v>
                </c:pt>
                <c:pt idx="63">
                  <c:v>150.64999999999986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EF7-478F-A38E-6E2C42F770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4661152"/>
        <c:axId val="1454662240"/>
      </c:scatterChart>
      <c:valAx>
        <c:axId val="1454661152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crossAx val="1454662240"/>
        <c:crosses val="autoZero"/>
        <c:crossBetween val="midCat"/>
      </c:valAx>
      <c:valAx>
        <c:axId val="1454662240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454661152"/>
        <c:crosses val="autoZero"/>
        <c:crossBetween val="midCat"/>
      </c:valAx>
    </c:plotArea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E25247"/>
      </a:solidFill>
      <a:prstDash val="solid"/>
    </a:ln>
    <a:effectLst/>
  </c:spPr>
  <c:txPr>
    <a:bodyPr/>
    <a:lstStyle/>
    <a:p>
      <a:pPr>
        <a:defRPr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uk-UA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uk-UA"/>
              <a:t>Розташування 64 маркерів на зіниці</a:t>
            </a:r>
          </a:p>
        </c:rich>
      </c:tx>
      <c:layout>
        <c:manualLayout>
          <c:xMode val="edge"/>
          <c:yMode val="edge"/>
          <c:x val="0.25423706570576982"/>
          <c:y val="8.6393088552915772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217511406754882"/>
          <c:y val="9.4319711116024094E-2"/>
          <c:w val="0.80963281070492221"/>
          <c:h val="0.8244562734193863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</c:marker>
          <c:xVal>
            <c:numRef>
              <c:f>Sheet3!$E$3:$E$66</c:f>
              <c:numCache>
                <c:formatCode>0.00</c:formatCode>
                <c:ptCount val="64"/>
                <c:pt idx="0">
                  <c:v>833.33333333329995</c:v>
                </c:pt>
                <c:pt idx="1">
                  <c:v>589.25565098879986</c:v>
                </c:pt>
                <c:pt idx="2">
                  <c:v>5.104785228785712E-14</c:v>
                </c:pt>
                <c:pt idx="3">
                  <c:v>-589.25565098879986</c:v>
                </c:pt>
                <c:pt idx="4">
                  <c:v>-833.33333333329995</c:v>
                </c:pt>
                <c:pt idx="5">
                  <c:v>-589.25565098880008</c:v>
                </c:pt>
                <c:pt idx="6">
                  <c:v>-1.5314355686357137E-13</c:v>
                </c:pt>
                <c:pt idx="7">
                  <c:v>589.25565098879974</c:v>
                </c:pt>
                <c:pt idx="8">
                  <c:v>1388.8888888889001</c:v>
                </c:pt>
                <c:pt idx="9">
                  <c:v>1229.8000356294997</c:v>
                </c:pt>
                <c:pt idx="10">
                  <c:v>788.97881490440011</c:v>
                </c:pt>
                <c:pt idx="11">
                  <c:v>167.41205591020108</c:v>
                </c:pt>
                <c:pt idx="12">
                  <c:v>-492.50678755909991</c:v>
                </c:pt>
                <c:pt idx="13">
                  <c:v>-1039.5982613487997</c:v>
                </c:pt>
                <c:pt idx="14">
                  <c:v>-1348.5303019805999</c:v>
                </c:pt>
                <c:pt idx="15">
                  <c:v>-1348.5303019806001</c:v>
                </c:pt>
                <c:pt idx="16">
                  <c:v>-1039.5982613488</c:v>
                </c:pt>
                <c:pt idx="17">
                  <c:v>-492.50678755910047</c:v>
                </c:pt>
                <c:pt idx="18">
                  <c:v>167.41205591020139</c:v>
                </c:pt>
                <c:pt idx="19">
                  <c:v>788.9788149044</c:v>
                </c:pt>
                <c:pt idx="20">
                  <c:v>1229.8000356294997</c:v>
                </c:pt>
                <c:pt idx="21">
                  <c:v>1944.4444444444</c:v>
                </c:pt>
                <c:pt idx="22">
                  <c:v>1839.0890810845999</c:v>
                </c:pt>
                <c:pt idx="23">
                  <c:v>1534.4398793819</c:v>
                </c:pt>
                <c:pt idx="24">
                  <c:v>1063.5103074603001</c:v>
                </c:pt>
                <c:pt idx="25">
                  <c:v>477.33289166270038</c:v>
                </c:pt>
                <c:pt idx="26">
                  <c:v>-160.57094952949794</c:v>
                </c:pt>
                <c:pt idx="27">
                  <c:v>-781.07443682520011</c:v>
                </c:pt>
                <c:pt idx="28">
                  <c:v>-1316.9363892722997</c:v>
                </c:pt>
                <c:pt idx="29">
                  <c:v>-1710.0878495681998</c:v>
                </c:pt>
                <c:pt idx="30">
                  <c:v>-1917.9247566163999</c:v>
                </c:pt>
                <c:pt idx="31">
                  <c:v>-1917.9247566164001</c:v>
                </c:pt>
                <c:pt idx="32">
                  <c:v>-1710.0878495682</c:v>
                </c:pt>
                <c:pt idx="33">
                  <c:v>-1316.9363892722999</c:v>
                </c:pt>
                <c:pt idx="34">
                  <c:v>-781.07443682520056</c:v>
                </c:pt>
                <c:pt idx="35">
                  <c:v>-160.57094952949927</c:v>
                </c:pt>
                <c:pt idx="36">
                  <c:v>477.33289166270032</c:v>
                </c:pt>
                <c:pt idx="37">
                  <c:v>1063.5103074603001</c:v>
                </c:pt>
                <c:pt idx="38">
                  <c:v>1534.4398793819</c:v>
                </c:pt>
                <c:pt idx="39">
                  <c:v>1839.0890810845999</c:v>
                </c:pt>
                <c:pt idx="40">
                  <c:v>2500</c:v>
                </c:pt>
                <c:pt idx="41">
                  <c:v>2414.8145657227001</c:v>
                </c:pt>
                <c:pt idx="42">
                  <c:v>2165.0635094610975</c:v>
                </c:pt>
                <c:pt idx="43">
                  <c:v>1767.7669529664001</c:v>
                </c:pt>
                <c:pt idx="44">
                  <c:v>1249.9999999999989</c:v>
                </c:pt>
                <c:pt idx="45">
                  <c:v>647.04761275629926</c:v>
                </c:pt>
                <c:pt idx="46">
                  <c:v>1.531435568635775E-13</c:v>
                </c:pt>
                <c:pt idx="47">
                  <c:v>-647.04761275629903</c:v>
                </c:pt>
                <c:pt idx="48">
                  <c:v>-1249.9999999999984</c:v>
                </c:pt>
                <c:pt idx="49">
                  <c:v>-1767.7669529663999</c:v>
                </c:pt>
                <c:pt idx="50">
                  <c:v>-2165.0635094610975</c:v>
                </c:pt>
                <c:pt idx="51">
                  <c:v>-2414.8145657226996</c:v>
                </c:pt>
                <c:pt idx="52">
                  <c:v>-2500</c:v>
                </c:pt>
                <c:pt idx="53">
                  <c:v>-2414.8145657227001</c:v>
                </c:pt>
                <c:pt idx="54">
                  <c:v>-2165.0635094610975</c:v>
                </c:pt>
                <c:pt idx="55">
                  <c:v>-1767.7669529664004</c:v>
                </c:pt>
                <c:pt idx="56">
                  <c:v>-1249.9999999999991</c:v>
                </c:pt>
                <c:pt idx="57">
                  <c:v>-647.04761275630017</c:v>
                </c:pt>
                <c:pt idx="58">
                  <c:v>-4.594306705907325E-13</c:v>
                </c:pt>
                <c:pt idx="59">
                  <c:v>647.04761275629926</c:v>
                </c:pt>
                <c:pt idx="60">
                  <c:v>1249.9999999999984</c:v>
                </c:pt>
                <c:pt idx="61">
                  <c:v>1767.7669529663995</c:v>
                </c:pt>
                <c:pt idx="62">
                  <c:v>2165.0635094610971</c:v>
                </c:pt>
                <c:pt idx="63">
                  <c:v>2414.8145657226996</c:v>
                </c:pt>
              </c:numCache>
            </c:numRef>
          </c:xVal>
          <c:yVal>
            <c:numRef>
              <c:f>Sheet3!$F$3:$F$66</c:f>
              <c:numCache>
                <c:formatCode>General</c:formatCode>
                <c:ptCount val="64"/>
                <c:pt idx="0">
                  <c:v>0</c:v>
                </c:pt>
                <c:pt idx="1">
                  <c:v>589.25565098879997</c:v>
                </c:pt>
                <c:pt idx="2">
                  <c:v>833.33333333329995</c:v>
                </c:pt>
                <c:pt idx="3">
                  <c:v>589.25565098879997</c:v>
                </c:pt>
                <c:pt idx="4">
                  <c:v>1.0209570457571424E-13</c:v>
                </c:pt>
                <c:pt idx="5">
                  <c:v>-589.25565098879986</c:v>
                </c:pt>
                <c:pt idx="6">
                  <c:v>-833.33333333329995</c:v>
                </c:pt>
                <c:pt idx="7">
                  <c:v>-589.25565098880008</c:v>
                </c:pt>
                <c:pt idx="8">
                  <c:v>0</c:v>
                </c:pt>
                <c:pt idx="9">
                  <c:v>645.44885006080005</c:v>
                </c:pt>
                <c:pt idx="10">
                  <c:v>1143.0331470745</c:v>
                </c:pt>
                <c:pt idx="11">
                  <c:v>1378.7623251361999</c:v>
                </c:pt>
                <c:pt idx="12">
                  <c:v>1298.6336703964002</c:v>
                </c:pt>
                <c:pt idx="13">
                  <c:v>921.00369200110015</c:v>
                </c:pt>
                <c:pt idx="14">
                  <c:v>332.38286706610012</c:v>
                </c:pt>
                <c:pt idx="15">
                  <c:v>-332.38286706609972</c:v>
                </c:pt>
                <c:pt idx="16">
                  <c:v>-921.00369200109981</c:v>
                </c:pt>
                <c:pt idx="17">
                  <c:v>-1298.6336703964</c:v>
                </c:pt>
                <c:pt idx="18">
                  <c:v>-1378.7623251361999</c:v>
                </c:pt>
                <c:pt idx="19">
                  <c:v>-1143.0331470745002</c:v>
                </c:pt>
                <c:pt idx="20">
                  <c:v>-645.44885006079994</c:v>
                </c:pt>
                <c:pt idx="21">
                  <c:v>0</c:v>
                </c:pt>
                <c:pt idx="22">
                  <c:v>631.36007900909999</c:v>
                </c:pt>
                <c:pt idx="23">
                  <c:v>1194.3024968965999</c:v>
                </c:pt>
                <c:pt idx="24">
                  <c:v>1627.8237077327001</c:v>
                </c:pt>
                <c:pt idx="25">
                  <c:v>1884.9449615486999</c:v>
                </c:pt>
                <c:pt idx="26">
                  <c:v>1937.8031808462999</c:v>
                </c:pt>
                <c:pt idx="27">
                  <c:v>1780.6703573847999</c:v>
                </c:pt>
                <c:pt idx="28">
                  <c:v>1430.5742707533002</c:v>
                </c:pt>
                <c:pt idx="29">
                  <c:v>925.45326423880033</c:v>
                </c:pt>
                <c:pt idx="30">
                  <c:v>320.04503665700042</c:v>
                </c:pt>
                <c:pt idx="31">
                  <c:v>-320.04503665699997</c:v>
                </c:pt>
                <c:pt idx="32">
                  <c:v>-925.45326423879987</c:v>
                </c:pt>
                <c:pt idx="33">
                  <c:v>-1430.5742707532997</c:v>
                </c:pt>
                <c:pt idx="34">
                  <c:v>-1780.6703573847997</c:v>
                </c:pt>
                <c:pt idx="35">
                  <c:v>-1937.8031808462999</c:v>
                </c:pt>
                <c:pt idx="36">
                  <c:v>-1884.9449615486999</c:v>
                </c:pt>
                <c:pt idx="37">
                  <c:v>-1627.8237077327001</c:v>
                </c:pt>
                <c:pt idx="38">
                  <c:v>-1194.3024968965999</c:v>
                </c:pt>
                <c:pt idx="39">
                  <c:v>-631.36007900910022</c:v>
                </c:pt>
                <c:pt idx="40">
                  <c:v>0</c:v>
                </c:pt>
                <c:pt idx="41">
                  <c:v>647.04761275630005</c:v>
                </c:pt>
                <c:pt idx="42">
                  <c:v>1249.9999999999986</c:v>
                </c:pt>
                <c:pt idx="43">
                  <c:v>1767.7669529663999</c:v>
                </c:pt>
                <c:pt idx="44">
                  <c:v>2165.0635094610975</c:v>
                </c:pt>
                <c:pt idx="45">
                  <c:v>2414.8145657227001</c:v>
                </c:pt>
                <c:pt idx="46">
                  <c:v>2500</c:v>
                </c:pt>
                <c:pt idx="47">
                  <c:v>2414.8145657227001</c:v>
                </c:pt>
                <c:pt idx="48">
                  <c:v>2165.0635094610975</c:v>
                </c:pt>
                <c:pt idx="49">
                  <c:v>1767.7669529664001</c:v>
                </c:pt>
                <c:pt idx="50">
                  <c:v>1249.9999999999989</c:v>
                </c:pt>
                <c:pt idx="51">
                  <c:v>647.04761275630005</c:v>
                </c:pt>
                <c:pt idx="52">
                  <c:v>3.06287113727155E-13</c:v>
                </c:pt>
                <c:pt idx="53">
                  <c:v>-647.04761275629949</c:v>
                </c:pt>
                <c:pt idx="54">
                  <c:v>-1249.9999999999984</c:v>
                </c:pt>
                <c:pt idx="55">
                  <c:v>-1767.7669529663999</c:v>
                </c:pt>
                <c:pt idx="56">
                  <c:v>-2165.0635094610971</c:v>
                </c:pt>
                <c:pt idx="57">
                  <c:v>-2414.8145657226996</c:v>
                </c:pt>
                <c:pt idx="58">
                  <c:v>-2500</c:v>
                </c:pt>
                <c:pt idx="59">
                  <c:v>-2414.8145657227001</c:v>
                </c:pt>
                <c:pt idx="60">
                  <c:v>-2165.0635094610975</c:v>
                </c:pt>
                <c:pt idx="61">
                  <c:v>-1767.7669529664004</c:v>
                </c:pt>
                <c:pt idx="62">
                  <c:v>-1249.9999999999991</c:v>
                </c:pt>
                <c:pt idx="63">
                  <c:v>-647.0476127563004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9BD-46D8-8200-6DEB0AEBDD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4656800"/>
        <c:axId val="1454657344"/>
      </c:scatterChart>
      <c:valAx>
        <c:axId val="1454656800"/>
        <c:scaling>
          <c:orientation val="minMax"/>
          <c:max val="2500"/>
          <c:min val="-25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Х, мкм</a:t>
                </a:r>
              </a:p>
            </c:rich>
          </c:tx>
          <c:layout>
            <c:manualLayout>
              <c:xMode val="edge"/>
              <c:yMode val="edge"/>
              <c:x val="0.8967752124204813"/>
              <c:y val="0.44938442089987135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uk-UA"/>
          </a:p>
        </c:txPr>
        <c:crossAx val="1454657344"/>
        <c:crosses val="autoZero"/>
        <c:crossBetween val="midCat"/>
        <c:majorUnit val="500"/>
      </c:valAx>
      <c:valAx>
        <c:axId val="1454657344"/>
        <c:scaling>
          <c:orientation val="minMax"/>
          <c:max val="2500"/>
          <c:min val="-2500"/>
        </c:scaling>
        <c:delete val="0"/>
        <c:axPos val="l"/>
        <c:title>
          <c:tx>
            <c:rich>
              <a:bodyPr rot="0" vert="horz"/>
              <a:lstStyle/>
              <a:p>
                <a:pPr algn="ctr">
                  <a:defRPr/>
                </a:pPr>
                <a:r>
                  <a:rPr lang="de-DE"/>
                  <a:t>Y, </a:t>
                </a:r>
                <a:r>
                  <a:rPr lang="uk-UA"/>
                  <a:t>мкм</a:t>
                </a:r>
              </a:p>
            </c:rich>
          </c:tx>
          <c:layout>
            <c:manualLayout>
              <c:xMode val="edge"/>
              <c:yMode val="edge"/>
              <c:x val="0.53323924551803914"/>
              <c:y val="0.11835127520507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uk-UA"/>
          </a:p>
        </c:txPr>
        <c:crossAx val="1454656800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19050" cap="rnd" cmpd="sng" algn="ctr">
      <a:solidFill>
        <a:schemeClr val="accent6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937445319335084E-2"/>
          <c:y val="7.6423519976669588E-2"/>
          <c:w val="0.89706255468066487"/>
          <c:h val="0.89814814814814814"/>
        </c:manualLayout>
      </c:layout>
      <c:scatterChart>
        <c:scatterStyle val="lineMarker"/>
        <c:varyColors val="0"/>
        <c:ser>
          <c:idx val="0"/>
          <c:order val="0"/>
          <c:tx>
            <c:v>Сечатка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Лист1!$G$3:$G$66</c:f>
              <c:numCache>
                <c:formatCode>General</c:formatCode>
                <c:ptCount val="64"/>
                <c:pt idx="0">
                  <c:v>-9.9247752641999991</c:v>
                </c:pt>
                <c:pt idx="1">
                  <c:v>-26.5012974564</c:v>
                </c:pt>
                <c:pt idx="2">
                  <c:v>-19.881231254199999</c:v>
                </c:pt>
                <c:pt idx="3">
                  <c:v>-27.653634105799998</c:v>
                </c:pt>
                <c:pt idx="4">
                  <c:v>-28.765482478599999</c:v>
                </c:pt>
                <c:pt idx="5">
                  <c:v>-27.034605798499999</c:v>
                </c:pt>
                <c:pt idx="6">
                  <c:v>-22.157575462400001</c:v>
                </c:pt>
                <c:pt idx="7">
                  <c:v>7.6191259518000001</c:v>
                </c:pt>
                <c:pt idx="8">
                  <c:v>1.2407978027</c:v>
                </c:pt>
                <c:pt idx="9">
                  <c:v>3.5977045964999999</c:v>
                </c:pt>
                <c:pt idx="10">
                  <c:v>-9.6269717493000009</c:v>
                </c:pt>
                <c:pt idx="11">
                  <c:v>-8.0267340100000002</c:v>
                </c:pt>
                <c:pt idx="12">
                  <c:v>-48.407329645200001</c:v>
                </c:pt>
                <c:pt idx="13">
                  <c:v>-34.684059041799998</c:v>
                </c:pt>
                <c:pt idx="14">
                  <c:v>-43.127796887700001</c:v>
                </c:pt>
                <c:pt idx="15">
                  <c:v>-8.6202223882000002</c:v>
                </c:pt>
                <c:pt idx="16">
                  <c:v>2.1721454232999999</c:v>
                </c:pt>
                <c:pt idx="17">
                  <c:v>-5.0596665485000001</c:v>
                </c:pt>
                <c:pt idx="18">
                  <c:v>-10.880525946900001</c:v>
                </c:pt>
                <c:pt idx="19">
                  <c:v>7.2528522510000002</c:v>
                </c:pt>
                <c:pt idx="20">
                  <c:v>0.2249166823</c:v>
                </c:pt>
                <c:pt idx="21">
                  <c:v>32.8501020263</c:v>
                </c:pt>
                <c:pt idx="22">
                  <c:v>19.8353845645</c:v>
                </c:pt>
                <c:pt idx="23">
                  <c:v>18.6273784053</c:v>
                </c:pt>
                <c:pt idx="24">
                  <c:v>39.447167693499999</c:v>
                </c:pt>
                <c:pt idx="25">
                  <c:v>-19.9529366471</c:v>
                </c:pt>
                <c:pt idx="26">
                  <c:v>11.3334322366</c:v>
                </c:pt>
                <c:pt idx="27">
                  <c:v>-37.653773726099999</c:v>
                </c:pt>
                <c:pt idx="28">
                  <c:v>-35.572321499099999</c:v>
                </c:pt>
                <c:pt idx="29">
                  <c:v>-37.626509995900001</c:v>
                </c:pt>
                <c:pt idx="30">
                  <c:v>-51.989157285700003</c:v>
                </c:pt>
                <c:pt idx="31">
                  <c:v>-46.929089429599998</c:v>
                </c:pt>
                <c:pt idx="32">
                  <c:v>-13.663129075700001</c:v>
                </c:pt>
                <c:pt idx="33">
                  <c:v>-13.8601901599</c:v>
                </c:pt>
                <c:pt idx="34">
                  <c:v>10.8535323949</c:v>
                </c:pt>
                <c:pt idx="35">
                  <c:v>-8.8960392301999995</c:v>
                </c:pt>
                <c:pt idx="36">
                  <c:v>9.6437054831999998</c:v>
                </c:pt>
                <c:pt idx="37">
                  <c:v>42.192859998099998</c:v>
                </c:pt>
                <c:pt idx="38">
                  <c:v>36.545765996</c:v>
                </c:pt>
                <c:pt idx="39">
                  <c:v>60.848196458499999</c:v>
                </c:pt>
                <c:pt idx="40">
                  <c:v>85.687509630899996</c:v>
                </c:pt>
                <c:pt idx="41">
                  <c:v>86.277640090899993</c:v>
                </c:pt>
                <c:pt idx="42">
                  <c:v>50.0204285648</c:v>
                </c:pt>
                <c:pt idx="43">
                  <c:v>32.8197001387</c:v>
                </c:pt>
                <c:pt idx="44">
                  <c:v>-11.0524686106</c:v>
                </c:pt>
                <c:pt idx="45">
                  <c:v>-28.393398662199999</c:v>
                </c:pt>
                <c:pt idx="46">
                  <c:v>-9.4271888879999999</c:v>
                </c:pt>
                <c:pt idx="47">
                  <c:v>-58.683170112799999</c:v>
                </c:pt>
                <c:pt idx="48">
                  <c:v>-69.328879992200001</c:v>
                </c:pt>
                <c:pt idx="49">
                  <c:v>-62.773663277099999</c:v>
                </c:pt>
                <c:pt idx="50">
                  <c:v>-59.847596291800002</c:v>
                </c:pt>
                <c:pt idx="51">
                  <c:v>-60.064256386099999</c:v>
                </c:pt>
                <c:pt idx="52">
                  <c:v>-77.086278304199993</c:v>
                </c:pt>
                <c:pt idx="53">
                  <c:v>-38.4080565322</c:v>
                </c:pt>
                <c:pt idx="54">
                  <c:v>-24.6881260848</c:v>
                </c:pt>
                <c:pt idx="55">
                  <c:v>-21.899645682100001</c:v>
                </c:pt>
                <c:pt idx="56">
                  <c:v>-36.702724455999999</c:v>
                </c:pt>
                <c:pt idx="57">
                  <c:v>-36.267225232100003</c:v>
                </c:pt>
                <c:pt idx="58">
                  <c:v>6.9507137062000002</c:v>
                </c:pt>
                <c:pt idx="59">
                  <c:v>21.429881759899999</c:v>
                </c:pt>
                <c:pt idx="60">
                  <c:v>57.829686570500002</c:v>
                </c:pt>
                <c:pt idx="61">
                  <c:v>58.5178716124</c:v>
                </c:pt>
                <c:pt idx="62">
                  <c:v>69.319617862699999</c:v>
                </c:pt>
                <c:pt idx="63">
                  <c:v>92.071004093499994</c:v>
                </c:pt>
              </c:numCache>
              <c:extLst xmlns:c15="http://schemas.microsoft.com/office/drawing/2012/chart"/>
            </c:numRef>
          </c:xVal>
          <c:yVal>
            <c:numRef>
              <c:f>Лист1!$H$3:$H$66</c:f>
              <c:numCache>
                <c:formatCode>General</c:formatCode>
                <c:ptCount val="64"/>
                <c:pt idx="0">
                  <c:v>53.367437491099999</c:v>
                </c:pt>
                <c:pt idx="1">
                  <c:v>89.969863642600004</c:v>
                </c:pt>
                <c:pt idx="2">
                  <c:v>132.29845523060001</c:v>
                </c:pt>
                <c:pt idx="3">
                  <c:v>-12.884478493</c:v>
                </c:pt>
                <c:pt idx="4">
                  <c:v>36.361476417200002</c:v>
                </c:pt>
                <c:pt idx="5">
                  <c:v>9.5970190363000007</c:v>
                </c:pt>
                <c:pt idx="6">
                  <c:v>-17.310325889600001</c:v>
                </c:pt>
                <c:pt idx="7">
                  <c:v>-9.7430919261</c:v>
                </c:pt>
                <c:pt idx="8">
                  <c:v>58.899008896300003</c:v>
                </c:pt>
                <c:pt idx="9">
                  <c:v>112.5345846286</c:v>
                </c:pt>
                <c:pt idx="10">
                  <c:v>162.09779656430001</c:v>
                </c:pt>
                <c:pt idx="11">
                  <c:v>191.1015292463</c:v>
                </c:pt>
                <c:pt idx="12">
                  <c:v>159.8120337272</c:v>
                </c:pt>
                <c:pt idx="13">
                  <c:v>113.44382810010001</c:v>
                </c:pt>
                <c:pt idx="14">
                  <c:v>70.489933745200005</c:v>
                </c:pt>
                <c:pt idx="15">
                  <c:v>9.3176612199999997</c:v>
                </c:pt>
                <c:pt idx="16">
                  <c:v>-31.641980787200001</c:v>
                </c:pt>
                <c:pt idx="17">
                  <c:v>-58.598460396299998</c:v>
                </c:pt>
                <c:pt idx="18">
                  <c:v>-55.289979926699999</c:v>
                </c:pt>
                <c:pt idx="19">
                  <c:v>-40.3800736775</c:v>
                </c:pt>
                <c:pt idx="20">
                  <c:v>18.791827681699999</c:v>
                </c:pt>
                <c:pt idx="21">
                  <c:v>65.865031948999999</c:v>
                </c:pt>
                <c:pt idx="22">
                  <c:v>144.6123843641</c:v>
                </c:pt>
                <c:pt idx="23">
                  <c:v>160.9527267</c:v>
                </c:pt>
                <c:pt idx="24">
                  <c:v>233.5135744943</c:v>
                </c:pt>
                <c:pt idx="25">
                  <c:v>258.9255284491</c:v>
                </c:pt>
                <c:pt idx="26">
                  <c:v>234.3049230275</c:v>
                </c:pt>
                <c:pt idx="27">
                  <c:v>213.29373246590001</c:v>
                </c:pt>
                <c:pt idx="28">
                  <c:v>183.0709208035</c:v>
                </c:pt>
                <c:pt idx="29">
                  <c:v>102.951078991</c:v>
                </c:pt>
                <c:pt idx="30">
                  <c:v>41.307333240200002</c:v>
                </c:pt>
                <c:pt idx="31">
                  <c:v>2.6661863035</c:v>
                </c:pt>
                <c:pt idx="32">
                  <c:v>-58.897221924</c:v>
                </c:pt>
                <c:pt idx="33">
                  <c:v>-76.798216346999993</c:v>
                </c:pt>
                <c:pt idx="34">
                  <c:v>-78.267984862399999</c:v>
                </c:pt>
                <c:pt idx="35">
                  <c:v>-76.509767792199995</c:v>
                </c:pt>
                <c:pt idx="36">
                  <c:v>-71.832550561100007</c:v>
                </c:pt>
                <c:pt idx="37">
                  <c:v>-52.851453084600003</c:v>
                </c:pt>
                <c:pt idx="38">
                  <c:v>-6.0067748566999999</c:v>
                </c:pt>
                <c:pt idx="39">
                  <c:v>19.094356613399999</c:v>
                </c:pt>
                <c:pt idx="40">
                  <c:v>96.388570857299996</c:v>
                </c:pt>
                <c:pt idx="41">
                  <c:v>165.0164663953</c:v>
                </c:pt>
                <c:pt idx="42">
                  <c:v>213.7034768213</c:v>
                </c:pt>
                <c:pt idx="43">
                  <c:v>248.85813009110001</c:v>
                </c:pt>
                <c:pt idx="44">
                  <c:v>283.42698418039998</c:v>
                </c:pt>
                <c:pt idx="45">
                  <c:v>278.36397501660002</c:v>
                </c:pt>
                <c:pt idx="46">
                  <c:v>285.97603016919999</c:v>
                </c:pt>
                <c:pt idx="47">
                  <c:v>234.4345819982</c:v>
                </c:pt>
                <c:pt idx="48">
                  <c:v>224.2541152663</c:v>
                </c:pt>
                <c:pt idx="49">
                  <c:v>203.95794310150001</c:v>
                </c:pt>
                <c:pt idx="50">
                  <c:v>126.96785378369999</c:v>
                </c:pt>
                <c:pt idx="51">
                  <c:v>91.884798463300001</c:v>
                </c:pt>
                <c:pt idx="52">
                  <c:v>30.3150895516</c:v>
                </c:pt>
                <c:pt idx="53">
                  <c:v>-23.3209146692</c:v>
                </c:pt>
                <c:pt idx="54">
                  <c:v>-49.599164714399997</c:v>
                </c:pt>
                <c:pt idx="55">
                  <c:v>-86.848293783700001</c:v>
                </c:pt>
                <c:pt idx="56">
                  <c:v>-84.667498887999997</c:v>
                </c:pt>
                <c:pt idx="57">
                  <c:v>-100.99796894550001</c:v>
                </c:pt>
                <c:pt idx="58">
                  <c:v>-104.012086564</c:v>
                </c:pt>
                <c:pt idx="59">
                  <c:v>-106.4957864662</c:v>
                </c:pt>
                <c:pt idx="60">
                  <c:v>-86.896697525500002</c:v>
                </c:pt>
                <c:pt idx="61">
                  <c:v>-69.518469928800002</c:v>
                </c:pt>
                <c:pt idx="62">
                  <c:v>-31.956706991600001</c:v>
                </c:pt>
                <c:pt idx="63">
                  <c:v>-10.313423566100001</c:v>
                </c:pt>
              </c:numCache>
              <c:extLst xmlns:c15="http://schemas.microsoft.com/office/drawing/2012/chart"/>
            </c:numRef>
          </c:yVal>
          <c:smooth val="0"/>
          <c:extLst>
            <c:ext xmlns:c16="http://schemas.microsoft.com/office/drawing/2014/chart" uri="{C3380CC4-5D6E-409C-BE32-E72D297353CC}">
              <c16:uniqueId val="{00000000-7E46-4300-9DBC-B7F9DE5941BA}"/>
            </c:ext>
          </c:extLst>
        </c:ser>
        <c:ser>
          <c:idx val="1"/>
          <c:order val="1"/>
          <c:tx>
            <c:v>Центр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Лист1!$M$12</c:f>
              <c:numCache>
                <c:formatCode>General</c:formatCode>
                <c:ptCount val="1"/>
                <c:pt idx="0">
                  <c:v>-5.0923220563156253</c:v>
                </c:pt>
              </c:numCache>
            </c:numRef>
          </c:xVal>
          <c:yVal>
            <c:numRef>
              <c:f>Лист1!$N$12</c:f>
              <c:numCache>
                <c:formatCode>General</c:formatCode>
                <c:ptCount val="1"/>
                <c:pt idx="0">
                  <c:v>61.883576189959356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E46-4300-9DBC-B7F9DE5941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6791056"/>
        <c:axId val="145678180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v>1-й круг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Лист1!$M$25:$M$32</c15:sqref>
                        </c15:formulaRef>
                      </c:ext>
                    </c:extLst>
                    <c:numCache>
                      <c:formatCode>0.00</c:formatCode>
                      <c:ptCount val="8"/>
                      <c:pt idx="0">
                        <c:v>-5.0923220563156253</c:v>
                      </c:pt>
                      <c:pt idx="1">
                        <c:v>49.961259037641163</c:v>
                      </c:pt>
                      <c:pt idx="2">
                        <c:v>-5.0923220563156253</c:v>
                      </c:pt>
                      <c:pt idx="3">
                        <c:v>-60.14590315027241</c:v>
                      </c:pt>
                      <c:pt idx="4" formatCode="General">
                        <c:v>-32.61911260329402</c:v>
                      </c:pt>
                      <c:pt idx="5" formatCode="General">
                        <c:v>-32.61911260329402</c:v>
                      </c:pt>
                      <c:pt idx="6" formatCode="General">
                        <c:v>22.43446849066277</c:v>
                      </c:pt>
                      <c:pt idx="7" formatCode="General">
                        <c:v>22.43446849066277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Лист1!$N$25:$N$32</c15:sqref>
                        </c15:formulaRef>
                      </c:ext>
                    </c:extLst>
                    <c:numCache>
                      <c:formatCode>0.00</c:formatCode>
                      <c:ptCount val="8"/>
                      <c:pt idx="0">
                        <c:v>116.93715728391615</c:v>
                      </c:pt>
                      <c:pt idx="1">
                        <c:v>61.883576189959356</c:v>
                      </c:pt>
                      <c:pt idx="2">
                        <c:v>6.8299950960025697</c:v>
                      </c:pt>
                      <c:pt idx="3">
                        <c:v>61.883576189959356</c:v>
                      </c:pt>
                      <c:pt idx="4" formatCode="General">
                        <c:v>89.41036673693776</c:v>
                      </c:pt>
                      <c:pt idx="5" formatCode="General">
                        <c:v>34.356785642980967</c:v>
                      </c:pt>
                      <c:pt idx="6" formatCode="General">
                        <c:v>89.41036673693776</c:v>
                      </c:pt>
                      <c:pt idx="7" formatCode="General">
                        <c:v>34.356785642980967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7E46-4300-9DBC-B7F9DE5941BA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сечакта"1-круг"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Лист1!$G$3:$G$10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-9.9247752641999991</c:v>
                      </c:pt>
                      <c:pt idx="1">
                        <c:v>-26.5012974564</c:v>
                      </c:pt>
                      <c:pt idx="2">
                        <c:v>-19.881231254199999</c:v>
                      </c:pt>
                      <c:pt idx="3">
                        <c:v>-27.653634105799998</c:v>
                      </c:pt>
                      <c:pt idx="4">
                        <c:v>-28.765482478599999</c:v>
                      </c:pt>
                      <c:pt idx="5">
                        <c:v>-27.034605798499999</c:v>
                      </c:pt>
                      <c:pt idx="6">
                        <c:v>-22.157575462400001</c:v>
                      </c:pt>
                      <c:pt idx="7">
                        <c:v>7.6191259518000001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Лист1!$H$3:$H$10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53.367437491099999</c:v>
                      </c:pt>
                      <c:pt idx="1">
                        <c:v>89.969863642600004</c:v>
                      </c:pt>
                      <c:pt idx="2">
                        <c:v>132.29845523060001</c:v>
                      </c:pt>
                      <c:pt idx="3">
                        <c:v>-12.884478493</c:v>
                      </c:pt>
                      <c:pt idx="4">
                        <c:v>36.361476417200002</c:v>
                      </c:pt>
                      <c:pt idx="5">
                        <c:v>9.5970190363000007</c:v>
                      </c:pt>
                      <c:pt idx="6">
                        <c:v>-17.310325889600001</c:v>
                      </c:pt>
                      <c:pt idx="7">
                        <c:v>-9.7430919261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7E46-4300-9DBC-B7F9DE5941BA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2-й круг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Лист1!$O$28:$O$40</c15:sqref>
                        </c15:formulaRef>
                      </c:ext>
                    </c:extLst>
                    <c:numCache>
                      <c:formatCode>0.00</c:formatCode>
                      <c:ptCount val="13"/>
                      <c:pt idx="0">
                        <c:v>-5.0923220563156253</c:v>
                      </c:pt>
                      <c:pt idx="1">
                        <c:v>73.692338703751943</c:v>
                      </c:pt>
                      <c:pt idx="2">
                        <c:v>-5.0923220563156253</c:v>
                      </c:pt>
                      <c:pt idx="3">
                        <c:v>-83.87698281638319</c:v>
                      </c:pt>
                      <c:pt idx="4" formatCode="General">
                        <c:v>-57.615429229694001</c:v>
                      </c:pt>
                      <c:pt idx="5">
                        <c:v>-31.353875643004812</c:v>
                      </c:pt>
                      <c:pt idx="6" formatCode="General">
                        <c:v>47.430785117062754</c:v>
                      </c:pt>
                      <c:pt idx="7">
                        <c:v>21.169231530373565</c:v>
                      </c:pt>
                      <c:pt idx="8" formatCode="General">
                        <c:v>21.169231530373565</c:v>
                      </c:pt>
                      <c:pt idx="9">
                        <c:v>47.430785117062754</c:v>
                      </c:pt>
                      <c:pt idx="10" formatCode="General">
                        <c:v>-44.484652436349407</c:v>
                      </c:pt>
                      <c:pt idx="11" formatCode="General">
                        <c:v>-64.180817626366292</c:v>
                      </c:pt>
                      <c:pt idx="12" formatCode="General">
                        <c:v>-24.788487246332515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Лист1!$P$28:$P$40</c15:sqref>
                        </c15:formulaRef>
                      </c:ext>
                    </c:extLst>
                    <c:numCache>
                      <c:formatCode>0.00</c:formatCode>
                      <c:ptCount val="13"/>
                      <c:pt idx="0">
                        <c:v>140.66823695002694</c:v>
                      </c:pt>
                      <c:pt idx="1">
                        <c:v>61.883576189959356</c:v>
                      </c:pt>
                      <c:pt idx="2">
                        <c:v>-16.90108457010821</c:v>
                      </c:pt>
                      <c:pt idx="3">
                        <c:v>61.883576189959356</c:v>
                      </c:pt>
                      <c:pt idx="4" formatCode="General">
                        <c:v>88.14512977664856</c:v>
                      </c:pt>
                      <c:pt idx="5">
                        <c:v>114.40668336333773</c:v>
                      </c:pt>
                      <c:pt idx="6" formatCode="General">
                        <c:v>88.14512977664856</c:v>
                      </c:pt>
                      <c:pt idx="7">
                        <c:v>114.40668336333773</c:v>
                      </c:pt>
                      <c:pt idx="8" formatCode="General">
                        <c:v>9.3604690165809785</c:v>
                      </c:pt>
                      <c:pt idx="9">
                        <c:v>35.622022603270167</c:v>
                      </c:pt>
                      <c:pt idx="10" formatCode="General">
                        <c:v>22.491245809925573</c:v>
                      </c:pt>
                      <c:pt idx="11" formatCode="General">
                        <c:v>42.187410999942465</c:v>
                      </c:pt>
                      <c:pt idx="12" formatCode="General">
                        <c:v>2.7950806199086813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7E46-4300-9DBC-B7F9DE5941BA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3-й круг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Лист1!$O$56:$O$74</c15:sqref>
                        </c15:formulaRef>
                      </c:ext>
                    </c:extLst>
                    <c:numCache>
                      <c:formatCode>0.00</c:formatCode>
                      <c:ptCount val="19"/>
                      <c:pt idx="0">
                        <c:v>-5.0923220563156253</c:v>
                      </c:pt>
                      <c:pt idx="1">
                        <c:v>163.13083669988978</c:v>
                      </c:pt>
                      <c:pt idx="2">
                        <c:v>-5.0923220563156253</c:v>
                      </c:pt>
                      <c:pt idx="3">
                        <c:v>-173.31548081252103</c:v>
                      </c:pt>
                      <c:pt idx="4" formatCode="General">
                        <c:v>-89.203901434418327</c:v>
                      </c:pt>
                      <c:pt idx="5">
                        <c:v>-131.25969112346968</c:v>
                      </c:pt>
                      <c:pt idx="6" formatCode="General">
                        <c:v>-47.148111745366975</c:v>
                      </c:pt>
                      <c:pt idx="7" formatCode="General">
                        <c:v>28.552309694925459</c:v>
                      </c:pt>
                      <c:pt idx="8" formatCode="General">
                        <c:v>129.48620494864869</c:v>
                      </c:pt>
                      <c:pt idx="9">
                        <c:v>62.196941446166548</c:v>
                      </c:pt>
                      <c:pt idx="10" formatCode="General">
                        <c:v>95.841573197407641</c:v>
                      </c:pt>
                      <c:pt idx="11">
                        <c:v>28.552309694925459</c:v>
                      </c:pt>
                      <c:pt idx="12">
                        <c:v>129.48620494864869</c:v>
                      </c:pt>
                      <c:pt idx="13">
                        <c:v>62.196941446166548</c:v>
                      </c:pt>
                      <c:pt idx="14">
                        <c:v>95.841573197407641</c:v>
                      </c:pt>
                      <c:pt idx="15">
                        <c:v>-139.67084906127997</c:v>
                      </c:pt>
                      <c:pt idx="16">
                        <c:v>-38.736953807556702</c:v>
                      </c:pt>
                      <c:pt idx="17">
                        <c:v>-106.02621731003887</c:v>
                      </c:pt>
                      <c:pt idx="18">
                        <c:v>-72.381585558797795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Лист1!$P$56:$P$74</c15:sqref>
                        </c15:formulaRef>
                      </c:ext>
                    </c:extLst>
                    <c:numCache>
                      <c:formatCode>0.00</c:formatCode>
                      <c:ptCount val="19"/>
                      <c:pt idx="0">
                        <c:v>230.10673494616475</c:v>
                      </c:pt>
                      <c:pt idx="1">
                        <c:v>61.883576189959356</c:v>
                      </c:pt>
                      <c:pt idx="2">
                        <c:v>-106.33958256624605</c:v>
                      </c:pt>
                      <c:pt idx="3">
                        <c:v>61.883576189959356</c:v>
                      </c:pt>
                      <c:pt idx="4" formatCode="General">
                        <c:v>145.99515556806205</c:v>
                      </c:pt>
                      <c:pt idx="5">
                        <c:v>103.93936587901069</c:v>
                      </c:pt>
                      <c:pt idx="6" formatCode="General">
                        <c:v>188.0509452571134</c:v>
                      </c:pt>
                      <c:pt idx="7" formatCode="General">
                        <c:v>196.46210319492369</c:v>
                      </c:pt>
                      <c:pt idx="8" formatCode="General">
                        <c:v>95.528207941200435</c:v>
                      </c:pt>
                      <c:pt idx="9">
                        <c:v>162.81747144368262</c:v>
                      </c:pt>
                      <c:pt idx="10" formatCode="General">
                        <c:v>129.17283969244153</c:v>
                      </c:pt>
                      <c:pt idx="11">
                        <c:v>-72.694950815004972</c:v>
                      </c:pt>
                      <c:pt idx="12">
                        <c:v>28.238944438718271</c:v>
                      </c:pt>
                      <c:pt idx="13">
                        <c:v>-39.050319063763894</c:v>
                      </c:pt>
                      <c:pt idx="14">
                        <c:v>-5.4056873125228044</c:v>
                      </c:pt>
                      <c:pt idx="15">
                        <c:v>28.238944438718271</c:v>
                      </c:pt>
                      <c:pt idx="16">
                        <c:v>-72.694950815004972</c:v>
                      </c:pt>
                      <c:pt idx="17">
                        <c:v>-5.4056873125228044</c:v>
                      </c:pt>
                      <c:pt idx="18">
                        <c:v>-39.050319063763894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7E46-4300-9DBC-B7F9DE5941BA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v>4-й круг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Лист1!$O$95:$O$118</c15:sqref>
                        </c15:formulaRef>
                      </c:ext>
                    </c:extLst>
                    <c:numCache>
                      <c:formatCode>0.00</c:formatCode>
                      <c:ptCount val="24"/>
                      <c:pt idx="0">
                        <c:v>-5.0923220563156253</c:v>
                      </c:pt>
                      <c:pt idx="1">
                        <c:v>211.98895696318678</c:v>
                      </c:pt>
                      <c:pt idx="2">
                        <c:v>-5.0923220563156253</c:v>
                      </c:pt>
                      <c:pt idx="3">
                        <c:v>-222.17360107581803</c:v>
                      </c:pt>
                      <c:pt idx="4" formatCode="General">
                        <c:v>-185.99338790590096</c:v>
                      </c:pt>
                      <c:pt idx="5">
                        <c:v>-41.272535226232698</c:v>
                      </c:pt>
                      <c:pt idx="6" formatCode="General">
                        <c:v>-113.63296156606683</c:v>
                      </c:pt>
                      <c:pt idx="7" formatCode="General">
                        <c:v>-77.452748396149758</c:v>
                      </c:pt>
                      <c:pt idx="8" formatCode="General">
                        <c:v>-149.81317473598389</c:v>
                      </c:pt>
                      <c:pt idx="9" formatCode="General">
                        <c:v>175.80874379326971</c:v>
                      </c:pt>
                      <c:pt idx="10">
                        <c:v>31.087891113601447</c:v>
                      </c:pt>
                      <c:pt idx="11" formatCode="General">
                        <c:v>103.44831745343558</c:v>
                      </c:pt>
                      <c:pt idx="12" formatCode="General">
                        <c:v>67.268104283518511</c:v>
                      </c:pt>
                      <c:pt idx="13" formatCode="General">
                        <c:v>139.62853062335265</c:v>
                      </c:pt>
                      <c:pt idx="14" formatCode="General">
                        <c:v>31.087891113601447</c:v>
                      </c:pt>
                      <c:pt idx="15">
                        <c:v>175.80874379326971</c:v>
                      </c:pt>
                      <c:pt idx="16" formatCode="General">
                        <c:v>103.44831745343558</c:v>
                      </c:pt>
                      <c:pt idx="17" formatCode="General">
                        <c:v>139.62853062335265</c:v>
                      </c:pt>
                      <c:pt idx="18" formatCode="General">
                        <c:v>67.268104283518511</c:v>
                      </c:pt>
                      <c:pt idx="19" formatCode="General">
                        <c:v>-41.272535226232698</c:v>
                      </c:pt>
                      <c:pt idx="20">
                        <c:v>-185.99338790590096</c:v>
                      </c:pt>
                      <c:pt idx="21" formatCode="General">
                        <c:v>-113.63296156606683</c:v>
                      </c:pt>
                      <c:pt idx="22" formatCode="General">
                        <c:v>-149.81317473598389</c:v>
                      </c:pt>
                      <c:pt idx="23" formatCode="General">
                        <c:v>-77.452748396149758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Лист1!$P$95:$P$118</c15:sqref>
                        </c15:formulaRef>
                      </c:ext>
                    </c:extLst>
                    <c:numCache>
                      <c:formatCode>0.00</c:formatCode>
                      <c:ptCount val="24"/>
                      <c:pt idx="0">
                        <c:v>278.96485520946175</c:v>
                      </c:pt>
                      <c:pt idx="1">
                        <c:v>61.883576189959356</c:v>
                      </c:pt>
                      <c:pt idx="2">
                        <c:v>-155.19770282954306</c:v>
                      </c:pt>
                      <c:pt idx="3">
                        <c:v>61.883576189959356</c:v>
                      </c:pt>
                      <c:pt idx="4" formatCode="General">
                        <c:v>98.063789359876438</c:v>
                      </c:pt>
                      <c:pt idx="5">
                        <c:v>242.78464203954468</c:v>
                      </c:pt>
                      <c:pt idx="6" formatCode="General">
                        <c:v>170.42421569971054</c:v>
                      </c:pt>
                      <c:pt idx="7" formatCode="General">
                        <c:v>206.60442886962761</c:v>
                      </c:pt>
                      <c:pt idx="8" formatCode="General">
                        <c:v>134.24400252979348</c:v>
                      </c:pt>
                      <c:pt idx="9" formatCode="General">
                        <c:v>98.063789359876438</c:v>
                      </c:pt>
                      <c:pt idx="10">
                        <c:v>242.78464203954468</c:v>
                      </c:pt>
                      <c:pt idx="11" formatCode="General">
                        <c:v>170.42421569971054</c:v>
                      </c:pt>
                      <c:pt idx="12" formatCode="General">
                        <c:v>206.60442886962761</c:v>
                      </c:pt>
                      <c:pt idx="13" formatCode="General">
                        <c:v>134.24400252979348</c:v>
                      </c:pt>
                      <c:pt idx="14" formatCode="General">
                        <c:v>-119.01748965962599</c:v>
                      </c:pt>
                      <c:pt idx="15">
                        <c:v>25.703363020042286</c:v>
                      </c:pt>
                      <c:pt idx="16" formatCode="General">
                        <c:v>-46.657063319791853</c:v>
                      </c:pt>
                      <c:pt idx="17" formatCode="General">
                        <c:v>-10.476850149874783</c:v>
                      </c:pt>
                      <c:pt idx="18" formatCode="General">
                        <c:v>-82.837276489708927</c:v>
                      </c:pt>
                      <c:pt idx="19" formatCode="General">
                        <c:v>-119.01748965962599</c:v>
                      </c:pt>
                      <c:pt idx="20">
                        <c:v>25.703363020042286</c:v>
                      </c:pt>
                      <c:pt idx="21" formatCode="General">
                        <c:v>-46.657063319791853</c:v>
                      </c:pt>
                      <c:pt idx="22" formatCode="General">
                        <c:v>-10.476850149874783</c:v>
                      </c:pt>
                      <c:pt idx="23" formatCode="General">
                        <c:v>-82.837276489708927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7E46-4300-9DBC-B7F9DE5941BA}"/>
                  </c:ext>
                </c:extLst>
              </c15:ser>
            </c15:filteredScatterSeries>
          </c:ext>
        </c:extLst>
      </c:scatterChart>
      <c:valAx>
        <c:axId val="1456791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456781808"/>
        <c:crosses val="autoZero"/>
        <c:crossBetween val="midCat"/>
      </c:valAx>
      <c:valAx>
        <c:axId val="1456781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4567910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9050" cap="rnd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uk-UA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5867126392260245E-2"/>
          <c:y val="3.6479446969079579E-2"/>
          <c:w val="0.67536402498533887"/>
          <c:h val="0.92704110606184087"/>
        </c:manualLayout>
      </c:layout>
      <c:scatterChart>
        <c:scatterStyle val="lineMarker"/>
        <c:varyColors val="0"/>
        <c:ser>
          <c:idx val="0"/>
          <c:order val="0"/>
          <c:tx>
            <c:v>ГМТ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C00000"/>
              </a:solidFill>
            </c:spPr>
          </c:marker>
          <c:xVal>
            <c:numRef>
              <c:f>Лист2!$K$15:$K$27</c:f>
              <c:numCache>
                <c:formatCode>0.00</c:formatCode>
                <c:ptCount val="13"/>
                <c:pt idx="0">
                  <c:v>122.09501826650776</c:v>
                </c:pt>
                <c:pt idx="1">
                  <c:v>111.30414701894644</c:v>
                </c:pt>
                <c:pt idx="2">
                  <c:v>81.403591834983118</c:v>
                </c:pt>
                <c:pt idx="3">
                  <c:v>39.243209566509783</c:v>
                </c:pt>
                <c:pt idx="4">
                  <c:v>-5.5185642964548016</c:v>
                </c:pt>
                <c:pt idx="5">
                  <c:v>-42.627346799751678</c:v>
                </c:pt>
                <c:pt idx="6">
                  <c:v>-63.581963081185293</c:v>
                </c:pt>
                <c:pt idx="7">
                  <c:v>-63.581963081185307</c:v>
                </c:pt>
                <c:pt idx="8">
                  <c:v>-42.627346799751692</c:v>
                </c:pt>
                <c:pt idx="9">
                  <c:v>-5.5185642964548371</c:v>
                </c:pt>
                <c:pt idx="10">
                  <c:v>39.243209566509805</c:v>
                </c:pt>
                <c:pt idx="11">
                  <c:v>81.403591834983118</c:v>
                </c:pt>
                <c:pt idx="12">
                  <c:v>111.30414701894644</c:v>
                </c:pt>
              </c:numCache>
            </c:numRef>
          </c:xVal>
          <c:yVal>
            <c:numRef>
              <c:f>Лист2!$L$15:$L$27</c:f>
              <c:numCache>
                <c:formatCode>0.00</c:formatCode>
                <c:ptCount val="13"/>
                <c:pt idx="0">
                  <c:v>66.38115871602308</c:v>
                </c:pt>
                <c:pt idx="1">
                  <c:v>110.16144435636681</c:v>
                </c:pt>
                <c:pt idx="2">
                  <c:v>143.91219416614524</c:v>
                </c:pt>
                <c:pt idx="3">
                  <c:v>159.90151810456692</c:v>
                </c:pt>
                <c:pt idx="4">
                  <c:v>154.4664547495795</c:v>
                </c:pt>
                <c:pt idx="5">
                  <c:v>128.85211161619685</c:v>
                </c:pt>
                <c:pt idx="6">
                  <c:v>88.926426029986231</c:v>
                </c:pt>
                <c:pt idx="7">
                  <c:v>43.835891402059943</c:v>
                </c:pt>
                <c:pt idx="8">
                  <c:v>3.9102058158493165</c:v>
                </c:pt>
                <c:pt idx="9">
                  <c:v>-21.704137317533295</c:v>
                </c:pt>
                <c:pt idx="10">
                  <c:v>-27.139200672520758</c:v>
                </c:pt>
                <c:pt idx="11">
                  <c:v>-11.149876734099081</c:v>
                </c:pt>
                <c:pt idx="12">
                  <c:v>22.600873075679345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A25-46E3-B278-65A7010390FB}"/>
            </c:ext>
          </c:extLst>
        </c:ser>
        <c:ser>
          <c:idx val="1"/>
          <c:order val="1"/>
          <c:tx>
            <c:v>На сітківці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B0F0"/>
              </a:solidFill>
            </c:spPr>
          </c:marker>
          <c:xVal>
            <c:numRef>
              <c:f>Лист2!$E$15:$E$27</c:f>
              <c:numCache>
                <c:formatCode>0.00</c:formatCode>
                <c:ptCount val="13"/>
                <c:pt idx="0">
                  <c:v>76.075308063199998</c:v>
                </c:pt>
                <c:pt idx="1">
                  <c:v>71.430365707299998</c:v>
                </c:pt>
                <c:pt idx="2">
                  <c:v>55.753683448099999</c:v>
                </c:pt>
                <c:pt idx="3">
                  <c:v>2.5628101860000001</c:v>
                </c:pt>
                <c:pt idx="4">
                  <c:v>-18.783365748800001</c:v>
                </c:pt>
                <c:pt idx="5">
                  <c:v>-27.162173318800001</c:v>
                </c:pt>
                <c:pt idx="6">
                  <c:v>-26.6838201857</c:v>
                </c:pt>
                <c:pt idx="7">
                  <c:v>-11.084846710500001</c:v>
                </c:pt>
                <c:pt idx="8">
                  <c:v>14.480734565000001</c:v>
                </c:pt>
                <c:pt idx="9">
                  <c:v>50.595461971299997</c:v>
                </c:pt>
                <c:pt idx="10">
                  <c:v>54.558062990000003</c:v>
                </c:pt>
                <c:pt idx="11">
                  <c:v>56.770068941700004</c:v>
                </c:pt>
                <c:pt idx="12">
                  <c:v>64.028876843800006</c:v>
                </c:pt>
              </c:numCache>
            </c:numRef>
          </c:xVal>
          <c:yVal>
            <c:numRef>
              <c:f>Лист2!$F$15:$F$27</c:f>
              <c:numCache>
                <c:formatCode>0.00</c:formatCode>
                <c:ptCount val="13"/>
                <c:pt idx="0">
                  <c:v>89.389822784700002</c:v>
                </c:pt>
                <c:pt idx="1">
                  <c:v>149.2003688586</c:v>
                </c:pt>
                <c:pt idx="2">
                  <c:v>186.50386622619999</c:v>
                </c:pt>
                <c:pt idx="3">
                  <c:v>176.60667129149999</c:v>
                </c:pt>
                <c:pt idx="4">
                  <c:v>186.06951041299999</c:v>
                </c:pt>
                <c:pt idx="5">
                  <c:v>131.6400286269</c:v>
                </c:pt>
                <c:pt idx="6">
                  <c:v>77.924134683199995</c:v>
                </c:pt>
                <c:pt idx="7">
                  <c:v>18.4354534852</c:v>
                </c:pt>
                <c:pt idx="8">
                  <c:v>-27.576603064499999</c:v>
                </c:pt>
                <c:pt idx="9">
                  <c:v>-64.048215717700003</c:v>
                </c:pt>
                <c:pt idx="10">
                  <c:v>-56.308599897100002</c:v>
                </c:pt>
                <c:pt idx="11">
                  <c:v>-36.6775208245</c:v>
                </c:pt>
                <c:pt idx="12">
                  <c:v>31.796146442800001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A25-46E3-B278-65A7010390FB}"/>
            </c:ext>
          </c:extLst>
        </c:ser>
        <c:ser>
          <c:idx val="2"/>
          <c:order val="2"/>
          <c:tx>
            <c:v>Центроїд</c:v>
          </c:tx>
          <c:spPr>
            <a:ln w="28575">
              <a:noFill/>
            </a:ln>
          </c:spPr>
          <c:marker>
            <c:symbol val="circle"/>
            <c:size val="7"/>
            <c:spPr>
              <a:ln>
                <a:solidFill>
                  <a:srgbClr val="C00000"/>
                </a:solidFill>
              </a:ln>
            </c:spPr>
          </c:marker>
          <c:xVal>
            <c:numRef>
              <c:f>Лист2!$G$15</c:f>
              <c:numCache>
                <c:formatCode>0.00</c:formatCode>
                <c:ptCount val="1"/>
                <c:pt idx="0">
                  <c:v>27.887782057892306</c:v>
                </c:pt>
              </c:numCache>
            </c:numRef>
          </c:xVal>
          <c:yVal>
            <c:numRef>
              <c:f>Лист2!$H$15</c:f>
              <c:numCache>
                <c:formatCode>0.00</c:formatCode>
                <c:ptCount val="1"/>
                <c:pt idx="0">
                  <c:v>66.38115871602308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A25-46E3-B278-65A7010390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6777456"/>
        <c:axId val="1456786704"/>
      </c:scatterChart>
      <c:valAx>
        <c:axId val="1456777456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uk-UA"/>
          </a:p>
        </c:txPr>
        <c:crossAx val="1456786704"/>
        <c:crosses val="autoZero"/>
        <c:crossBetween val="midCat"/>
      </c:valAx>
      <c:valAx>
        <c:axId val="1456786704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4567774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9063656639286306"/>
          <c:y val="0.10498351333485975"/>
          <c:w val="0.15133155632921722"/>
          <c:h val="0.2255874460181419"/>
        </c:manualLayout>
      </c:layout>
      <c:overlay val="0"/>
    </c:legend>
    <c:plotVisOnly val="1"/>
    <c:dispBlanksAs val="gap"/>
    <c:showDLblsOverMax val="0"/>
  </c:chart>
  <c:spPr>
    <a:solidFill>
      <a:schemeClr val="lt1"/>
    </a:solidFill>
    <a:ln w="19050" cap="rnd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uk-UA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937445319335084E-2"/>
          <c:y val="7.6423519976669588E-2"/>
          <c:w val="0.89706255468066487"/>
          <c:h val="0.89814814814814814"/>
        </c:manualLayout>
      </c:layout>
      <c:scatterChart>
        <c:scatterStyle val="lineMarker"/>
        <c:varyColors val="0"/>
        <c:ser>
          <c:idx val="1"/>
          <c:order val="1"/>
          <c:tx>
            <c:v>Центр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Лист1!$M$12</c:f>
              <c:numCache>
                <c:formatCode>General</c:formatCode>
                <c:ptCount val="1"/>
                <c:pt idx="0">
                  <c:v>-5.0923220563156253</c:v>
                </c:pt>
              </c:numCache>
            </c:numRef>
          </c:xVal>
          <c:yVal>
            <c:numRef>
              <c:f>Лист1!$N$12</c:f>
              <c:numCache>
                <c:formatCode>General</c:formatCode>
                <c:ptCount val="1"/>
                <c:pt idx="0">
                  <c:v>61.883576189959356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092-41EF-9543-19DB115E7CC5}"/>
            </c:ext>
          </c:extLst>
        </c:ser>
        <c:ser>
          <c:idx val="2"/>
          <c:order val="2"/>
          <c:tx>
            <c:v>1-й круг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Лист1!$M$25:$M$32</c:f>
              <c:numCache>
                <c:formatCode>0.00</c:formatCode>
                <c:ptCount val="8"/>
                <c:pt idx="0">
                  <c:v>-5.0923220563156253</c:v>
                </c:pt>
                <c:pt idx="1">
                  <c:v>49.961259037641163</c:v>
                </c:pt>
                <c:pt idx="2">
                  <c:v>-5.0923220563156253</c:v>
                </c:pt>
                <c:pt idx="3">
                  <c:v>-60.14590315027241</c:v>
                </c:pt>
                <c:pt idx="4" formatCode="General">
                  <c:v>-32.61911260329402</c:v>
                </c:pt>
                <c:pt idx="5" formatCode="General">
                  <c:v>-32.61911260329402</c:v>
                </c:pt>
                <c:pt idx="6" formatCode="General">
                  <c:v>22.43446849066277</c:v>
                </c:pt>
                <c:pt idx="7" formatCode="General">
                  <c:v>22.43446849066277</c:v>
                </c:pt>
              </c:numCache>
              <c:extLst xmlns:c15="http://schemas.microsoft.com/office/drawing/2012/chart"/>
            </c:numRef>
          </c:xVal>
          <c:yVal>
            <c:numRef>
              <c:f>Лист1!$N$25:$N$32</c:f>
              <c:numCache>
                <c:formatCode>0.00</c:formatCode>
                <c:ptCount val="8"/>
                <c:pt idx="0">
                  <c:v>116.93715728391615</c:v>
                </c:pt>
                <c:pt idx="1">
                  <c:v>61.883576189959356</c:v>
                </c:pt>
                <c:pt idx="2">
                  <c:v>6.8299950960025697</c:v>
                </c:pt>
                <c:pt idx="3">
                  <c:v>61.883576189959356</c:v>
                </c:pt>
                <c:pt idx="4" formatCode="General">
                  <c:v>89.41036673693776</c:v>
                </c:pt>
                <c:pt idx="5" formatCode="General">
                  <c:v>34.356785642980967</c:v>
                </c:pt>
                <c:pt idx="6" formatCode="General">
                  <c:v>89.41036673693776</c:v>
                </c:pt>
                <c:pt idx="7" formatCode="General">
                  <c:v>34.356785642980967</c:v>
                </c:pt>
              </c:numCache>
              <c:extLst xmlns:c15="http://schemas.microsoft.com/office/drawing/2012/chart"/>
            </c:numRef>
          </c:yVal>
          <c:smooth val="0"/>
          <c:extLst>
            <c:ext xmlns:c16="http://schemas.microsoft.com/office/drawing/2014/chart" uri="{C3380CC4-5D6E-409C-BE32-E72D297353CC}">
              <c16:uniqueId val="{00000001-4092-41EF-9543-19DB115E7CC5}"/>
            </c:ext>
          </c:extLst>
        </c:ser>
        <c:ser>
          <c:idx val="4"/>
          <c:order val="4"/>
          <c:tx>
            <c:v>2-й круг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Лист1!$O$28:$O$40</c:f>
              <c:numCache>
                <c:formatCode>0.00</c:formatCode>
                <c:ptCount val="13"/>
                <c:pt idx="0">
                  <c:v>-5.0923220563156253</c:v>
                </c:pt>
                <c:pt idx="1">
                  <c:v>73.692338703751943</c:v>
                </c:pt>
                <c:pt idx="2">
                  <c:v>-5.0923220563156253</c:v>
                </c:pt>
                <c:pt idx="3">
                  <c:v>-83.87698281638319</c:v>
                </c:pt>
                <c:pt idx="4" formatCode="General">
                  <c:v>-57.615429229694001</c:v>
                </c:pt>
                <c:pt idx="5">
                  <c:v>-31.353875643004812</c:v>
                </c:pt>
                <c:pt idx="6" formatCode="General">
                  <c:v>47.430785117062754</c:v>
                </c:pt>
                <c:pt idx="7">
                  <c:v>21.169231530373565</c:v>
                </c:pt>
                <c:pt idx="8" formatCode="General">
                  <c:v>21.169231530373565</c:v>
                </c:pt>
                <c:pt idx="9">
                  <c:v>47.430785117062754</c:v>
                </c:pt>
                <c:pt idx="10" formatCode="General">
                  <c:v>-44.484652436349407</c:v>
                </c:pt>
                <c:pt idx="11" formatCode="General">
                  <c:v>-64.180817626366292</c:v>
                </c:pt>
                <c:pt idx="12" formatCode="General">
                  <c:v>-24.788487246332515</c:v>
                </c:pt>
              </c:numCache>
            </c:numRef>
          </c:xVal>
          <c:yVal>
            <c:numRef>
              <c:f>Лист1!$P$28:$P$40</c:f>
              <c:numCache>
                <c:formatCode>0.00</c:formatCode>
                <c:ptCount val="13"/>
                <c:pt idx="0">
                  <c:v>140.66823695002694</c:v>
                </c:pt>
                <c:pt idx="1">
                  <c:v>61.883576189959356</c:v>
                </c:pt>
                <c:pt idx="2">
                  <c:v>-16.90108457010821</c:v>
                </c:pt>
                <c:pt idx="3">
                  <c:v>61.883576189959356</c:v>
                </c:pt>
                <c:pt idx="4" formatCode="General">
                  <c:v>88.14512977664856</c:v>
                </c:pt>
                <c:pt idx="5">
                  <c:v>114.40668336333773</c:v>
                </c:pt>
                <c:pt idx="6" formatCode="General">
                  <c:v>88.14512977664856</c:v>
                </c:pt>
                <c:pt idx="7">
                  <c:v>114.40668336333773</c:v>
                </c:pt>
                <c:pt idx="8" formatCode="General">
                  <c:v>9.3604690165809785</c:v>
                </c:pt>
                <c:pt idx="9">
                  <c:v>35.622022603270167</c:v>
                </c:pt>
                <c:pt idx="10" formatCode="General">
                  <c:v>22.491245809925573</c:v>
                </c:pt>
                <c:pt idx="11" formatCode="General">
                  <c:v>42.187410999942465</c:v>
                </c:pt>
                <c:pt idx="12" formatCode="General">
                  <c:v>2.7950806199086813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092-41EF-9543-19DB115E7CC5}"/>
            </c:ext>
          </c:extLst>
        </c:ser>
        <c:ser>
          <c:idx val="5"/>
          <c:order val="5"/>
          <c:tx>
            <c:v>3-й круг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Лист1!$O$56:$O$74</c:f>
              <c:numCache>
                <c:formatCode>0.00</c:formatCode>
                <c:ptCount val="19"/>
                <c:pt idx="0">
                  <c:v>-5.0923220563156253</c:v>
                </c:pt>
                <c:pt idx="1">
                  <c:v>163.13083669988978</c:v>
                </c:pt>
                <c:pt idx="2">
                  <c:v>-5.0923220563156253</c:v>
                </c:pt>
                <c:pt idx="3">
                  <c:v>-173.31548081252103</c:v>
                </c:pt>
                <c:pt idx="4" formatCode="General">
                  <c:v>-89.203901434418327</c:v>
                </c:pt>
                <c:pt idx="5">
                  <c:v>-131.25969112346968</c:v>
                </c:pt>
                <c:pt idx="6" formatCode="General">
                  <c:v>-47.148111745366975</c:v>
                </c:pt>
                <c:pt idx="7" formatCode="General">
                  <c:v>28.552309694925459</c:v>
                </c:pt>
                <c:pt idx="8" formatCode="General">
                  <c:v>129.48620494864869</c:v>
                </c:pt>
                <c:pt idx="9">
                  <c:v>62.196941446166548</c:v>
                </c:pt>
                <c:pt idx="10" formatCode="General">
                  <c:v>95.841573197407641</c:v>
                </c:pt>
                <c:pt idx="11">
                  <c:v>28.552309694925459</c:v>
                </c:pt>
                <c:pt idx="12">
                  <c:v>129.48620494864869</c:v>
                </c:pt>
                <c:pt idx="13">
                  <c:v>62.196941446166548</c:v>
                </c:pt>
                <c:pt idx="14">
                  <c:v>95.841573197407641</c:v>
                </c:pt>
                <c:pt idx="15">
                  <c:v>-139.67084906127997</c:v>
                </c:pt>
                <c:pt idx="16">
                  <c:v>-38.736953807556702</c:v>
                </c:pt>
                <c:pt idx="17">
                  <c:v>-106.02621731003887</c:v>
                </c:pt>
                <c:pt idx="18">
                  <c:v>-72.381585558797795</c:v>
                </c:pt>
              </c:numCache>
            </c:numRef>
          </c:xVal>
          <c:yVal>
            <c:numRef>
              <c:f>Лист1!$P$56:$P$74</c:f>
              <c:numCache>
                <c:formatCode>0.00</c:formatCode>
                <c:ptCount val="19"/>
                <c:pt idx="0">
                  <c:v>230.10673494616475</c:v>
                </c:pt>
                <c:pt idx="1">
                  <c:v>61.883576189959356</c:v>
                </c:pt>
                <c:pt idx="2">
                  <c:v>-106.33958256624605</c:v>
                </c:pt>
                <c:pt idx="3">
                  <c:v>61.883576189959356</c:v>
                </c:pt>
                <c:pt idx="4" formatCode="General">
                  <c:v>145.99515556806205</c:v>
                </c:pt>
                <c:pt idx="5">
                  <c:v>103.93936587901069</c:v>
                </c:pt>
                <c:pt idx="6" formatCode="General">
                  <c:v>188.0509452571134</c:v>
                </c:pt>
                <c:pt idx="7" formatCode="General">
                  <c:v>196.46210319492369</c:v>
                </c:pt>
                <c:pt idx="8" formatCode="General">
                  <c:v>95.528207941200435</c:v>
                </c:pt>
                <c:pt idx="9">
                  <c:v>162.81747144368262</c:v>
                </c:pt>
                <c:pt idx="10" formatCode="General">
                  <c:v>129.17283969244153</c:v>
                </c:pt>
                <c:pt idx="11">
                  <c:v>-72.694950815004972</c:v>
                </c:pt>
                <c:pt idx="12">
                  <c:v>28.238944438718271</c:v>
                </c:pt>
                <c:pt idx="13">
                  <c:v>-39.050319063763894</c:v>
                </c:pt>
                <c:pt idx="14">
                  <c:v>-5.4056873125228044</c:v>
                </c:pt>
                <c:pt idx="15">
                  <c:v>28.238944438718271</c:v>
                </c:pt>
                <c:pt idx="16">
                  <c:v>-72.694950815004972</c:v>
                </c:pt>
                <c:pt idx="17">
                  <c:v>-5.4056873125228044</c:v>
                </c:pt>
                <c:pt idx="18">
                  <c:v>-39.050319063763894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092-41EF-9543-19DB115E7CC5}"/>
            </c:ext>
          </c:extLst>
        </c:ser>
        <c:ser>
          <c:idx val="6"/>
          <c:order val="6"/>
          <c:tx>
            <c:v>4-й круг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Лист1!$O$95:$O$118</c:f>
              <c:numCache>
                <c:formatCode>0.00</c:formatCode>
                <c:ptCount val="24"/>
                <c:pt idx="0">
                  <c:v>-5.0923220563156253</c:v>
                </c:pt>
                <c:pt idx="1">
                  <c:v>211.98895696318678</c:v>
                </c:pt>
                <c:pt idx="2">
                  <c:v>-5.0923220563156253</c:v>
                </c:pt>
                <c:pt idx="3">
                  <c:v>-222.17360107581803</c:v>
                </c:pt>
                <c:pt idx="4" formatCode="General">
                  <c:v>-185.99338790590096</c:v>
                </c:pt>
                <c:pt idx="5">
                  <c:v>-41.272535226232698</c:v>
                </c:pt>
                <c:pt idx="6" formatCode="General">
                  <c:v>-113.63296156606683</c:v>
                </c:pt>
                <c:pt idx="7" formatCode="General">
                  <c:v>-77.452748396149758</c:v>
                </c:pt>
                <c:pt idx="8" formatCode="General">
                  <c:v>-149.81317473598389</c:v>
                </c:pt>
                <c:pt idx="9" formatCode="General">
                  <c:v>175.80874379326971</c:v>
                </c:pt>
                <c:pt idx="10">
                  <c:v>31.087891113601447</c:v>
                </c:pt>
                <c:pt idx="11" formatCode="General">
                  <c:v>103.44831745343558</c:v>
                </c:pt>
                <c:pt idx="12" formatCode="General">
                  <c:v>67.268104283518511</c:v>
                </c:pt>
                <c:pt idx="13" formatCode="General">
                  <c:v>139.62853062335265</c:v>
                </c:pt>
                <c:pt idx="14" formatCode="General">
                  <c:v>31.087891113601447</c:v>
                </c:pt>
                <c:pt idx="15">
                  <c:v>175.80874379326971</c:v>
                </c:pt>
                <c:pt idx="16" formatCode="General">
                  <c:v>103.44831745343558</c:v>
                </c:pt>
                <c:pt idx="17" formatCode="General">
                  <c:v>139.62853062335265</c:v>
                </c:pt>
                <c:pt idx="18" formatCode="General">
                  <c:v>67.268104283518511</c:v>
                </c:pt>
                <c:pt idx="19" formatCode="General">
                  <c:v>-41.272535226232698</c:v>
                </c:pt>
                <c:pt idx="20">
                  <c:v>-185.99338790590096</c:v>
                </c:pt>
                <c:pt idx="21" formatCode="General">
                  <c:v>-113.63296156606683</c:v>
                </c:pt>
                <c:pt idx="22" formatCode="General">
                  <c:v>-149.81317473598389</c:v>
                </c:pt>
                <c:pt idx="23" formatCode="General">
                  <c:v>-77.452748396149758</c:v>
                </c:pt>
              </c:numCache>
            </c:numRef>
          </c:xVal>
          <c:yVal>
            <c:numRef>
              <c:f>Лист1!$P$95:$P$118</c:f>
              <c:numCache>
                <c:formatCode>0.00</c:formatCode>
                <c:ptCount val="24"/>
                <c:pt idx="0">
                  <c:v>278.96485520946175</c:v>
                </c:pt>
                <c:pt idx="1">
                  <c:v>61.883576189959356</c:v>
                </c:pt>
                <c:pt idx="2">
                  <c:v>-155.19770282954306</c:v>
                </c:pt>
                <c:pt idx="3">
                  <c:v>61.883576189959356</c:v>
                </c:pt>
                <c:pt idx="4" formatCode="General">
                  <c:v>98.063789359876438</c:v>
                </c:pt>
                <c:pt idx="5">
                  <c:v>242.78464203954468</c:v>
                </c:pt>
                <c:pt idx="6" formatCode="General">
                  <c:v>170.42421569971054</c:v>
                </c:pt>
                <c:pt idx="7" formatCode="General">
                  <c:v>206.60442886962761</c:v>
                </c:pt>
                <c:pt idx="8" formatCode="General">
                  <c:v>134.24400252979348</c:v>
                </c:pt>
                <c:pt idx="9" formatCode="General">
                  <c:v>98.063789359876438</c:v>
                </c:pt>
                <c:pt idx="10">
                  <c:v>242.78464203954468</c:v>
                </c:pt>
                <c:pt idx="11" formatCode="General">
                  <c:v>170.42421569971054</c:v>
                </c:pt>
                <c:pt idx="12" formatCode="General">
                  <c:v>206.60442886962761</c:v>
                </c:pt>
                <c:pt idx="13" formatCode="General">
                  <c:v>134.24400252979348</c:v>
                </c:pt>
                <c:pt idx="14" formatCode="General">
                  <c:v>-119.01748965962599</c:v>
                </c:pt>
                <c:pt idx="15">
                  <c:v>25.703363020042286</c:v>
                </c:pt>
                <c:pt idx="16" formatCode="General">
                  <c:v>-46.657063319791853</c:v>
                </c:pt>
                <c:pt idx="17" formatCode="General">
                  <c:v>-10.476850149874783</c:v>
                </c:pt>
                <c:pt idx="18" formatCode="General">
                  <c:v>-82.837276489708927</c:v>
                </c:pt>
                <c:pt idx="19" formatCode="General">
                  <c:v>-119.01748965962599</c:v>
                </c:pt>
                <c:pt idx="20">
                  <c:v>25.703363020042286</c:v>
                </c:pt>
                <c:pt idx="21" formatCode="General">
                  <c:v>-46.657063319791853</c:v>
                </c:pt>
                <c:pt idx="22" formatCode="General">
                  <c:v>-10.476850149874783</c:v>
                </c:pt>
                <c:pt idx="23" formatCode="General">
                  <c:v>-82.837276489708927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092-41EF-9543-19DB115E7C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6791600"/>
        <c:axId val="14567839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Сечатка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Лист1!$G$3:$G$66</c15:sqref>
                        </c15:formulaRef>
                      </c:ext>
                    </c:extLst>
                    <c:numCache>
                      <c:formatCode>General</c:formatCode>
                      <c:ptCount val="64"/>
                      <c:pt idx="0">
                        <c:v>-9.9247752641999991</c:v>
                      </c:pt>
                      <c:pt idx="1">
                        <c:v>-26.5012974564</c:v>
                      </c:pt>
                      <c:pt idx="2">
                        <c:v>-19.881231254199999</c:v>
                      </c:pt>
                      <c:pt idx="3">
                        <c:v>-27.653634105799998</c:v>
                      </c:pt>
                      <c:pt idx="4">
                        <c:v>-28.765482478599999</c:v>
                      </c:pt>
                      <c:pt idx="5">
                        <c:v>-27.034605798499999</c:v>
                      </c:pt>
                      <c:pt idx="6">
                        <c:v>-22.157575462400001</c:v>
                      </c:pt>
                      <c:pt idx="7">
                        <c:v>7.6191259518000001</c:v>
                      </c:pt>
                      <c:pt idx="8">
                        <c:v>1.2407978027</c:v>
                      </c:pt>
                      <c:pt idx="9">
                        <c:v>3.5977045964999999</c:v>
                      </c:pt>
                      <c:pt idx="10">
                        <c:v>-9.6269717493000009</c:v>
                      </c:pt>
                      <c:pt idx="11">
                        <c:v>-8.0267340100000002</c:v>
                      </c:pt>
                      <c:pt idx="12">
                        <c:v>-48.407329645200001</c:v>
                      </c:pt>
                      <c:pt idx="13">
                        <c:v>-34.684059041799998</c:v>
                      </c:pt>
                      <c:pt idx="14">
                        <c:v>-43.127796887700001</c:v>
                      </c:pt>
                      <c:pt idx="15">
                        <c:v>-8.6202223882000002</c:v>
                      </c:pt>
                      <c:pt idx="16">
                        <c:v>2.1721454232999999</c:v>
                      </c:pt>
                      <c:pt idx="17">
                        <c:v>-5.0596665485000001</c:v>
                      </c:pt>
                      <c:pt idx="18">
                        <c:v>-10.880525946900001</c:v>
                      </c:pt>
                      <c:pt idx="19">
                        <c:v>7.2528522510000002</c:v>
                      </c:pt>
                      <c:pt idx="20">
                        <c:v>0.2249166823</c:v>
                      </c:pt>
                      <c:pt idx="21">
                        <c:v>32.8501020263</c:v>
                      </c:pt>
                      <c:pt idx="22">
                        <c:v>19.8353845645</c:v>
                      </c:pt>
                      <c:pt idx="23">
                        <c:v>18.6273784053</c:v>
                      </c:pt>
                      <c:pt idx="24">
                        <c:v>39.447167693499999</c:v>
                      </c:pt>
                      <c:pt idx="25">
                        <c:v>-19.9529366471</c:v>
                      </c:pt>
                      <c:pt idx="26">
                        <c:v>11.3334322366</c:v>
                      </c:pt>
                      <c:pt idx="27">
                        <c:v>-37.653773726099999</c:v>
                      </c:pt>
                      <c:pt idx="28">
                        <c:v>-35.572321499099999</c:v>
                      </c:pt>
                      <c:pt idx="29">
                        <c:v>-37.626509995900001</c:v>
                      </c:pt>
                      <c:pt idx="30">
                        <c:v>-51.989157285700003</c:v>
                      </c:pt>
                      <c:pt idx="31">
                        <c:v>-46.929089429599998</c:v>
                      </c:pt>
                      <c:pt idx="32">
                        <c:v>-13.663129075700001</c:v>
                      </c:pt>
                      <c:pt idx="33">
                        <c:v>-13.8601901599</c:v>
                      </c:pt>
                      <c:pt idx="34">
                        <c:v>10.8535323949</c:v>
                      </c:pt>
                      <c:pt idx="35">
                        <c:v>-8.8960392301999995</c:v>
                      </c:pt>
                      <c:pt idx="36">
                        <c:v>9.6437054831999998</c:v>
                      </c:pt>
                      <c:pt idx="37">
                        <c:v>42.192859998099998</c:v>
                      </c:pt>
                      <c:pt idx="38">
                        <c:v>36.545765996</c:v>
                      </c:pt>
                      <c:pt idx="39">
                        <c:v>60.848196458499999</c:v>
                      </c:pt>
                      <c:pt idx="40">
                        <c:v>85.687509630899996</c:v>
                      </c:pt>
                      <c:pt idx="41">
                        <c:v>86.277640090899993</c:v>
                      </c:pt>
                      <c:pt idx="42">
                        <c:v>50.0204285648</c:v>
                      </c:pt>
                      <c:pt idx="43">
                        <c:v>32.8197001387</c:v>
                      </c:pt>
                      <c:pt idx="44">
                        <c:v>-11.0524686106</c:v>
                      </c:pt>
                      <c:pt idx="45">
                        <c:v>-28.393398662199999</c:v>
                      </c:pt>
                      <c:pt idx="46">
                        <c:v>-9.4271888879999999</c:v>
                      </c:pt>
                      <c:pt idx="47">
                        <c:v>-58.683170112799999</c:v>
                      </c:pt>
                      <c:pt idx="48">
                        <c:v>-69.328879992200001</c:v>
                      </c:pt>
                      <c:pt idx="49">
                        <c:v>-62.773663277099999</c:v>
                      </c:pt>
                      <c:pt idx="50">
                        <c:v>-59.847596291800002</c:v>
                      </c:pt>
                      <c:pt idx="51">
                        <c:v>-60.064256386099999</c:v>
                      </c:pt>
                      <c:pt idx="52">
                        <c:v>-77.086278304199993</c:v>
                      </c:pt>
                      <c:pt idx="53">
                        <c:v>-38.4080565322</c:v>
                      </c:pt>
                      <c:pt idx="54">
                        <c:v>-24.6881260848</c:v>
                      </c:pt>
                      <c:pt idx="55">
                        <c:v>-21.899645682100001</c:v>
                      </c:pt>
                      <c:pt idx="56">
                        <c:v>-36.702724455999999</c:v>
                      </c:pt>
                      <c:pt idx="57">
                        <c:v>-36.267225232100003</c:v>
                      </c:pt>
                      <c:pt idx="58">
                        <c:v>6.9507137062000002</c:v>
                      </c:pt>
                      <c:pt idx="59">
                        <c:v>21.429881759899999</c:v>
                      </c:pt>
                      <c:pt idx="60">
                        <c:v>57.829686570500002</c:v>
                      </c:pt>
                      <c:pt idx="61">
                        <c:v>58.5178716124</c:v>
                      </c:pt>
                      <c:pt idx="62">
                        <c:v>69.319617862699999</c:v>
                      </c:pt>
                      <c:pt idx="63">
                        <c:v>92.071004093499994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Лист1!$H$3:$H$66</c15:sqref>
                        </c15:formulaRef>
                      </c:ext>
                    </c:extLst>
                    <c:numCache>
                      <c:formatCode>General</c:formatCode>
                      <c:ptCount val="64"/>
                      <c:pt idx="0">
                        <c:v>53.367437491099999</c:v>
                      </c:pt>
                      <c:pt idx="1">
                        <c:v>89.969863642600004</c:v>
                      </c:pt>
                      <c:pt idx="2">
                        <c:v>132.29845523060001</c:v>
                      </c:pt>
                      <c:pt idx="3">
                        <c:v>-12.884478493</c:v>
                      </c:pt>
                      <c:pt idx="4">
                        <c:v>36.361476417200002</c:v>
                      </c:pt>
                      <c:pt idx="5">
                        <c:v>9.5970190363000007</c:v>
                      </c:pt>
                      <c:pt idx="6">
                        <c:v>-17.310325889600001</c:v>
                      </c:pt>
                      <c:pt idx="7">
                        <c:v>-9.7430919261</c:v>
                      </c:pt>
                      <c:pt idx="8">
                        <c:v>58.899008896300003</c:v>
                      </c:pt>
                      <c:pt idx="9">
                        <c:v>112.5345846286</c:v>
                      </c:pt>
                      <c:pt idx="10">
                        <c:v>162.09779656430001</c:v>
                      </c:pt>
                      <c:pt idx="11">
                        <c:v>191.1015292463</c:v>
                      </c:pt>
                      <c:pt idx="12">
                        <c:v>159.8120337272</c:v>
                      </c:pt>
                      <c:pt idx="13">
                        <c:v>113.44382810010001</c:v>
                      </c:pt>
                      <c:pt idx="14">
                        <c:v>70.489933745200005</c:v>
                      </c:pt>
                      <c:pt idx="15">
                        <c:v>9.3176612199999997</c:v>
                      </c:pt>
                      <c:pt idx="16">
                        <c:v>-31.641980787200001</c:v>
                      </c:pt>
                      <c:pt idx="17">
                        <c:v>-58.598460396299998</c:v>
                      </c:pt>
                      <c:pt idx="18">
                        <c:v>-55.289979926699999</c:v>
                      </c:pt>
                      <c:pt idx="19">
                        <c:v>-40.3800736775</c:v>
                      </c:pt>
                      <c:pt idx="20">
                        <c:v>18.791827681699999</c:v>
                      </c:pt>
                      <c:pt idx="21">
                        <c:v>65.865031948999999</c:v>
                      </c:pt>
                      <c:pt idx="22">
                        <c:v>144.6123843641</c:v>
                      </c:pt>
                      <c:pt idx="23">
                        <c:v>160.9527267</c:v>
                      </c:pt>
                      <c:pt idx="24">
                        <c:v>233.5135744943</c:v>
                      </c:pt>
                      <c:pt idx="25">
                        <c:v>258.9255284491</c:v>
                      </c:pt>
                      <c:pt idx="26">
                        <c:v>234.3049230275</c:v>
                      </c:pt>
                      <c:pt idx="27">
                        <c:v>213.29373246590001</c:v>
                      </c:pt>
                      <c:pt idx="28">
                        <c:v>183.0709208035</c:v>
                      </c:pt>
                      <c:pt idx="29">
                        <c:v>102.951078991</c:v>
                      </c:pt>
                      <c:pt idx="30">
                        <c:v>41.307333240200002</c:v>
                      </c:pt>
                      <c:pt idx="31">
                        <c:v>2.6661863035</c:v>
                      </c:pt>
                      <c:pt idx="32">
                        <c:v>-58.897221924</c:v>
                      </c:pt>
                      <c:pt idx="33">
                        <c:v>-76.798216346999993</c:v>
                      </c:pt>
                      <c:pt idx="34">
                        <c:v>-78.267984862399999</c:v>
                      </c:pt>
                      <c:pt idx="35">
                        <c:v>-76.509767792199995</c:v>
                      </c:pt>
                      <c:pt idx="36">
                        <c:v>-71.832550561100007</c:v>
                      </c:pt>
                      <c:pt idx="37">
                        <c:v>-52.851453084600003</c:v>
                      </c:pt>
                      <c:pt idx="38">
                        <c:v>-6.0067748566999999</c:v>
                      </c:pt>
                      <c:pt idx="39">
                        <c:v>19.094356613399999</c:v>
                      </c:pt>
                      <c:pt idx="40">
                        <c:v>96.388570857299996</c:v>
                      </c:pt>
                      <c:pt idx="41">
                        <c:v>165.0164663953</c:v>
                      </c:pt>
                      <c:pt idx="42">
                        <c:v>213.7034768213</c:v>
                      </c:pt>
                      <c:pt idx="43">
                        <c:v>248.85813009110001</c:v>
                      </c:pt>
                      <c:pt idx="44">
                        <c:v>283.42698418039998</c:v>
                      </c:pt>
                      <c:pt idx="45">
                        <c:v>278.36397501660002</c:v>
                      </c:pt>
                      <c:pt idx="46">
                        <c:v>285.97603016919999</c:v>
                      </c:pt>
                      <c:pt idx="47">
                        <c:v>234.4345819982</c:v>
                      </c:pt>
                      <c:pt idx="48">
                        <c:v>224.2541152663</c:v>
                      </c:pt>
                      <c:pt idx="49">
                        <c:v>203.95794310150001</c:v>
                      </c:pt>
                      <c:pt idx="50">
                        <c:v>126.96785378369999</c:v>
                      </c:pt>
                      <c:pt idx="51">
                        <c:v>91.884798463300001</c:v>
                      </c:pt>
                      <c:pt idx="52">
                        <c:v>30.3150895516</c:v>
                      </c:pt>
                      <c:pt idx="53">
                        <c:v>-23.3209146692</c:v>
                      </c:pt>
                      <c:pt idx="54">
                        <c:v>-49.599164714399997</c:v>
                      </c:pt>
                      <c:pt idx="55">
                        <c:v>-86.848293783700001</c:v>
                      </c:pt>
                      <c:pt idx="56">
                        <c:v>-84.667498887999997</c:v>
                      </c:pt>
                      <c:pt idx="57">
                        <c:v>-100.99796894550001</c:v>
                      </c:pt>
                      <c:pt idx="58">
                        <c:v>-104.012086564</c:v>
                      </c:pt>
                      <c:pt idx="59">
                        <c:v>-106.4957864662</c:v>
                      </c:pt>
                      <c:pt idx="60">
                        <c:v>-86.896697525500002</c:v>
                      </c:pt>
                      <c:pt idx="61">
                        <c:v>-69.518469928800002</c:v>
                      </c:pt>
                      <c:pt idx="62">
                        <c:v>-31.956706991600001</c:v>
                      </c:pt>
                      <c:pt idx="63">
                        <c:v>-10.313423566100001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4092-41EF-9543-19DB115E7CC5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сечакта"1-круг"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Лист1!$G$3:$G$10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-9.9247752641999991</c:v>
                      </c:pt>
                      <c:pt idx="1">
                        <c:v>-26.5012974564</c:v>
                      </c:pt>
                      <c:pt idx="2">
                        <c:v>-19.881231254199999</c:v>
                      </c:pt>
                      <c:pt idx="3">
                        <c:v>-27.653634105799998</c:v>
                      </c:pt>
                      <c:pt idx="4">
                        <c:v>-28.765482478599999</c:v>
                      </c:pt>
                      <c:pt idx="5">
                        <c:v>-27.034605798499999</c:v>
                      </c:pt>
                      <c:pt idx="6">
                        <c:v>-22.157575462400001</c:v>
                      </c:pt>
                      <c:pt idx="7">
                        <c:v>7.6191259518000001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Лист1!$H$3:$H$10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53.367437491099999</c:v>
                      </c:pt>
                      <c:pt idx="1">
                        <c:v>89.969863642600004</c:v>
                      </c:pt>
                      <c:pt idx="2">
                        <c:v>132.29845523060001</c:v>
                      </c:pt>
                      <c:pt idx="3">
                        <c:v>-12.884478493</c:v>
                      </c:pt>
                      <c:pt idx="4">
                        <c:v>36.361476417200002</c:v>
                      </c:pt>
                      <c:pt idx="5">
                        <c:v>9.5970190363000007</c:v>
                      </c:pt>
                      <c:pt idx="6">
                        <c:v>-17.310325889600001</c:v>
                      </c:pt>
                      <c:pt idx="7">
                        <c:v>-9.7430919261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4092-41EF-9543-19DB115E7CC5}"/>
                  </c:ext>
                </c:extLst>
              </c15:ser>
            </c15:filteredScatterSeries>
          </c:ext>
        </c:extLst>
      </c:scatterChart>
      <c:valAx>
        <c:axId val="14567916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456783984"/>
        <c:crosses val="autoZero"/>
        <c:crossBetween val="midCat"/>
      </c:valAx>
      <c:valAx>
        <c:axId val="145678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4567916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9050" cap="rnd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0.42078</cdr:x>
      <cdr:y>0.08509</cdr:y>
    </cdr:from>
    <cdr:to>
      <cdr:x>0.49351</cdr:x>
      <cdr:y>0.4458</cdr:y>
    </cdr:to>
    <cdr:cxnSp macro="">
      <cdr:nvCxnSpPr>
        <cdr:cNvPr id="3" name="Прямая со стрелкой 2">
          <a:extLst xmlns:a="http://schemas.openxmlformats.org/drawingml/2006/main">
            <a:ext uri="{FF2B5EF4-FFF2-40B4-BE49-F238E27FC236}">
              <a16:creationId xmlns:a16="http://schemas.microsoft.com/office/drawing/2014/main" id="{E0446AF9-05C0-4AB8-BF38-53E0946F3ACE}"/>
            </a:ext>
          </a:extLst>
        </cdr:cNvPr>
        <cdr:cNvCxnSpPr/>
      </cdr:nvCxnSpPr>
      <cdr:spPr>
        <a:xfrm xmlns:a="http://schemas.openxmlformats.org/drawingml/2006/main" flipV="1">
          <a:off x="1923802" y="273132"/>
          <a:ext cx="332509" cy="115784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0.4393</cdr:x>
      <cdr:y>0.26115</cdr:y>
    </cdr:from>
    <cdr:to>
      <cdr:x>0.50261</cdr:x>
      <cdr:y>0.361</cdr:y>
    </cdr:to>
    <cdr:sp macro="" textlink="">
      <cdr:nvSpPr>
        <cdr:cNvPr id="7" name="Поле 6"/>
        <cdr:cNvSpPr txBox="1"/>
      </cdr:nvSpPr>
      <cdr:spPr>
        <a:xfrm xmlns:a="http://schemas.openxmlformats.org/drawingml/2006/main">
          <a:off x="2018805" y="1009402"/>
          <a:ext cx="290945" cy="3859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/>
            <a:t>L</a:t>
          </a:r>
          <a:endParaRPr lang="uk-UA" sz="1800"/>
        </a:p>
      </cdr:txBody>
    </cdr:sp>
  </cdr:relSizeAnchor>
  <cdr:relSizeAnchor xmlns:cdr="http://schemas.openxmlformats.org/drawingml/2006/chartDrawing">
    <cdr:from>
      <cdr:x>0.41992</cdr:x>
      <cdr:y>0.44702</cdr:y>
    </cdr:from>
    <cdr:to>
      <cdr:x>0.67316</cdr:x>
      <cdr:y>0.45163</cdr:y>
    </cdr:to>
    <cdr:cxnSp macro="">
      <cdr:nvCxnSpPr>
        <cdr:cNvPr id="9" name="Прямая со стрелкой 8">
          <a:extLst xmlns:a="http://schemas.openxmlformats.org/drawingml/2006/main">
            <a:ext uri="{FF2B5EF4-FFF2-40B4-BE49-F238E27FC236}">
              <a16:creationId xmlns:a16="http://schemas.microsoft.com/office/drawing/2014/main" id="{4E1E2AEE-22D7-4CB9-A3B1-6ED1B2BF3CF4}"/>
            </a:ext>
          </a:extLst>
        </cdr:cNvPr>
        <cdr:cNvCxnSpPr/>
      </cdr:nvCxnSpPr>
      <cdr:spPr>
        <a:xfrm xmlns:a="http://schemas.openxmlformats.org/drawingml/2006/main">
          <a:off x="1929740" y="1727859"/>
          <a:ext cx="1163782" cy="1781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0.57109</cdr:x>
      <cdr:y>0.37175</cdr:y>
    </cdr:from>
    <cdr:to>
      <cdr:x>0.63311</cdr:x>
      <cdr:y>0.44242</cdr:y>
    </cdr:to>
    <cdr:sp macro="" textlink="">
      <cdr:nvSpPr>
        <cdr:cNvPr id="10" name="Поле 9"/>
        <cdr:cNvSpPr txBox="1"/>
      </cdr:nvSpPr>
      <cdr:spPr>
        <a:xfrm xmlns:a="http://schemas.openxmlformats.org/drawingml/2006/main">
          <a:off x="2624447" y="1436913"/>
          <a:ext cx="285007" cy="2731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/>
            <a:t>r</a:t>
          </a:r>
          <a:endParaRPr lang="uk-UA" sz="18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31012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5497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0096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3524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2587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7900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0910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00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9637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465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4298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999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47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6912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835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106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445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29C3225-62DF-4B48-A01F-0E3755917CBD}" type="datetimeFigureOut">
              <a:rPr lang="uk-UA" smtClean="0"/>
              <a:t>19.12.2022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4CE6FF-A323-458F-B9BE-4BCE4452B6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5925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25BC5E-B248-4229-ACDC-13A65D7149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54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Аберометрія оптичної системи ока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C5B4026-73C1-4974-B19B-BCA7428F27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endParaRPr lang="uk-UA" dirty="0"/>
          </a:p>
          <a:p>
            <a:pPr algn="l"/>
            <a:r>
              <a:rPr lang="uk-UA" sz="2400" cap="none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Роботу виконав: ст. гр. ДК-11мп Романенко С.В.</a:t>
            </a:r>
          </a:p>
          <a:p>
            <a:pPr algn="l"/>
            <a:r>
              <a:rPr lang="uk-UA" sz="2400" cap="none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Науковий керівник: </a:t>
            </a:r>
            <a:r>
              <a:rPr lang="uk-UA" sz="2400" cap="none" dirty="0" err="1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к.т.н</a:t>
            </a:r>
            <a:r>
              <a:rPr lang="uk-UA" sz="2400" cap="none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., доцент </a:t>
            </a:r>
            <a:r>
              <a:rPr lang="uk-UA" sz="2400" cap="none" dirty="0" err="1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Яганов</a:t>
            </a:r>
            <a:r>
              <a:rPr lang="uk-UA" sz="2400" cap="none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П.О.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2124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73AA86-E30F-4E0E-AF1D-2DBB92E22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98784"/>
            <a:ext cx="10131425" cy="86801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sz="3600" b="1" dirty="0">
                <a:solidFill>
                  <a:srgbClr val="FF0000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</a:rPr>
              <a:t>Проблематика ідентифікації відбитків</a:t>
            </a:r>
            <a:endParaRPr lang="uk-UA" dirty="0"/>
          </a:p>
        </p:txBody>
      </p:sp>
      <p:graphicFrame>
        <p:nvGraphicFramePr>
          <p:cNvPr id="5" name="Диаграмма 19">
            <a:extLst>
              <a:ext uri="{FF2B5EF4-FFF2-40B4-BE49-F238E27FC236}">
                <a16:creationId xmlns:a16="http://schemas.microsoft.com/office/drawing/2014/main" id="{C4CC6476-DF29-4D35-ABC0-48DC055C211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46835300"/>
              </p:ext>
            </p:extLst>
          </p:nvPr>
        </p:nvGraphicFramePr>
        <p:xfrm>
          <a:off x="304800" y="1350963"/>
          <a:ext cx="5376863" cy="5142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26">
            <a:extLst>
              <a:ext uri="{FF2B5EF4-FFF2-40B4-BE49-F238E27FC236}">
                <a16:creationId xmlns:a16="http://schemas.microsoft.com/office/drawing/2014/main" id="{AD9B9CCB-27D3-4AFA-9092-AB3C01D4862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85480097"/>
              </p:ext>
            </p:extLst>
          </p:nvPr>
        </p:nvGraphicFramePr>
        <p:xfrm>
          <a:off x="5821363" y="1350963"/>
          <a:ext cx="5867054" cy="5142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71889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9E56C-A918-4AE2-BFD5-3DB081A3A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119270"/>
            <a:ext cx="11065565" cy="83488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>
                <a:solidFill>
                  <a:srgbClr val="FF0000"/>
                </a:solidFill>
                <a:latin typeface="Bahnschrift SemiLight" panose="020B0502040204020203" pitchFamily="34" charset="0"/>
              </a:rPr>
              <a:t>Проходження</a:t>
            </a:r>
            <a:r>
              <a:rPr lang="uk-UA" dirty="0">
                <a:latin typeface="Bahnschrift SemiLight" panose="020B0502040204020203" pitchFamily="34" charset="0"/>
              </a:rPr>
              <a:t> </a:t>
            </a:r>
            <a:r>
              <a:rPr lang="uk-UA" dirty="0">
                <a:solidFill>
                  <a:srgbClr val="FF0000"/>
                </a:solidFill>
                <a:latin typeface="Bahnschrift SemiLight" panose="020B0502040204020203" pitchFamily="34" charset="0"/>
              </a:rPr>
              <a:t>променів в оптичній осі ока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393C6B0-56BD-4EE5-9832-AA743D88F3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05739" y="1152938"/>
            <a:ext cx="7447722" cy="5367131"/>
          </a:xfrm>
        </p:spPr>
        <p:txBody>
          <a:bodyPr/>
          <a:lstStyle/>
          <a:p>
            <a:pPr marL="0" indent="0">
              <a:buNone/>
            </a:pPr>
            <a:endParaRPr lang="uk-UA" sz="2000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6FA2CD1A-65B9-4CB6-A864-4892F523605A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5775" y="1152939"/>
            <a:ext cx="11807686" cy="536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279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F1F9F7-D807-4589-9C34-5B247C84B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12036"/>
            <a:ext cx="10131425" cy="7023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sz="3600" b="1" dirty="0">
                <a:solidFill>
                  <a:srgbClr val="FF0000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</a:rPr>
              <a:t>Проблематика ідентифікації відбитків</a:t>
            </a:r>
            <a:endParaRPr lang="uk-UA" dirty="0"/>
          </a:p>
        </p:txBody>
      </p:sp>
      <p:graphicFrame>
        <p:nvGraphicFramePr>
          <p:cNvPr id="5" name="Диаграмма 29">
            <a:extLst>
              <a:ext uri="{FF2B5EF4-FFF2-40B4-BE49-F238E27FC236}">
                <a16:creationId xmlns:a16="http://schemas.microsoft.com/office/drawing/2014/main" id="{FF804EA4-7AC6-44FA-A644-2C1E041C805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25863736"/>
              </p:ext>
            </p:extLst>
          </p:nvPr>
        </p:nvGraphicFramePr>
        <p:xfrm>
          <a:off x="344488" y="1325563"/>
          <a:ext cx="5337175" cy="506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Місце для вмісту 5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43577390"/>
              </p:ext>
            </p:extLst>
          </p:nvPr>
        </p:nvGraphicFramePr>
        <p:xfrm>
          <a:off x="5821363" y="1325563"/>
          <a:ext cx="5535612" cy="506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0746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57CB33-B187-4DAD-90D9-DA4FDE2E2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65044"/>
            <a:ext cx="10131425" cy="8017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  <a:latin typeface="Bahnschrift SemiLight" panose="020B0502040204020203" pitchFamily="34" charset="0"/>
              </a:rPr>
              <a:t>Розташування маркерів. Розрахунок.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CED90F21-A004-478F-B9D9-7D47043295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1" y="1338471"/>
                <a:ext cx="10260495" cy="4452730"/>
              </a:xfr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800" i="1" smtClean="0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 sz="28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uk-UA" sz="28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𝑚𝑖𝑛</m:t>
                          </m:r>
                          <m:r>
                            <a:rPr lang="uk-UA" sz="28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r>
                        <a:rPr lang="uk-UA" sz="2800" i="1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uk-UA" sz="28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uk-UA" sz="28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uk-UA" sz="28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uk-UA" sz="28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rad>
                            <m:radPr>
                              <m:degHide m:val="on"/>
                              <m:ctrlPr>
                                <a:rPr lang="uk-UA" sz="28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uk-UA" sz="2800" i="1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uk-UA" sz="2800" i="1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uk-UA" sz="2800" i="1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uk-UA" sz="2800" i="1">
                                              <a:solidFill>
                                                <a:schemeClr val="bg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uk-UA" sz="2800" i="1">
                                              <a:solidFill>
                                                <a:schemeClr val="bg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uk-UA" sz="2800" i="1">
                                              <a:solidFill>
                                                <a:schemeClr val="bg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uk-UA" sz="2800" i="1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uk-UA" sz="2800" i="1">
                                              <a:solidFill>
                                                <a:schemeClr val="bg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uk-UA" sz="2800" i="1">
                                              <a:solidFill>
                                                <a:schemeClr val="bg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uk-UA" sz="2800" i="1">
                                              <a:solidFill>
                                                <a:schemeClr val="bg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uk-UA" sz="2800" i="1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uk-UA" sz="2800" i="1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uk-UA" sz="2800" i="1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+(</m:t>
                                  </m:r>
                                  <m:sSub>
                                    <m:sSubPr>
                                      <m:ctrlPr>
                                        <a:rPr lang="uk-UA" sz="2800" i="1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sz="2800" i="1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uk-UA" sz="2800" i="1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uk-UA" sz="2800" i="1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uk-UA" sz="2800" i="1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sz="2800" i="1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uk-UA" sz="2800" i="1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uk-UA" sz="2800" i="1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uk-UA" sz="2800" i="1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e>
                      </m:nary>
                    </m:oMath>
                  </m:oMathPara>
                </a14:m>
                <a:endParaRPr lang="uk-UA" sz="2800" dirty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uk-UA" sz="2800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uk-UA" sz="2800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uk-UA" sz="2800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𝑎𝑟𝑐𝑡𝑔</m:t>
                    </m:r>
                    <m:f>
                      <m:fPr>
                        <m:ctrlP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uk-UA" sz="2800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uk-UA" sz="2800" i="1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uk-UA" sz="28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28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uk-UA" sz="28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uk-UA" sz="2800" i="1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uk-UA" sz="2800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uk-UA" sz="2800" i="1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uk-UA" sz="28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28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uk-UA" sz="28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uk-UA" sz="2800" i="1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den>
                    </m:f>
                  </m:oMath>
                </a14:m>
                <a:r>
                  <a:rPr lang="uk-UA" sz="2800" i="1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	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uk-UA" sz="2800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uk-UA" sz="2800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uk-UA" sz="2800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=∆</m:t>
                    </m:r>
                    <m:sSup>
                      <m:sSupPr>
                        <m:ctrlP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−2</m:t>
                    </m:r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𝑅</m:t>
                    </m:r>
                    <m:f>
                      <m:fPr>
                        <m:ctrlP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800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800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uk-UA" sz="2800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den>
                    </m:f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=∆</m:t>
                    </m:r>
                    <m:sSup>
                      <m:sSupPr>
                        <m:ctrlP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uk-UA" sz="2800" dirty="0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14:m>
                  <m:oMath xmlns:m="http://schemas.openxmlformats.org/officeDocument/2006/math"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=∆</m:t>
                    </m:r>
                    <m:sSup>
                      <m:sSupPr>
                        <m:ctrlP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−2</m:t>
                    </m:r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𝑅</m:t>
                    </m:r>
                    <m:f>
                      <m:fPr>
                        <m:ctrlP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800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800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uk-UA" sz="2800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den>
                    </m:f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∆</m:t>
                    </m:r>
                    <m:sSup>
                      <m:sSupPr>
                        <m:ctrlP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uk-UA" sz="28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 </m:t>
                    </m:r>
                    <m:sSub>
                      <m:sSubPr>
                        <m:ctrlP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uk-UA" sz="28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uk-UA" sz="2800" dirty="0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uk-UA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CED90F21-A004-478F-B9D9-7D47043295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1" y="1338471"/>
                <a:ext cx="10260495" cy="445273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5158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2C6959-264F-42CF-8969-50E4CB0DF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548" y="145774"/>
            <a:ext cx="11675165" cy="67586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FF0000"/>
                </a:solidFill>
                <a:effectLst/>
                <a:latin typeface="Bahnschrift SemiLight" panose="020B0502040204020203" pitchFamily="34" charset="0"/>
                <a:ea typeface="Times New Roman" panose="02020603050405020304" pitchFamily="18" charset="0"/>
              </a:rPr>
              <a:t>алгоритм пошуку еталонних місць.</a:t>
            </a:r>
            <a:endParaRPr lang="uk-UA" sz="4000" dirty="0">
              <a:solidFill>
                <a:srgbClr val="FF0000"/>
              </a:solidFill>
              <a:latin typeface="Bahnschrift SemiLight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Місце для вмісту 3">
                <a:extLst>
                  <a:ext uri="{FF2B5EF4-FFF2-40B4-BE49-F238E27FC236}">
                    <a16:creationId xmlns:a16="http://schemas.microsoft.com/office/drawing/2014/main" id="{27F212E4-795C-40EA-A455-0C0A4E42DD6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821894" y="1033670"/>
                <a:ext cx="6370105" cy="5552868"/>
              </a:xfr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normAutofit fontScale="92500" lnSpcReduction="10000"/>
              </a:bodyPr>
              <a:lstStyle/>
              <a:p>
                <a:pPr marL="0" indent="0" algn="just">
                  <a:lnSpc>
                    <a:spcPct val="150000"/>
                  </a:lnSpc>
                  <a:spcAft>
                    <a:spcPts val="1000"/>
                  </a:spcAft>
                  <a:buNone/>
                </a:pPr>
                <a:r>
                  <a:rPr lang="uk-UA" sz="1800" dirty="0">
                    <a:effectLst/>
                    <a:latin typeface="Bahnschrift SemiLight" panose="020B05020402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1. Припустимо, що проекція променів «по колу» радіусами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𝑹</m:t>
                        </m:r>
                      </m:e>
                      <m:sub>
                        <m:r>
                          <a:rPr lang="uk-UA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uk-UA" sz="1800" dirty="0">
                    <a:effectLst/>
                    <a:latin typeface="Bahnschrift SemiLight" panose="020B05020402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на поверхню оптичної системи ока без аберацій на сітківці теж утворила коло радіусу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𝒓</m:t>
                        </m:r>
                      </m:e>
                      <m:sub>
                        <m:r>
                          <a:rPr lang="uk-UA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uk-UA" sz="1800" dirty="0">
                    <a:effectLst/>
                    <a:latin typeface="Bahnschrift SemiLight" panose="020B05020402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Слід додати, що зазвичай діоптрія ока масштабує зображення приблизно 10 … 12: 1.</a:t>
                </a:r>
              </a:p>
              <a:p>
                <a:pPr marL="0" indent="0" algn="just">
                  <a:lnSpc>
                    <a:spcPct val="150000"/>
                  </a:lnSpc>
                  <a:spcAft>
                    <a:spcPts val="1000"/>
                  </a:spcAft>
                  <a:buNone/>
                </a:pPr>
                <a:r>
                  <a:rPr lang="uk-UA" sz="1800" dirty="0">
                    <a:effectLst/>
                    <a:latin typeface="Bahnschrift SemiLight" panose="020B05020402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 Тоді центром кола на сітківці, будемо вважати, центр кластеру відбитків променів, що потрапили на рогівку.</a:t>
                </a:r>
              </a:p>
              <a:p>
                <a:pPr marL="0" indent="0" algn="just">
                  <a:lnSpc>
                    <a:spcPct val="150000"/>
                  </a:lnSpc>
                  <a:spcAft>
                    <a:spcPts val="1000"/>
                  </a:spcAft>
                  <a:buNone/>
                </a:pPr>
                <a:r>
                  <a:rPr lang="uk-UA" sz="1800" dirty="0">
                    <a:effectLst/>
                    <a:latin typeface="Bahnschrift SemiLight" panose="020B05020402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 Згідно з вище сказаним, радіус кола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𝒓</m:t>
                        </m:r>
                      </m:e>
                      <m:sub>
                        <m:r>
                          <a:rPr lang="uk-UA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uk-UA" sz="1800" dirty="0">
                    <a:effectLst/>
                    <a:latin typeface="Bahnschrift SemiLight" panose="020B05020402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визначаємо за критерієм мінімізації евклідових відстаней від кожного відбитка до кола: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b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  <m:sup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uk-UA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uk-UA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𝑚𝑖𝑛</m:t>
                    </m:r>
                    <m:nary>
                      <m:naryPr>
                        <m:chr m:val="∑"/>
                        <m:limLoc m:val="undOvr"/>
                        <m:ctrlP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  <m:e>
                        <m:sSup>
                          <m:sSupPr>
                            <m:ctrlP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𝑟</m:t>
                            </m:r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uk-UA" sz="1800" dirty="0">
                  <a:effectLst/>
                  <a:latin typeface="Bahnschrift SemiLight" panose="020B05020402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spcAft>
                    <a:spcPts val="1000"/>
                  </a:spcAft>
                  <a:buNone/>
                </a:pPr>
                <a:r>
                  <a:rPr lang="uk-UA" sz="1800" dirty="0">
                    <a:effectLst/>
                    <a:latin typeface="Bahnschrift SemiLight" panose="020B05020402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uk-UA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ctrlP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p>
                          <m:e>
                            <m:sSup>
                              <m:sSupPr>
                                <m:ctrlPr>
                                  <a:rPr lang="uk-UA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uk-UA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uk-UA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  <m:sup/>
                            </m:sSup>
                          </m:e>
                        </m:nary>
                      </m:num>
                      <m:den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uk-UA" sz="1800" dirty="0">
                    <a:effectLst/>
                    <a:latin typeface="Bahnschrift SemiLight" panose="020B05020402040202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, де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  <m:sup/>
                    </m:sSup>
                  </m:oMath>
                </a14:m>
                <a:r>
                  <a:rPr lang="uk-UA" sz="1800" dirty="0">
                    <a:effectLst/>
                    <a:latin typeface="Bahnschrift SemiLight" panose="020B05020402040202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відстань від k-го відбитка до центру кола (центру кластера),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  <m:sup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=(</m:t>
                        </m:r>
                        <m:sSub>
                          <m:sSubPr>
                            <m:ctrlP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uk-UA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uk-UA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uk-UA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uk-UA" sz="1800" dirty="0">
                    <a:effectLst/>
                    <a:latin typeface="Bahnschrift SemiLight" panose="020B05020402040202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uk-UA" sz="1800" b="1" i="1" dirty="0">
                    <a:effectLst/>
                    <a:latin typeface="Bahnschrift SemiLight" panose="020B05020402040202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1800" dirty="0">
                    <a:effectLst/>
                    <a:latin typeface="Bahnschrift SemiLight" panose="020B05020402040202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кількість відбитків </a:t>
                </a:r>
                <a:endParaRPr lang="uk-UA" sz="1800" dirty="0">
                  <a:effectLst/>
                  <a:latin typeface="Bahnschrift SemiLight" panose="020B05020402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uk-UA" dirty="0"/>
              </a:p>
            </p:txBody>
          </p:sp>
        </mc:Choice>
        <mc:Fallback xmlns="">
          <p:sp>
            <p:nvSpPr>
              <p:cNvPr id="4" name="Місце для вмісту 3">
                <a:extLst>
                  <a:ext uri="{FF2B5EF4-FFF2-40B4-BE49-F238E27FC236}">
                    <a16:creationId xmlns:a16="http://schemas.microsoft.com/office/drawing/2014/main" id="{27F212E4-795C-40EA-A455-0C0A4E42DD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821894" y="1033670"/>
                <a:ext cx="6370105" cy="5552868"/>
              </a:xfrm>
              <a:blipFill>
                <a:blip r:embed="rId2"/>
                <a:stretch>
                  <a:fillRect l="-477" r="-47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Диаграмма 16">
            <a:extLst>
              <a:ext uri="{FF2B5EF4-FFF2-40B4-BE49-F238E27FC236}">
                <a16:creationId xmlns:a16="http://schemas.microsoft.com/office/drawing/2014/main" id="{43AB2D0B-188C-4166-B8D8-39D0060E998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70002816"/>
              </p:ext>
            </p:extLst>
          </p:nvPr>
        </p:nvGraphicFramePr>
        <p:xfrm>
          <a:off x="0" y="1033670"/>
          <a:ext cx="5645426" cy="5552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3868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CCA72D-BB16-4DF6-AE5D-4AA5C55DA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339" y="145774"/>
            <a:ext cx="11105322" cy="921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sz="3600" dirty="0">
                <a:solidFill>
                  <a:srgbClr val="FF0000"/>
                </a:solidFill>
                <a:effectLst/>
                <a:latin typeface="Bahnschrift SemiLight" panose="020B0502040204020203" pitchFamily="34" charset="0"/>
                <a:ea typeface="Times New Roman" panose="02020603050405020304" pitchFamily="18" charset="0"/>
              </a:rPr>
              <a:t>Визначення еталонних місць.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0C8DBA9F-4758-4314-9F4F-1A2BFE04221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238539" y="1232452"/>
                <a:ext cx="4982819" cy="4558749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8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uk-UA" sz="2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uk-UA" sz="2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uk-UA" sz="2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2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uk-UA" sz="2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den>
                      </m:f>
                      <m:r>
                        <a:rPr lang="uk-UA" sz="2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</m:t>
                      </m:r>
                      <m:sSub>
                        <m:sSub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uk-UA" sz="2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uk-UA" sz="2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uk-UA" sz="2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2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uk-UA" sz="28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uk-UA" sz="280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en-US" sz="28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sz="2800" baseline="-250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ru-RU" sz="28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-5,09, </a:t>
                </a:r>
                <a:r>
                  <a:rPr lang="en-US" sz="28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ru-RU" sz="2800" baseline="-250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ru-RU" sz="28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61,88</a:t>
                </a:r>
                <a:r>
                  <a:rPr lang="uk-UA" sz="28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uk-UA" sz="28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uk-UA" sz="2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uk-UA" sz="2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uk-UA" sz="28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=∆</m:t>
                    </m:r>
                    <m:sSup>
                      <m:sSupPr>
                        <m:ctrlPr>
                          <a:rPr lang="uk-UA" sz="2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sz="2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uk-UA" sz="2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uk-UA" sz="2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−2</m:t>
                    </m:r>
                    <m:r>
                      <a:rPr lang="uk-UA" sz="2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𝑅</m:t>
                    </m:r>
                    <m:f>
                      <m:fPr>
                        <m:ctrlPr>
                          <a:rPr lang="uk-UA" sz="2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uk-UA" sz="2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uk-UA" sz="2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den>
                    </m:f>
                    <m:r>
                      <a:rPr lang="uk-UA" sz="2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=∆</m:t>
                    </m:r>
                    <m:sSup>
                      <m:sSupPr>
                        <m:ctrlPr>
                          <a:rPr lang="uk-UA" sz="2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uk-UA" sz="2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uk-UA" sz="2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uk-UA" sz="2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uk-UA" sz="2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uk-UA" sz="2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uk-UA" sz="28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uk-UA" sz="2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lang="uk-UA" sz="2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uk-UA" sz="2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=∆</m:t>
                      </m:r>
                      <m:sSup>
                        <m:sSup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uk-UA" sz="2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−2</m:t>
                      </m:r>
                      <m:r>
                        <a:rPr lang="uk-UA" sz="2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𝑅</m:t>
                      </m:r>
                      <m:f>
                        <m:f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uk-UA" sz="2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uk-UA" sz="2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den>
                      </m:f>
                      <m:r>
                        <a:rPr lang="uk-UA" sz="2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∆</m:t>
                      </m:r>
                      <m:sSup>
                        <m:sSup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uk-UA" sz="2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 </m:t>
                      </m:r>
                      <m:sSub>
                        <m:sSubPr>
                          <m:ctrlP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uk-UA" sz="2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uk-UA" sz="28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0C8DBA9F-4758-4314-9F4F-1A2BFE0422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38539" y="1232452"/>
                <a:ext cx="4982819" cy="4558749"/>
              </a:xfrm>
              <a:blipFill>
                <a:blip r:embed="rId2"/>
                <a:stretch>
                  <a:fillRect r="-305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Місце для вмісту 4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49389936"/>
              </p:ext>
            </p:extLst>
          </p:nvPr>
        </p:nvGraphicFramePr>
        <p:xfrm>
          <a:off x="5221358" y="1231899"/>
          <a:ext cx="6970642" cy="4930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13542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18D378-E952-44A1-AF9C-3E07CD086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817" y="172279"/>
            <a:ext cx="11330609" cy="7421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  <a:latin typeface="Bahnschrift SemiLight" panose="020B0502040204020203" pitchFamily="34" charset="0"/>
              </a:rPr>
              <a:t>Перевірка алгоритму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1ADD8CB-6F66-4B9F-9516-AF03526D3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9735" y="1066801"/>
            <a:ext cx="4709054" cy="5762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>
                <a:latin typeface="Monotype Corsiva" panose="03010101010201010101" pitchFamily="66" charset="0"/>
              </a:rPr>
              <a:t>MPL</a:t>
            </a:r>
            <a:endParaRPr lang="uk-UA" sz="3200" dirty="0">
              <a:latin typeface="Monotype Corsiva" panose="03010101010201010101" pitchFamily="66" charset="0"/>
            </a:endParaRP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9A8739A6-55BA-4591-A8DD-E85A968AF9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53213" y="1066802"/>
            <a:ext cx="4722813" cy="5762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3200" dirty="0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НМ </a:t>
            </a:r>
            <a:r>
              <a:rPr lang="uk-UA" sz="3200" dirty="0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на базі </a:t>
            </a:r>
            <a:r>
              <a:rPr lang="en-US" sz="3200" dirty="0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k</a:t>
            </a:r>
            <a:r>
              <a:rPr lang="uk-UA" sz="3200" dirty="0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-середніх</a:t>
            </a:r>
            <a:endParaRPr lang="uk-UA" sz="3200" dirty="0">
              <a:latin typeface="Monotype Corsiva" panose="03010101010201010101" pitchFamily="66" charset="0"/>
            </a:endParaRPr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CF6CF472-75B1-4875-A80A-362F8075D94A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1163" y="1795464"/>
            <a:ext cx="5272087" cy="4764362"/>
          </a:xfrm>
          <a:prstGeom prst="rect">
            <a:avLst/>
          </a:prstGeom>
        </p:spPr>
      </p:pic>
      <p:pic>
        <p:nvPicPr>
          <p:cNvPr id="10" name="Місце для вмісту 9">
            <a:extLst>
              <a:ext uri="{FF2B5EF4-FFF2-40B4-BE49-F238E27FC236}">
                <a16:creationId xmlns:a16="http://schemas.microsoft.com/office/drawing/2014/main" id="{8811AD11-40FC-45C0-9F12-D660AEDE2C7D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881687" y="1801019"/>
            <a:ext cx="5859739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968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4004D3-A0F9-4580-AC76-9FEAA85D2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38538"/>
            <a:ext cx="10131425" cy="116619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</a:rPr>
              <a:t>алгоритм групування відбитків</a:t>
            </a:r>
            <a:endParaRPr lang="uk-UA" dirty="0">
              <a:solidFill>
                <a:srgbClr val="FF0000"/>
              </a:solidFill>
              <a:latin typeface="Bahnschrift SemiLight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4BD184E6-7B3E-4E44-BE4F-C8951B90B75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1" y="1736035"/>
                <a:ext cx="10131425" cy="4664765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sz="36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  <m:sup>
                          <m: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uk-UA" sz="36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=(</m:t>
                          </m:r>
                          <m:sSub>
                            <m:sSubPr>
                              <m:ctrlP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uk-UA" sz="3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uk-UA" sz="36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uk-UA" sz="3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uk-UA" sz="3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36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uk-UA" sz="3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uk-UA" sz="36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min</m:t>
                      </m:r>
                      <m:r>
                        <a:rPr lang="uk-UA" sz="36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⁡</m:t>
                      </m:r>
                      <m:r>
                        <a:rPr lang="uk-UA" sz="3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[</m:t>
                      </m:r>
                      <m:sSub>
                        <m:sSubPr>
                          <m:ctrlP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ru-RU" sz="3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3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uk-UA" sz="3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ru-RU" sz="3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lang="uk-UA" sz="3600" dirty="0"/>
              </a:p>
              <a:p>
                <a:pPr marL="0" indent="0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4BD184E6-7B3E-4E44-BE4F-C8951B90B7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1" y="1736035"/>
                <a:ext cx="10131425" cy="466476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6100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2328A7-E0E9-49C6-988C-6142296CE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78" y="239275"/>
            <a:ext cx="5367131" cy="3206658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939C1A7-C1E9-4800-A79A-76F3E6910D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7078" y="3445933"/>
            <a:ext cx="5367131" cy="3206658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475A5830-A16B-4AC6-9700-AA8E332D0B8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490331"/>
            <a:ext cx="5817704" cy="595022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1244824-BE86-43D0-87D8-554094186AB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9087" y="205409"/>
            <a:ext cx="5821017" cy="324052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0BE8A0B-AA32-46A9-A22B-3A103CB3AE2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 flipV="1">
            <a:off x="149087" y="3578085"/>
            <a:ext cx="5817704" cy="324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7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07DEA-2F15-41F8-9DE3-5E1FC9F14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72278"/>
            <a:ext cx="10131425" cy="78187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dirty="0">
                <a:solidFill>
                  <a:srgbClr val="FF0000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</a:rPr>
              <a:t>групування трикутником</a:t>
            </a:r>
            <a:endParaRPr lang="uk-UA" dirty="0">
              <a:solidFill>
                <a:srgbClr val="FF0000"/>
              </a:solidFill>
              <a:latin typeface="Bahnschrift SemiLight" panose="020B0502040204020203" pitchFamily="34" charset="0"/>
            </a:endParaRPr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E10EA315-A1C5-4928-B387-AD8D619FAD84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5801" y="1245705"/>
            <a:ext cx="4880112" cy="4545496"/>
          </a:xfrm>
          <a:prstGeom prst="rect">
            <a:avLst/>
          </a:prstGeom>
        </p:spPr>
      </p:pic>
      <p:pic>
        <p:nvPicPr>
          <p:cNvPr id="8" name="Місце для вмісту 7">
            <a:extLst>
              <a:ext uri="{FF2B5EF4-FFF2-40B4-BE49-F238E27FC236}">
                <a16:creationId xmlns:a16="http://schemas.microsoft.com/office/drawing/2014/main" id="{401F3A24-F207-4707-BE17-D3513F5932DC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937115" y="1245705"/>
            <a:ext cx="4880111" cy="45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1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89BAA0-27F0-44AE-A748-77206FD70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38540"/>
            <a:ext cx="10131425" cy="1484243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FF0000"/>
                </a:solidFill>
                <a:latin typeface="Bahnschrift SemiLight" panose="020B0502040204020203" pitchFamily="34" charset="0"/>
              </a:rPr>
              <a:t>Зв’язок роботи з науковими програмами, планами, темами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95F26C4-D1CD-4971-ABCF-B2F2AA51843E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Дисертаційне дослідження проводилося відповідно до наукових напрямків кафедри КЕОА, а також пріоритетного напрямку розвитку науки і техніки України ”Інформаційні та комунікаційні технології”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07210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E3AEF3-86D3-4B27-83CE-3F8D6CB4D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72279"/>
            <a:ext cx="10131425" cy="7421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</a:rPr>
              <a:t>групування трикутником</a:t>
            </a:r>
            <a:endParaRPr lang="uk-UA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37F46F46-890E-4C4D-97C0-A1BBE8076C07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5801" y="1192696"/>
            <a:ext cx="4800599" cy="4598504"/>
          </a:xfrm>
          <a:prstGeom prst="rect">
            <a:avLst/>
          </a:prstGeom>
        </p:spPr>
      </p:pic>
      <p:pic>
        <p:nvPicPr>
          <p:cNvPr id="6" name="Місце для вмісту 5">
            <a:extLst>
              <a:ext uri="{FF2B5EF4-FFF2-40B4-BE49-F238E27FC236}">
                <a16:creationId xmlns:a16="http://schemas.microsoft.com/office/drawing/2014/main" id="{E8F33D0C-1455-494D-90C5-565BADF2A954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57462" y="1192696"/>
            <a:ext cx="4959764" cy="459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877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342369-3774-4AD3-AC09-04C6DE015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98784"/>
            <a:ext cx="10750825" cy="8680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dirty="0">
                <a:solidFill>
                  <a:srgbClr val="FF0000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</a:rPr>
              <a:t>Матриця відстаней для 2-го кільця</a:t>
            </a:r>
            <a:endParaRPr lang="uk-UA" dirty="0">
              <a:solidFill>
                <a:srgbClr val="FF0000"/>
              </a:solidFill>
              <a:latin typeface="Bahnschrift SemiLight" panose="020B0502040204020203" pitchFamily="34" charset="0"/>
            </a:endParaRPr>
          </a:p>
        </p:txBody>
      </p:sp>
      <p:pic>
        <p:nvPicPr>
          <p:cNvPr id="4" name="Місце для вмісту 3">
            <a:extLst>
              <a:ext uri="{FF2B5EF4-FFF2-40B4-BE49-F238E27FC236}">
                <a16:creationId xmlns:a16="http://schemas.microsoft.com/office/drawing/2014/main" id="{A7ED82CC-B5C9-4C2F-94CF-3A5E49C4080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1" y="1272208"/>
            <a:ext cx="10750824" cy="526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3477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9B488-E6C0-4E06-93D0-479EDE016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98783"/>
            <a:ext cx="10131425" cy="145626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</a:rPr>
              <a:t>Створення алгоритму ідентифікації та його перевірка</a:t>
            </a:r>
            <a:endParaRPr lang="uk-UA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1E568C4F-0D66-4112-A190-34C1649B46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1" y="1762539"/>
                <a:ext cx="10131425" cy="4704522"/>
              </a:xfrm>
            </p:spPr>
            <p:txBody>
              <a:bodyPr>
                <a:noAutofit/>
              </a:bodyPr>
              <a:lstStyle/>
              <a:p>
                <a:pPr marL="342900" indent="-342900" algn="just">
                  <a:lnSpc>
                    <a:spcPct val="150000"/>
                  </a:lnSpc>
                  <a:spcAft>
                    <a:spcPts val="1000"/>
                  </a:spcAft>
                  <a:buAutoNum type="arabicPeriod"/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Визначимо можливі місця потрапляння лазеру на око. </a:t>
                </a:r>
              </a:p>
              <a:p>
                <a:pPr marL="514350" indent="-514350" algn="just">
                  <a:lnSpc>
                    <a:spcPct val="150000"/>
                  </a:lnSpc>
                  <a:spcAft>
                    <a:spcPts val="1000"/>
                  </a:spcAft>
                  <a:buAutoNum type="arabicPeriod"/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Проводимо групування отриманих даних</a:t>
                </a:r>
              </a:p>
              <a:p>
                <a:pPr marL="514350" indent="-514350" algn="just">
                  <a:lnSpc>
                    <a:spcPct val="150000"/>
                  </a:lnSpc>
                  <a:spcAft>
                    <a:spcPts val="1000"/>
                  </a:spcAft>
                  <a:buAutoNum type="arabicPeriod"/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Ідентифікуємо дані кожного кільця до кожної відповідної групи</a:t>
                </a:r>
                <a:endParaRPr lang="uk-UA" sz="2000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514350" indent="-514350" algn="just">
                  <a:lnSpc>
                    <a:spcPct val="150000"/>
                  </a:lnSpc>
                  <a:spcAft>
                    <a:spcPts val="1000"/>
                  </a:spcAft>
                  <a:buAutoNum type="arabicPeriod"/>
                </a:pPr>
                <a:r>
                  <a:rPr lang="uk-UA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Визначаємо похибку, точність та загальний процент ідентифікації за наведеними формулами</a:t>
                </a:r>
                <a:endParaRPr lang="uk-UA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63830" indent="0" algn="r">
                  <a:lnSpc>
                    <a:spcPct val="150000"/>
                  </a:lnSpc>
                  <a:spcAft>
                    <a:spcPts val="1000"/>
                  </a:spcAft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uk-UA" sz="20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uk-UA" sz="20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mbria Math" panose="02040503050406030204" pitchFamily="18" charset="0"/>
                          </a:rPr>
                          <m:t>∗</m:t>
                        </m:r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num>
                      <m:den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			</a:t>
                </a:r>
                <a14:m>
                  <m:oMath xmlns:m="http://schemas.openxmlformats.org/officeDocument/2006/math"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=100−</m:t>
                    </m:r>
                    <m:r>
                      <m:rPr>
                        <m:sty m:val="p"/>
                      </m:rPr>
                      <a:rPr lang="uk-UA" sz="20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Δ</m:t>
                    </m:r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		</a:t>
                </a:r>
                <a14:m>
                  <m:oMath xmlns:m="http://schemas.openxmlformats.org/officeDocument/2006/math"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𝑅𝑒𝑠</m:t>
                    </m:r>
                    <m:r>
                      <a:rPr lang="uk-UA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nary>
                      <m:naryPr>
                        <m:chr m:val="∑"/>
                        <m:limLoc m:val="undOvr"/>
                        <m:ctrlPr>
                          <a:rPr lang="uk-UA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a:rPr lang="uk-UA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  <m:e>
                        <m:sSub>
                          <m:sSubPr>
                            <m:ctrlP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uk-UA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uk-UA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uk-UA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	</a:t>
                </a:r>
                <a:endParaRPr lang="uk-UA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514350" indent="-514350" algn="just">
                  <a:lnSpc>
                    <a:spcPct val="150000"/>
                  </a:lnSpc>
                  <a:spcAft>
                    <a:spcPts val="1000"/>
                  </a:spcAft>
                  <a:buAutoNum type="arabicPeriod"/>
                </a:pPr>
                <a:endParaRPr lang="uk-UA" sz="3200" dirty="0"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1E568C4F-0D66-4112-A190-34C1649B46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1" y="1762539"/>
                <a:ext cx="10131425" cy="4704522"/>
              </a:xfrm>
              <a:blipFill>
                <a:blip r:embed="rId2"/>
                <a:stretch>
                  <a:fillRect l="-542" r="-66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89302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818EED-15F5-4D53-839D-DA755DE65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83" y="212035"/>
            <a:ext cx="11781182" cy="8547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  <a:latin typeface="Bahnschrift Light" panose="020B0502040204020203" pitchFamily="34" charset="0"/>
              </a:rPr>
              <a:t>результати створеного алгоритму</a:t>
            </a:r>
            <a:endParaRPr lang="uk-UA" dirty="0"/>
          </a:p>
        </p:txBody>
      </p:sp>
      <p:graphicFrame>
        <p:nvGraphicFramePr>
          <p:cNvPr id="5" name="Місце для вмісту 4">
            <a:extLst>
              <a:ext uri="{FF2B5EF4-FFF2-40B4-BE49-F238E27FC236}">
                <a16:creationId xmlns:a16="http://schemas.microsoft.com/office/drawing/2014/main" id="{7E31902D-A148-4A14-B449-9C5732875D8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67212770"/>
              </p:ext>
            </p:extLst>
          </p:nvPr>
        </p:nvGraphicFramePr>
        <p:xfrm>
          <a:off x="198439" y="1245704"/>
          <a:ext cx="5483222" cy="54002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2695">
                  <a:extLst>
                    <a:ext uri="{9D8B030D-6E8A-4147-A177-3AD203B41FA5}">
                      <a16:colId xmlns:a16="http://schemas.microsoft.com/office/drawing/2014/main" val="2132960386"/>
                    </a:ext>
                  </a:extLst>
                </a:gridCol>
                <a:gridCol w="484167">
                  <a:extLst>
                    <a:ext uri="{9D8B030D-6E8A-4147-A177-3AD203B41FA5}">
                      <a16:colId xmlns:a16="http://schemas.microsoft.com/office/drawing/2014/main" val="601443365"/>
                    </a:ext>
                  </a:extLst>
                </a:gridCol>
                <a:gridCol w="484167">
                  <a:extLst>
                    <a:ext uri="{9D8B030D-6E8A-4147-A177-3AD203B41FA5}">
                      <a16:colId xmlns:a16="http://schemas.microsoft.com/office/drawing/2014/main" val="3272140155"/>
                    </a:ext>
                  </a:extLst>
                </a:gridCol>
                <a:gridCol w="484167">
                  <a:extLst>
                    <a:ext uri="{9D8B030D-6E8A-4147-A177-3AD203B41FA5}">
                      <a16:colId xmlns:a16="http://schemas.microsoft.com/office/drawing/2014/main" val="124086291"/>
                    </a:ext>
                  </a:extLst>
                </a:gridCol>
                <a:gridCol w="484167">
                  <a:extLst>
                    <a:ext uri="{9D8B030D-6E8A-4147-A177-3AD203B41FA5}">
                      <a16:colId xmlns:a16="http://schemas.microsoft.com/office/drawing/2014/main" val="2042660007"/>
                    </a:ext>
                  </a:extLst>
                </a:gridCol>
                <a:gridCol w="484167">
                  <a:extLst>
                    <a:ext uri="{9D8B030D-6E8A-4147-A177-3AD203B41FA5}">
                      <a16:colId xmlns:a16="http://schemas.microsoft.com/office/drawing/2014/main" val="4017670838"/>
                    </a:ext>
                  </a:extLst>
                </a:gridCol>
                <a:gridCol w="484167">
                  <a:extLst>
                    <a:ext uri="{9D8B030D-6E8A-4147-A177-3AD203B41FA5}">
                      <a16:colId xmlns:a16="http://schemas.microsoft.com/office/drawing/2014/main" val="1907892943"/>
                    </a:ext>
                  </a:extLst>
                </a:gridCol>
                <a:gridCol w="484167">
                  <a:extLst>
                    <a:ext uri="{9D8B030D-6E8A-4147-A177-3AD203B41FA5}">
                      <a16:colId xmlns:a16="http://schemas.microsoft.com/office/drawing/2014/main" val="730774411"/>
                    </a:ext>
                  </a:extLst>
                </a:gridCol>
                <a:gridCol w="416636">
                  <a:extLst>
                    <a:ext uri="{9D8B030D-6E8A-4147-A177-3AD203B41FA5}">
                      <a16:colId xmlns:a16="http://schemas.microsoft.com/office/drawing/2014/main" val="2239236639"/>
                    </a:ext>
                  </a:extLst>
                </a:gridCol>
                <a:gridCol w="1034722">
                  <a:extLst>
                    <a:ext uri="{9D8B030D-6E8A-4147-A177-3AD203B41FA5}">
                      <a16:colId xmlns:a16="http://schemas.microsoft.com/office/drawing/2014/main" val="3403004308"/>
                    </a:ext>
                  </a:extLst>
                </a:gridCol>
              </a:tblGrid>
              <a:tr h="232464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Номер досліду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Похибка(на кожному кільці)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Точність (на кожному кільці)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Загальний процент ідентифікації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3189729385"/>
                  </a:ext>
                </a:extLst>
              </a:tr>
              <a:tr h="51850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2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4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2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4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93699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3853749261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2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3754341810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1739682792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4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1866953246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5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3884086907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6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3939342778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3049576717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8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3347460196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891368534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3855272057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2053427022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12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2594733608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4061472531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14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1872229073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15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3639487938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16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395993905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2529465788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18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2702694859"/>
                  </a:ext>
                </a:extLst>
              </a:tr>
              <a:tr h="2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2802703175"/>
                  </a:ext>
                </a:extLst>
              </a:tr>
              <a:tr h="232464">
                <a:tc grid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Загальна ідентифікація при групуванні відрізками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effectLst/>
                        </a:rPr>
                        <a:t>100</a:t>
                      </a:r>
                      <a:endParaRPr lang="uk-U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09" marR="61809" marT="0" marB="0" anchor="ctr"/>
                </a:tc>
                <a:extLst>
                  <a:ext uri="{0D108BD9-81ED-4DB2-BD59-A6C34878D82A}">
                    <a16:rowId xmlns:a16="http://schemas.microsoft.com/office/drawing/2014/main" val="1164381956"/>
                  </a:ext>
                </a:extLst>
              </a:tr>
            </a:tbl>
          </a:graphicData>
        </a:graphic>
      </p:graphicFrame>
      <p:graphicFrame>
        <p:nvGraphicFramePr>
          <p:cNvPr id="7" name="Місце для вмісту 6">
            <a:extLst>
              <a:ext uri="{FF2B5EF4-FFF2-40B4-BE49-F238E27FC236}">
                <a16:creationId xmlns:a16="http://schemas.microsoft.com/office/drawing/2014/main" id="{FE8CE2DC-A595-463E-B6ED-FD43E7686CB5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016223" y="1246183"/>
          <a:ext cx="5768192" cy="53990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6096">
                  <a:extLst>
                    <a:ext uri="{9D8B030D-6E8A-4147-A177-3AD203B41FA5}">
                      <a16:colId xmlns:a16="http://schemas.microsoft.com/office/drawing/2014/main" val="3288915408"/>
                    </a:ext>
                  </a:extLst>
                </a:gridCol>
                <a:gridCol w="509330">
                  <a:extLst>
                    <a:ext uri="{9D8B030D-6E8A-4147-A177-3AD203B41FA5}">
                      <a16:colId xmlns:a16="http://schemas.microsoft.com/office/drawing/2014/main" val="3117612470"/>
                    </a:ext>
                  </a:extLst>
                </a:gridCol>
                <a:gridCol w="509330">
                  <a:extLst>
                    <a:ext uri="{9D8B030D-6E8A-4147-A177-3AD203B41FA5}">
                      <a16:colId xmlns:a16="http://schemas.microsoft.com/office/drawing/2014/main" val="2889782516"/>
                    </a:ext>
                  </a:extLst>
                </a:gridCol>
                <a:gridCol w="509330">
                  <a:extLst>
                    <a:ext uri="{9D8B030D-6E8A-4147-A177-3AD203B41FA5}">
                      <a16:colId xmlns:a16="http://schemas.microsoft.com/office/drawing/2014/main" val="762445259"/>
                    </a:ext>
                  </a:extLst>
                </a:gridCol>
                <a:gridCol w="509330">
                  <a:extLst>
                    <a:ext uri="{9D8B030D-6E8A-4147-A177-3AD203B41FA5}">
                      <a16:colId xmlns:a16="http://schemas.microsoft.com/office/drawing/2014/main" val="2478534010"/>
                    </a:ext>
                  </a:extLst>
                </a:gridCol>
                <a:gridCol w="509330">
                  <a:extLst>
                    <a:ext uri="{9D8B030D-6E8A-4147-A177-3AD203B41FA5}">
                      <a16:colId xmlns:a16="http://schemas.microsoft.com/office/drawing/2014/main" val="3822866859"/>
                    </a:ext>
                  </a:extLst>
                </a:gridCol>
                <a:gridCol w="509330">
                  <a:extLst>
                    <a:ext uri="{9D8B030D-6E8A-4147-A177-3AD203B41FA5}">
                      <a16:colId xmlns:a16="http://schemas.microsoft.com/office/drawing/2014/main" val="1388820647"/>
                    </a:ext>
                  </a:extLst>
                </a:gridCol>
                <a:gridCol w="509330">
                  <a:extLst>
                    <a:ext uri="{9D8B030D-6E8A-4147-A177-3AD203B41FA5}">
                      <a16:colId xmlns:a16="http://schemas.microsoft.com/office/drawing/2014/main" val="3181105171"/>
                    </a:ext>
                  </a:extLst>
                </a:gridCol>
                <a:gridCol w="438289">
                  <a:extLst>
                    <a:ext uri="{9D8B030D-6E8A-4147-A177-3AD203B41FA5}">
                      <a16:colId xmlns:a16="http://schemas.microsoft.com/office/drawing/2014/main" val="2742841372"/>
                    </a:ext>
                  </a:extLst>
                </a:gridCol>
                <a:gridCol w="1088497">
                  <a:extLst>
                    <a:ext uri="{9D8B030D-6E8A-4147-A177-3AD203B41FA5}">
                      <a16:colId xmlns:a16="http://schemas.microsoft.com/office/drawing/2014/main" val="366435601"/>
                    </a:ext>
                  </a:extLst>
                </a:gridCol>
              </a:tblGrid>
              <a:tr h="23233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Номер досліду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Похибка(на кожному кільці)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Точність (на кожному кільці)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Загальний процент ідентифікації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3412347014"/>
                  </a:ext>
                </a:extLst>
              </a:tr>
              <a:tr h="52016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2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2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296693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567336918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2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493823512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873822951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3633168730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367871599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6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3985079300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2166356421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8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3562167466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727895788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1441496957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3772535284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12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1904617965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2195939865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14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380215702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15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1075031337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16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2299533971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562326451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18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1467616210"/>
                  </a:ext>
                </a:extLst>
              </a:tr>
              <a:tr h="232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19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50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3505394486"/>
                  </a:ext>
                </a:extLst>
              </a:tr>
              <a:tr h="232330">
                <a:tc grid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</a:rPr>
                        <a:t>Загальна ідентифікація при групуванні відрізками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 dirty="0">
                          <a:effectLst/>
                        </a:rPr>
                        <a:t>50</a:t>
                      </a:r>
                      <a:endParaRPr lang="uk-U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021" marR="65021" marT="0" marB="0"/>
                </a:tc>
                <a:extLst>
                  <a:ext uri="{0D108BD9-81ED-4DB2-BD59-A6C34878D82A}">
                    <a16:rowId xmlns:a16="http://schemas.microsoft.com/office/drawing/2014/main" val="1768634516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800E6A37-93BB-474F-9D71-DED290ED3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5687" y="97795"/>
            <a:ext cx="486062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100" b="0" i="1" u="none" strike="noStrike" cap="none" normalizeH="0" baseline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Таблиця 3.3 Ідентифікація даних, на базі попереднього групування відрізками</a:t>
            </a:r>
            <a:endParaRPr kumimoji="0" lang="uk-UA" altLang="uk-UA" sz="1800" b="0" i="0" u="none" strike="noStrike" cap="none" normalizeH="0" baseline="0" dirty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E28391E1-81A0-4C46-BBFC-EE3BE3630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809" y="-687361"/>
            <a:ext cx="1183419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Таблиця 3.5 Ідентифікація даних, на базі попереднього групування відрізками</a:t>
            </a:r>
            <a:endParaRPr kumimoji="0" lang="uk-UA" altLang="uk-UA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805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5EF1CA-4558-4C77-B4F3-EFA69052A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39148"/>
            <a:ext cx="11055625" cy="7288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  <a:latin typeface="Bahnschrift Light" panose="020B0502040204020203" pitchFamily="34" charset="0"/>
              </a:rPr>
              <a:t>висновки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5EFDE01-A7BC-49AD-9A13-8D2049A8A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099930"/>
            <a:ext cx="11055626" cy="5433392"/>
          </a:xfr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uk-UA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Проведено пошук існуючих методів рейтрейсингової аберометрії, проаналізовано їх переваги і недоліки й обрано підхід до реалізації даного методу.</a:t>
            </a:r>
            <a:endParaRPr lang="uk-UA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uk-UA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Обґрунтовано доцільність застосування нейронної мережі Кохонена для рейтрейсингової аберометрії для підвищення якості ідентифікації даних з роговиці з даними з сітківки на базі нелінійної алгебри дистанційної геометрії.</a:t>
            </a:r>
            <a:endParaRPr lang="uk-UA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uk-UA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Розроблено імітаційну модель рейтрейсингової аберометрії та проведено моделювання її роботи засобами програмного пакету </a:t>
            </a:r>
            <a:r>
              <a:rPr lang="uk-UA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NumPy</a:t>
            </a:r>
            <a:r>
              <a:rPr lang="uk-UA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спеціалізованому програмному середовищі </a:t>
            </a:r>
            <a:r>
              <a:rPr lang="uk-UA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Python IDLE</a:t>
            </a:r>
            <a:r>
              <a:rPr lang="uk-UA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uk-UA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Розроблено </a:t>
            </a:r>
            <a:r>
              <a:rPr lang="uk-UA" sz="1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пограмне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забезпечення для підвищення якості ідентифікації даних з роговиці з даними з сітківки, протестовано його роботу за допомогою </a:t>
            </a:r>
            <a:r>
              <a:rPr lang="uk-UA" sz="1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Python IDLE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перевірено шляхом експерименту функціонування реального пристрою, порівняно результати симуляції з реальними, що підтверджують працездатність програмного забезпечення.</a:t>
            </a:r>
            <a:endParaRPr lang="uk-UA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72554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8BCB7-4CDD-4307-8075-EFEC75EA5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11426"/>
            <a:ext cx="10909851" cy="75537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  <a:latin typeface="Bahnschrift Light" panose="020B0502040204020203" pitchFamily="34" charset="0"/>
              </a:rPr>
              <a:t>висновки</a:t>
            </a:r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69E8352-AB19-480D-B947-024892BBA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192695"/>
            <a:ext cx="10909851" cy="5473147"/>
          </a:xfrm>
          <a:ln>
            <a:solidFill>
              <a:schemeClr val="accent6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uk-UA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Створено та описано алгоритм роботи способу ідентифікації даних з роговиці з даними з сітківки, розроблено програмне забезпечення та про тестовано його роботу за допомогою </a:t>
            </a:r>
            <a:r>
              <a:rPr lang="uk-UA" sz="16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Python IDLE</a:t>
            </a:r>
            <a:r>
              <a:rPr lang="uk-UA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uk-UA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Підтверджено доцільність використання запропонованих рішень по реалізації програмного забезпечення для підвищення якості ідентифікації даних з роговиці з даними з сітківки.</a:t>
            </a: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uk-UA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Надано можливість використовувати систему ідентифікації на будь-яких комп’ютерах з операційною системою Windows, де встановлений </a:t>
            </a:r>
            <a:r>
              <a:rPr lang="uk-UA" sz="16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Python IDLE</a:t>
            </a:r>
            <a:r>
              <a:rPr lang="uk-UA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uk-UA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Розроблено систему, що складається з двох модулів: модуль навчання та модуль тестування, що дає можливість навчити систему для покращення результатів ідентифікації рейтрейсингової аберометрії.  </a:t>
            </a:r>
            <a:endParaRPr lang="uk-UA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uk-UA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Розроблено перший етап створення стартап-проекту, який може знайти відображення результатів даної наукової роботи в реальному житті. </a:t>
            </a:r>
            <a:endParaRPr lang="uk-UA" sz="1600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uk-UA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endParaRPr lang="uk-U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00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73290E-B1A2-4514-996D-D1EA546B6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87464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b="1" dirty="0">
                <a:solidFill>
                  <a:srgbClr val="FF0000"/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</a:rPr>
              <a:t>Апробація Створення алгоритму</a:t>
            </a:r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AD818AD-4B45-4187-BB26-919D22A62530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Результати дисертаційних досліджень  апробовано на ХІІ Міжнародній науковій конференції «Наукові дослідження: парадигма інноваційного розвитку», що відбулася 28 вересня 2022 року в м. Прага, Чеська республіка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0909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FF349E-409F-4543-845D-4D5742EFF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18661"/>
            <a:ext cx="10131425" cy="84813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b="1" dirty="0">
                <a:solidFill>
                  <a:srgbClr val="FF0000"/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</a:rPr>
              <a:t>Апробація Створення алгоритму</a:t>
            </a:r>
            <a:endParaRPr lang="uk-UA" dirty="0"/>
          </a:p>
        </p:txBody>
      </p:sp>
      <p:pic>
        <p:nvPicPr>
          <p:cNvPr id="6" name="Місце для вмісту 5">
            <a:extLst>
              <a:ext uri="{FF2B5EF4-FFF2-40B4-BE49-F238E27FC236}">
                <a16:creationId xmlns:a16="http://schemas.microsoft.com/office/drawing/2014/main" id="{CF891D26-8C12-4A22-8600-45E73326D39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1" y="1206500"/>
            <a:ext cx="10131425" cy="543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4697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C8B26E-F1E5-4B74-8EEC-B3541D97E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13" y="225288"/>
            <a:ext cx="11516139" cy="64935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b="1" dirty="0">
                <a:solidFill>
                  <a:srgbClr val="FF0000"/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</a:rPr>
              <a:t>Апробація Створення алгоритму</a:t>
            </a:r>
            <a:endParaRPr lang="uk-UA" dirty="0"/>
          </a:p>
        </p:txBody>
      </p:sp>
      <p:pic>
        <p:nvPicPr>
          <p:cNvPr id="13" name="Місце для вмісту 12">
            <a:extLst>
              <a:ext uri="{FF2B5EF4-FFF2-40B4-BE49-F238E27FC236}">
                <a16:creationId xmlns:a16="http://schemas.microsoft.com/office/drawing/2014/main" id="{DDAB43E1-8C5C-43A9-9BE2-2A44751EF6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313" y="1046922"/>
            <a:ext cx="11516139" cy="5585790"/>
          </a:xfrm>
        </p:spPr>
      </p:pic>
    </p:spTree>
    <p:extLst>
      <p:ext uri="{BB962C8B-B14F-4D97-AF65-F5344CB8AC3E}">
        <p14:creationId xmlns:p14="http://schemas.microsoft.com/office/powerpoint/2010/main" val="17225535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5FA37D-D5B1-4C05-9DA9-141004E2C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914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FF0000"/>
                </a:solidFill>
                <a:latin typeface="Bahnschrift Light" panose="020B0502040204020203" pitchFamily="34" charset="0"/>
              </a:rPr>
              <a:t>публікації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3B85908-A8BA-4BC2-A542-FA2F693FA0C2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6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Романенко Святослав</a:t>
            </a:r>
            <a:r>
              <a:rPr lang="uk-UA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uk-UA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ІДЕНТИФІКАЦІЯ ВІДБИТКІВ МЕТОДОМ ТРАСУВАННЯ ПРОМЕНІВ НА БАЗІ НЕЙРОМЕРЕЖІ КОХАНЕНА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//</a:t>
            </a:r>
            <a:r>
              <a:rPr lang="uk-UA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збірник тез наукових праць </a:t>
            </a:r>
            <a:r>
              <a:rPr lang="uk-UA" sz="3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ХІІ Міжнародна наукова конференції (Прага, Чехія, «29» вересня 2022року) </a:t>
            </a:r>
            <a:r>
              <a:rPr lang="uk-UA" sz="2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«Наукові дослідження: парадигма інноваційного розвитку»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uk-UA" sz="26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 «</a:t>
            </a:r>
            <a:r>
              <a:rPr lang="uk-UA" sz="2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Міжнародний науковий </a:t>
            </a:r>
            <a:r>
              <a:rPr lang="uk-UA" sz="2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</a:t>
            </a:r>
            <a:r>
              <a:rPr lang="uk-UA" sz="2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ентр розвитку науки </a:t>
            </a:r>
            <a:r>
              <a:rPr lang="uk-UA" sz="2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та</a:t>
            </a:r>
            <a:r>
              <a:rPr lang="uk-UA" sz="2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технологій» . Прага. 2022.  С.57-60.</a:t>
            </a:r>
            <a:endParaRPr lang="uk-UA" sz="26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57856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F570A6-2EAB-4ADB-B220-D01F4816D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25287"/>
            <a:ext cx="10131425" cy="98066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4000" dirty="0">
                <a:solidFill>
                  <a:srgbClr val="FF0000"/>
                </a:solidFill>
                <a:latin typeface="Bahnschrift SemiLight" panose="020B0502040204020203" pitchFamily="34" charset="0"/>
              </a:rPr>
              <a:t>   Мета роботи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DAC5253-E9C1-4B9F-934C-6CF3C13EC161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uk-UA" sz="32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підвищення розділової здатності методу рейтрейсингу шляхом ідентифікації зондуючих променів.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349115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D46EF0-7F54-4875-87F4-65F773C14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803834" cy="66260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938EF6D-D29B-42E5-B6CC-C8C7C6493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3649133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9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Monotype Corsiva" panose="03010101010201010101" pitchFamily="66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42119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41F48-B910-4BD8-8ED6-BF33B8D68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65043"/>
            <a:ext cx="10131425" cy="80175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>
                <a:solidFill>
                  <a:srgbClr val="FF0000"/>
                </a:solidFill>
                <a:latin typeface="Bahnschrift SemiLight" panose="020B0502040204020203" pitchFamily="34" charset="0"/>
              </a:rPr>
              <a:t>   завдання</a:t>
            </a:r>
            <a:r>
              <a:rPr lang="uk-UA" sz="3600" dirty="0">
                <a:solidFill>
                  <a:srgbClr val="FF0000"/>
                </a:solidFill>
                <a:latin typeface="Bahnschrift SemiLight" panose="020B0502040204020203" pitchFamily="34" charset="0"/>
              </a:rPr>
              <a:t> роботи</a:t>
            </a:r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A009FA8-3760-48EF-9F18-7CE363CCC526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342900" lvl="0" indent="-342900" algn="just">
              <a:lnSpc>
                <a:spcPct val="150000"/>
              </a:lnSpc>
              <a:buFont typeface="Times New Roman" panose="02020603050405020304" pitchFamily="18" charset="0"/>
              <a:buChar char="-"/>
            </a:pPr>
            <a:r>
              <a:rPr lang="uk-UA" sz="20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 методів вимірювання аберацій;</a:t>
            </a:r>
          </a:p>
          <a:p>
            <a:pPr marL="342900" lvl="0" indent="-342900" algn="just">
              <a:lnSpc>
                <a:spcPct val="150000"/>
              </a:lnSpc>
              <a:buFont typeface="Times New Roman" panose="02020603050405020304" pitchFamily="18" charset="0"/>
              <a:buChar char="-"/>
            </a:pPr>
            <a:r>
              <a:rPr lang="uk-UA" sz="20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порівняння методів вимірювання аберацій;</a:t>
            </a:r>
          </a:p>
          <a:p>
            <a:pPr marL="342900" lvl="0" indent="-342900" algn="just">
              <a:lnSpc>
                <a:spcPct val="150000"/>
              </a:lnSpc>
              <a:buFont typeface="Times New Roman" panose="02020603050405020304" pitchFamily="18" charset="0"/>
              <a:buChar char="-"/>
            </a:pPr>
            <a:r>
              <a:rPr lang="uk-UA" sz="20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 та вдосконалення алгоритму ідентифікації зондуючих променів на базі нейромережевих технологій;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Times New Roman" panose="02020603050405020304" pitchFamily="18" charset="0"/>
              <a:buChar char="-"/>
            </a:pPr>
            <a:r>
              <a:rPr lang="uk-UA" sz="20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розробка інструменту у вигляді програмного продукту для проведення подальших експериментальних досліджень.</a:t>
            </a:r>
          </a:p>
          <a:p>
            <a:endParaRPr lang="uk-UA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973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AAEBF0-BE6F-42B5-A1EE-E0896F80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04800"/>
            <a:ext cx="10131425" cy="100716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3800" dirty="0">
                <a:solidFill>
                  <a:srgbClr val="FF0000"/>
                </a:solidFill>
                <a:latin typeface="Bahnschrift SemiLight" panose="020B0502040204020203" pitchFamily="34" charset="0"/>
              </a:rPr>
              <a:t>Об</a:t>
            </a:r>
            <a:r>
              <a:rPr lang="en-US" sz="3800" dirty="0">
                <a:solidFill>
                  <a:srgbClr val="FF0000"/>
                </a:solidFill>
                <a:latin typeface="Bahnschrift SemiLight" panose="020B0502040204020203" pitchFamily="34" charset="0"/>
              </a:rPr>
              <a:t>’</a:t>
            </a:r>
            <a:r>
              <a:rPr lang="uk-UA" sz="3800" dirty="0" err="1">
                <a:solidFill>
                  <a:srgbClr val="FF0000"/>
                </a:solidFill>
                <a:latin typeface="Bahnschrift SemiLight" panose="020B0502040204020203" pitchFamily="34" charset="0"/>
              </a:rPr>
              <a:t>єкт</a:t>
            </a:r>
            <a:r>
              <a:rPr lang="uk-UA" sz="3800" dirty="0">
                <a:solidFill>
                  <a:srgbClr val="FF0000"/>
                </a:solidFill>
                <a:latin typeface="Bahnschrift SemiLight" panose="020B0502040204020203" pitchFamily="34" charset="0"/>
              </a:rPr>
              <a:t>, предмет, методи дослідження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C5221E8-17B0-49DD-919E-44AB61D311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3527"/>
            <a:ext cx="10131425" cy="4265359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uk-UA" sz="2400" i="1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Об’єктом дослідження</a:t>
            </a:r>
            <a:r>
              <a:rPr lang="uk-UA" sz="24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є аберометрія оптичної системи ока.</a:t>
            </a:r>
          </a:p>
          <a:p>
            <a:pPr marL="0" indent="0">
              <a:buNone/>
            </a:pPr>
            <a:r>
              <a:rPr lang="uk-UA" sz="2400" i="1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Предметом дослідження</a:t>
            </a:r>
            <a:r>
              <a:rPr lang="uk-UA" sz="24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є методи рейтрейсингової аберометрії та способи покращення його роздільної здатності.</a:t>
            </a:r>
          </a:p>
          <a:p>
            <a:pPr marL="0" indent="0">
              <a:buNone/>
            </a:pPr>
            <a:r>
              <a:rPr lang="uk-UA" sz="2400" i="1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 досліджень.</a:t>
            </a:r>
            <a:r>
              <a:rPr lang="uk-UA" sz="24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Метод </a:t>
            </a:r>
            <a:r>
              <a:rPr lang="uk-UA" sz="2400" dirty="0" err="1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Гартмана</a:t>
            </a:r>
            <a:r>
              <a:rPr lang="uk-UA" sz="24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метод рейтрейсингу ока, метод із використанням нейронних мереж, метод сегментації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  <a:endParaRPr lang="uk-U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32634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0FBF0-4727-4408-853C-12F97A852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44556"/>
            <a:ext cx="10131425" cy="82163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4000" dirty="0">
                <a:solidFill>
                  <a:srgbClr val="FF0000"/>
                </a:solidFill>
                <a:latin typeface="Bahnschrift SemiLight" panose="020B0502040204020203" pitchFamily="34" charset="0"/>
              </a:rPr>
              <a:t>   Наукова новизна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53CB294-3A0A-4C3A-85FA-6AFAA3785420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uk-UA" sz="28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Наукова новизна отриманих </a:t>
            </a:r>
            <a:r>
              <a:rPr lang="uk-UA" sz="2800" b="1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результатів</a:t>
            </a:r>
            <a:r>
              <a:rPr lang="uk-UA" sz="28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полягає у вдосконаленні існуючого методу рейтрейсингу, що дозволяє покращити розділову здатність</a:t>
            </a:r>
            <a:r>
              <a:rPr lang="uk-UA" sz="28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шляхом сканування не одного проміння, а пучка променів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uk-U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90867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762BF-EBAE-43F1-9BED-A1356A207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98174"/>
            <a:ext cx="10131425" cy="76862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4000" dirty="0">
                <a:solidFill>
                  <a:srgbClr val="FF0000"/>
                </a:solidFill>
                <a:latin typeface="Bahnschrift SemiLight" panose="020B0502040204020203" pitchFamily="34" charset="0"/>
              </a:rPr>
              <a:t>   Практичне значення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EB44B4E-3634-4BAD-862E-6ADD834895B9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uk-UA" sz="24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Практичне значення отриманих результатів визначається розробкою та використанням програмного продукту для виконання експериментальних досліджень. </a:t>
            </a:r>
          </a:p>
          <a:p>
            <a:pPr marL="0" indent="0">
              <a:buNone/>
            </a:pPr>
            <a:r>
              <a:rPr lang="uk-UA" sz="24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Крім того, отриманий інструмент може бути використаний для створення готового програмно-апаратного комплексу для вимірювання аберацій оптичної системи ока.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64345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D0B224-4CF0-410E-A523-CCBACB7B4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30087"/>
            <a:ext cx="10131425" cy="145626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4000" cap="none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SemiLight" panose="020B0502040204020203" pitchFamily="34" charset="0"/>
              </a:rPr>
              <a:t>Актуальність</a:t>
            </a:r>
            <a:endParaRPr lang="uk-UA" sz="4000" dirty="0">
              <a:solidFill>
                <a:srgbClr val="FF0000"/>
              </a:solidFill>
              <a:latin typeface="Bahnschrift SemiLight" panose="020B0502040204020203" pitchFamily="34" charset="0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3EB29B6-7F5A-45DF-B98C-0E2279469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000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Аберації оптичної системи – це помилка або похибка зображення в оптичній системі, котра викликається відхилення проміння від заданого направлення, по котрому він мав рухатись в ідеальному випадку. П</a:t>
            </a:r>
            <a:r>
              <a:rPr lang="uk-UA" sz="20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 усіх перевагах метод рейтрейсингу має як мінімум один недолік, а саме, ідентифікація світлових плям, яка є доволі середньою, а причиною цього є середня розділова здатність методу та його точність. Що </a:t>
            </a:r>
            <a:r>
              <a:rPr lang="ru-RU" sz="200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 до </a:t>
            </a:r>
            <a:r>
              <a:rPr lang="uk-UA" sz="2000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нейронної мережі Кохонена, то її ефективність і надійність є досить низькою для великомасштабних реальних програм. Саме цим зумовлено </a:t>
            </a:r>
            <a:r>
              <a:rPr lang="uk-UA" sz="2000" b="1" i="1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актуальність</a:t>
            </a:r>
            <a:r>
              <a:rPr lang="uk-UA" sz="2000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 даного дослідження. </a:t>
            </a:r>
            <a:endParaRPr lang="uk-UA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585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8E953F-441D-4B82-B7A8-4435CBC36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54" y="159028"/>
            <a:ext cx="11955920" cy="5762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  <a:latin typeface="Bahnschrift SemiLight" panose="020B0502040204020203" pitchFamily="34" charset="0"/>
              </a:rPr>
              <a:t>Методи вимірювання аберацій</a:t>
            </a:r>
            <a:endParaRPr lang="uk-UA" dirty="0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3B63B87-2CDA-45B4-B439-4502E6588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783" y="901148"/>
            <a:ext cx="5724939" cy="2716695"/>
          </a:xfrm>
        </p:spPr>
        <p:txBody>
          <a:bodyPr/>
          <a:lstStyle/>
          <a:p>
            <a:pPr algn="ctr"/>
            <a:r>
              <a:rPr lang="uk-UA" sz="2800" dirty="0">
                <a:latin typeface="Monotype Corsiva" panose="03010101010201010101" pitchFamily="66" charset="0"/>
              </a:rPr>
              <a:t>Метод Фуко</a:t>
            </a:r>
          </a:p>
          <a:p>
            <a:endParaRPr lang="uk-UA" dirty="0">
              <a:solidFill>
                <a:schemeClr val="bg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endParaRPr lang="uk-UA" sz="2800" dirty="0">
              <a:solidFill>
                <a:schemeClr val="bg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endParaRPr lang="uk-UA" sz="2800" dirty="0">
              <a:solidFill>
                <a:schemeClr val="bg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endParaRPr lang="uk-UA" dirty="0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C89A0907-5411-468B-928D-F870E6A65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8783" y="3803373"/>
            <a:ext cx="5804450" cy="2895598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>
                <a:latin typeface="Monotype Corsiva" panose="03010101010201010101" pitchFamily="66" charset="0"/>
              </a:rPr>
              <a:t>Метод </a:t>
            </a:r>
            <a:r>
              <a:rPr lang="uk-UA" sz="2800" dirty="0" err="1">
                <a:latin typeface="Monotype Corsiva" panose="03010101010201010101" pitchFamily="66" charset="0"/>
              </a:rPr>
              <a:t>Гартмана</a:t>
            </a:r>
            <a:r>
              <a:rPr lang="uk-UA" sz="2800" dirty="0">
                <a:latin typeface="Monotype Corsiva" panose="03010101010201010101" pitchFamily="66" charset="0"/>
              </a:rPr>
              <a:t> - </a:t>
            </a:r>
            <a:r>
              <a:rPr lang="uk-UA" sz="2800" dirty="0" err="1">
                <a:latin typeface="Monotype Corsiva" panose="03010101010201010101" pitchFamily="66" charset="0"/>
              </a:rPr>
              <a:t>Шека</a:t>
            </a:r>
            <a:endParaRPr lang="uk-UA" sz="2800" dirty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endParaRPr lang="uk-UA" dirty="0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1E10477B-BC5D-4515-B79C-7C443050D1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5999" y="909615"/>
            <a:ext cx="5897217" cy="2708228"/>
          </a:xfrm>
        </p:spPr>
        <p:txBody>
          <a:bodyPr/>
          <a:lstStyle/>
          <a:p>
            <a:pPr algn="ctr"/>
            <a:r>
              <a:rPr lang="uk-UA" sz="2800" dirty="0">
                <a:latin typeface="Monotype Corsiva" panose="03010101010201010101" pitchFamily="66" charset="0"/>
              </a:rPr>
              <a:t>Метод </a:t>
            </a:r>
            <a:r>
              <a:rPr lang="uk-UA" sz="2800" dirty="0" err="1">
                <a:latin typeface="Monotype Corsiva" panose="03010101010201010101" pitchFamily="66" charset="0"/>
              </a:rPr>
              <a:t>Гартмана</a:t>
            </a:r>
            <a:endParaRPr lang="uk-UA" sz="2800" dirty="0">
              <a:latin typeface="Monotype Corsiva" panose="03010101010201010101" pitchFamily="66" charset="0"/>
            </a:endParaRPr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uk-UA" dirty="0"/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E033F2A-B448-496F-A95C-115AED9B70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8765" y="3803373"/>
            <a:ext cx="5804450" cy="2895597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>
                <a:latin typeface="Monotype Corsiva" panose="03010101010201010101" pitchFamily="66" charset="0"/>
              </a:rPr>
              <a:t>Метод  </a:t>
            </a:r>
            <a:r>
              <a:rPr lang="en-US" sz="2800" dirty="0">
                <a:latin typeface="Monotype Corsiva" panose="03010101010201010101" pitchFamily="66" charset="0"/>
              </a:rPr>
              <a:t>Ray Tracing</a:t>
            </a:r>
            <a:endParaRPr lang="uk-UA" sz="2800" dirty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8" name="Місце для вмісту 7">
            <a:extLst>
              <a:ext uri="{FF2B5EF4-FFF2-40B4-BE49-F238E27FC236}">
                <a16:creationId xmlns:a16="http://schemas.microsoft.com/office/drawing/2014/main" id="{16370CF0-F7C9-4568-914C-9A03EA31BC2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6506" y="1416694"/>
            <a:ext cx="5976728" cy="2201150"/>
          </a:xfrm>
          <a:prstGeom prst="rect">
            <a:avLst/>
          </a:prstGeom>
        </p:spPr>
      </p:pic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CBD53AE7-CF23-4D17-B86F-946259EA090A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055014" y="1416694"/>
            <a:ext cx="5804450" cy="2201150"/>
          </a:xfrm>
          <a:prstGeom prst="rect">
            <a:avLst/>
          </a:prstGeom>
        </p:spPr>
      </p:pic>
      <p:pic>
        <p:nvPicPr>
          <p:cNvPr id="10" name="Місце для вмісту 6">
            <a:extLst>
              <a:ext uri="{FF2B5EF4-FFF2-40B4-BE49-F238E27FC236}">
                <a16:creationId xmlns:a16="http://schemas.microsoft.com/office/drawing/2014/main" id="{BA1CEB33-B15A-4EAE-A7F4-AB907B8F0BCD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35955" t="28239" r="28868" b="37707"/>
          <a:stretch/>
        </p:blipFill>
        <p:spPr bwMode="auto">
          <a:xfrm>
            <a:off x="77055" y="4299247"/>
            <a:ext cx="5846668" cy="2399723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62EB511-9864-4516-8093-B637EA3BEBC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055014" y="4230085"/>
            <a:ext cx="5804450" cy="246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6121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TM03457452[[fn=Небеса]]</Template>
  <TotalTime>1123</TotalTime>
  <Words>1482</Words>
  <Application>Microsoft Office PowerPoint</Application>
  <PresentationFormat>Широкий екран</PresentationFormat>
  <Paragraphs>503</Paragraphs>
  <Slides>30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30</vt:i4>
      </vt:variant>
    </vt:vector>
  </HeadingPairs>
  <TitlesOfParts>
    <vt:vector size="41" baseType="lpstr">
      <vt:lpstr>Arial</vt:lpstr>
      <vt:lpstr>Arial Black</vt:lpstr>
      <vt:lpstr>Bahnschrift Light</vt:lpstr>
      <vt:lpstr>Bahnschrift SemiLight</vt:lpstr>
      <vt:lpstr>Calibri</vt:lpstr>
      <vt:lpstr>Calibri Light</vt:lpstr>
      <vt:lpstr>Cambria Math</vt:lpstr>
      <vt:lpstr>Monotype Corsiva</vt:lpstr>
      <vt:lpstr>Times New Roman</vt:lpstr>
      <vt:lpstr>Wingdings</vt:lpstr>
      <vt:lpstr>Небеса</vt:lpstr>
      <vt:lpstr>Аберометрія оптичної системи ока</vt:lpstr>
      <vt:lpstr>Зв’язок роботи з науковими програмами, планами, темами</vt:lpstr>
      <vt:lpstr>   Мета роботи</vt:lpstr>
      <vt:lpstr>   завдання роботи</vt:lpstr>
      <vt:lpstr>Об’єкт, предмет, методи дослідження</vt:lpstr>
      <vt:lpstr>   Наукова новизна</vt:lpstr>
      <vt:lpstr>   Практичне значення</vt:lpstr>
      <vt:lpstr>Актуальність</vt:lpstr>
      <vt:lpstr>Методи вимірювання аберацій</vt:lpstr>
      <vt:lpstr>Проблематика ідентифікації відбитків</vt:lpstr>
      <vt:lpstr>Проходження променів в оптичній осі ока</vt:lpstr>
      <vt:lpstr>Проблематика ідентифікації відбитків</vt:lpstr>
      <vt:lpstr>Розташування маркерів. Розрахунок.</vt:lpstr>
      <vt:lpstr>алгоритм пошуку еталонних місць.</vt:lpstr>
      <vt:lpstr>Визначення еталонних місць.</vt:lpstr>
      <vt:lpstr>Перевірка алгоритму</vt:lpstr>
      <vt:lpstr>алгоритм групування відбитків</vt:lpstr>
      <vt:lpstr>Презентація PowerPoint</vt:lpstr>
      <vt:lpstr>групування трикутником</vt:lpstr>
      <vt:lpstr>групування трикутником</vt:lpstr>
      <vt:lpstr>Матриця відстаней для 2-го кільця</vt:lpstr>
      <vt:lpstr>Створення алгоритму ідентифікації та його перевірка</vt:lpstr>
      <vt:lpstr>результати створеного алгоритму</vt:lpstr>
      <vt:lpstr>висновки</vt:lpstr>
      <vt:lpstr>висновки</vt:lpstr>
      <vt:lpstr>Апробація Створення алгоритму</vt:lpstr>
      <vt:lpstr>Апробація Створення алгоритму</vt:lpstr>
      <vt:lpstr>Апробація Створення алгоритму</vt:lpstr>
      <vt:lpstr>публікації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Аберометрія оптичних систем</dc:title>
  <dc:creator>Svjatoslav Romanenko</dc:creator>
  <cp:lastModifiedBy>Svjatoslav Romanenko</cp:lastModifiedBy>
  <cp:revision>21</cp:revision>
  <dcterms:created xsi:type="dcterms:W3CDTF">2022-12-01T08:45:54Z</dcterms:created>
  <dcterms:modified xsi:type="dcterms:W3CDTF">2022-12-19T14:46:55Z</dcterms:modified>
</cp:coreProperties>
</file>