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7" r:id="rId10"/>
    <p:sldId id="271" r:id="rId11"/>
    <p:sldId id="272" r:id="rId12"/>
    <p:sldId id="273" r:id="rId13"/>
    <p:sldId id="274" r:id="rId14"/>
    <p:sldId id="276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3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52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92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32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566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74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90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96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12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69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98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6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59DEA-56A4-40ED-951D-127F877FE7B1}" type="datetimeFigureOut">
              <a:rPr lang="ru-RU" smtClean="0"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396DB-731C-428C-AAB0-0D0832431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3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8233" y="1807102"/>
            <a:ext cx="75745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Тема </a:t>
            </a:r>
            <a:r>
              <a:rPr lang="uk-UA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12. </a:t>
            </a:r>
            <a:r>
              <a:rPr lang="uk-UA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Виробничі інвестиції та ефективність їх використання.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41074" y="402579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Презентація лекції підготована</a:t>
            </a:r>
          </a:p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доцентом кафедри економіки і підприємництва</a:t>
            </a:r>
          </a:p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Андрусь Ольгою Іванівною</a:t>
            </a:r>
          </a:p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Навчально-методичні матеріали затверджені на засіданні кафедри економіки і підприємництва, протокол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від 22.09.2020 р.</a:t>
            </a:r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514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9347" y="1121693"/>
            <a:ext cx="11144518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 </a:t>
            </a:r>
            <a:r>
              <a:rPr lang="uk-UA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оцінюванні ефективності інвестицій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використовують такі показники: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абсолютної ефективності </a:t>
            </a:r>
            <a:r>
              <a:rPr lang="uk-UA" sz="32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інвестицій (капіталовкладень</a:t>
            </a:r>
            <a:r>
              <a:rPr 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);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відносної ефективності </a:t>
            </a:r>
            <a:r>
              <a:rPr lang="uk-UA" sz="32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інвестицій (капіталовкладень</a:t>
            </a:r>
            <a:r>
              <a:rPr 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);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чистого дисконтованого прибутку;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індексу доходності;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терміну окупності.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14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43436" y="476518"/>
                <a:ext cx="11389217" cy="5935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3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Абсолютна ефективність інвестицій (капіталовкладень)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показує </a:t>
                </a:r>
                <a:r>
                  <a:rPr lang="uk-UA" sz="23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ве­личину </a:t>
                </a:r>
                <a:r>
                  <a:rPr lang="uk-UA" sz="23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прибутку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, який отримують інвестори на здійснені капіталовкладення.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Відносна ефективність </a:t>
                </a:r>
                <a:r>
                  <a:rPr lang="uk-UA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інвестицій (капіталовкладень)</a:t>
                </a:r>
                <a:r>
                  <a:rPr lang="uk-UA" sz="23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визначається 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шляхом порівняння величини економічного ефекту 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(прибутку) з 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величиною інвестованих витрат на основі коефіцієнта економічної ефективності капіталовкладень (</a:t>
                </a:r>
                <a:r>
                  <a:rPr lang="uk-UA" sz="2300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Е</a:t>
                </a:r>
                <a:r>
                  <a:rPr lang="uk-UA" sz="2300" baseline="-25000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кап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) 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за формулою:</a:t>
                </a:r>
                <a:endParaRPr lang="ru-RU" sz="23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3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3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Е</m:t>
                        </m:r>
                      </m:e>
                      <m:sub>
                        <m:r>
                          <a:rPr lang="uk-UA" sz="23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кап</m:t>
                        </m:r>
                      </m:sub>
                    </m:sSub>
                    <m:r>
                      <a:rPr lang="uk-UA" sz="2300" b="1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3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3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П</m:t>
                        </m:r>
                      </m:num>
                      <m:den>
                        <m:r>
                          <a:rPr lang="uk-UA" sz="23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К</m:t>
                        </m:r>
                      </m:den>
                    </m:f>
                    <m:r>
                      <a:rPr lang="uk-UA" sz="2300" b="1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uk-UA" sz="23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rPr>
                      <m:t>100%</m:t>
                    </m:r>
                  </m:oMath>
                </a14:m>
                <a:r>
                  <a:rPr lang="uk-UA" sz="23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,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		(1)</a:t>
                </a:r>
                <a:endParaRPr lang="ru-RU" sz="23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де 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 – загальна величина прибутку для інвестиційного об'єкта, грн;</a:t>
                </a:r>
                <a:endParaRPr lang="ru-RU" sz="23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К 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загальна величина виробничих 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інвестицій (капіталовкладень), 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грн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15000"/>
                  </a:lnSpc>
                </a:pPr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Знайдене 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значення коефіцієнта економічної ефективності капіталовкладень </a:t>
                </a:r>
                <a:r>
                  <a:rPr lang="uk-UA" sz="23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sz="2300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кап</a:t>
                </a:r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порівнюють 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 його нормативним значенням </a:t>
                </a:r>
                <a:r>
                  <a:rPr lang="uk-UA" sz="23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sz="2300" b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</a:t>
                </a:r>
                <a:r>
                  <a:rPr lang="uk-UA" sz="23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uk-UA" sz="2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15%</a:t>
                </a:r>
                <a:r>
                  <a:rPr lang="uk-UA" sz="23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uk-UA" sz="2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яке визначається </a:t>
                </a:r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як рекомендоване у певному періоді 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Міністерством економічного розвитку та торгівлі </a:t>
                </a:r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України.</a:t>
                </a:r>
              </a:p>
              <a:p>
                <a:pPr algn="just">
                  <a:lnSpc>
                    <a:spcPct val="115000"/>
                  </a:lnSpc>
                </a:pP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Якщо 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визначена ефективність </a:t>
                </a:r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uk-UA" sz="23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sz="2300" b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кап</a:t>
                </a:r>
                <a:r>
                  <a:rPr lang="uk-UA" sz="23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</a:t>
                </a:r>
                <a:r>
                  <a:rPr lang="uk-UA" sz="23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uk-UA" sz="2300" b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 вкладення капіталу є </a:t>
                </a:r>
                <a:r>
                  <a:rPr lang="uk-UA" sz="2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доцільним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Що вищий показник ефективності, тим кращий варіант інвестованих капіталовкладень</a:t>
                </a:r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436" y="476518"/>
                <a:ext cx="11389217" cy="5935151"/>
              </a:xfrm>
              <a:prstGeom prst="rect">
                <a:avLst/>
              </a:prstGeom>
              <a:blipFill rotWithShape="0">
                <a:blip r:embed="rId2"/>
                <a:stretch>
                  <a:fillRect l="-749" t="-411" r="-749" b="-12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5465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830" y="237016"/>
            <a:ext cx="11621037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41300" algn="just">
              <a:lnSpc>
                <a:spcPct val="115000"/>
              </a:lnSpc>
              <a:spcAft>
                <a:spcPts val="0"/>
              </a:spcAft>
              <a:tabLst>
                <a:tab pos="461645" algn="l"/>
              </a:tabLst>
            </a:pP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Якщо необхідно обрати кращий із можливих проектів інвестування капіталовкладень, то для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порівняння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їх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ефективності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використовують </a:t>
            </a:r>
            <a:r>
              <a:rPr lang="uk-UA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показник приведених витрат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1300" algn="r">
              <a:lnSpc>
                <a:spcPct val="115000"/>
              </a:lnSpc>
              <a:spcAft>
                <a:spcPts val="0"/>
              </a:spcAft>
            </a:pPr>
            <a:r>
              <a:rPr lang="uk-UA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</a:t>
            </a:r>
            <a:r>
              <a:rPr lang="uk-UA" sz="28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прив</a:t>
            </a:r>
            <a:r>
              <a:rPr lang="uk-UA" sz="28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=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28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+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E</a:t>
            </a:r>
            <a:r>
              <a:rPr lang="uk-UA" sz="28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·</a:t>
            </a:r>
            <a:r>
              <a:rPr lang="en-US" sz="28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</a:t>
            </a:r>
            <a:r>
              <a:rPr lang="uk-UA" sz="28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прив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				(2)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де </a:t>
            </a:r>
            <a:r>
              <a:rPr lang="uk-UA" sz="2800" cap="small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8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- собівартість річного випуску продукції і-го варіанту капіта­ловкладень, грн;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Е</a:t>
            </a:r>
            <a:r>
              <a:rPr lang="uk-UA" sz="28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</a:t>
            </a:r>
            <a:r>
              <a:rPr lang="uk-UA" sz="28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–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не менше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нормативного показника ефективності, для промисловості </a:t>
            </a:r>
            <a:r>
              <a:rPr lang="uk-UA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Е</a:t>
            </a:r>
            <a:r>
              <a:rPr lang="uk-UA" sz="28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=0,15;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K</a:t>
            </a:r>
            <a:r>
              <a:rPr lang="uk-UA" sz="2800" baseline="-25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прив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28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приріст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прибутку в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і-му варіанті реалізації проекту, грн.</a:t>
            </a:r>
          </a:p>
          <a:p>
            <a:pPr indent="241300" algn="just">
              <a:lnSpc>
                <a:spcPct val="115000"/>
              </a:lnSpc>
              <a:spcAft>
                <a:spcPts val="0"/>
              </a:spcAft>
            </a:pPr>
            <a:endParaRPr lang="uk-UA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 економічної точки зору </a:t>
            </a:r>
            <a:r>
              <a:rPr lang="uk-U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більш вигідним буде той проект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в якому </a:t>
            </a:r>
            <a:r>
              <a:rPr lang="uk-U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величина приведених витрат є </a:t>
            </a:r>
            <a:r>
              <a:rPr lang="uk-UA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мінімальною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332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73487" y="0"/>
                <a:ext cx="11500834" cy="67250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Процес інвестування є тривалим. Тому </a:t>
                </a:r>
                <a:r>
                  <a:rPr lang="uk-UA" sz="2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економічну </a:t>
                </a:r>
                <a:r>
                  <a:rPr lang="uk-UA" sz="2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ефек­тивність інвестиційного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проекту оцінюють за розподілом капіталовкладень у часі, тобто, здійснюють </a:t>
                </a:r>
                <a:r>
                  <a:rPr lang="uk-UA" sz="2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їх </a:t>
                </a:r>
                <a:r>
                  <a:rPr lang="uk-UA" sz="22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приведення до </a:t>
                </a:r>
                <a:r>
                  <a:rPr lang="uk-UA" sz="2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одного періоду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(найчастіше,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до першого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року інвестування) на основі коефіцієнта приведення капітальних вкладень (</a:t>
                </a: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α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) за формулою:</a:t>
                </a:r>
                <a:endParaRPr lang="ru-RU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прив</m:t>
                        </m:r>
                      </m:sub>
                    </m:sSub>
                    <m:r>
                      <a:rPr lang="uk-UA" sz="2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ru-RU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nor/>
                          </m:rPr>
                          <a:rPr lang="uk-UA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uk-UA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</m:sup>
                      <m:e>
                        <m:r>
                          <m:rPr>
                            <m:nor/>
                          </m:rPr>
                          <a:rPr lang="uk-UA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K</m:t>
                        </m:r>
                        <m:r>
                          <m:rPr>
                            <m:nor/>
                          </m:rPr>
                          <a:rPr lang="en-US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uk-UA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 · </m:t>
                        </m:r>
                        <m:r>
                          <m:rPr>
                            <m:nor/>
                          </m:rPr>
                          <a:rPr lang="uk-UA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α</m:t>
                        </m:r>
                      </m:e>
                    </m:nary>
                  </m:oMath>
                </a14:m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, грн.			(3)</a:t>
                </a:r>
                <a:endParaRPr lang="ru-RU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де </a:t>
                </a: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Т </a:t>
                </a:r>
                <a:r>
                  <a:rPr lang="uk-UA" sz="2200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загальний термін використання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капіталовкладень (інвестицій), років;</a:t>
                </a:r>
                <a:endParaRPr lang="ru-RU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</a:t>
                </a:r>
                <a:r>
                  <a:rPr lang="en-US" sz="2200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200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сукупні капіталовкладення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на виготовлення річної партії нового виробу, грн;</a:t>
                </a:r>
                <a:endParaRPr lang="ru-RU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– відповідний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рік використання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капіталовкладень (інвестицій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), рік;</a:t>
                </a:r>
                <a:endParaRPr lang="ru-RU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α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коефіцієнт приведення капіталовкладень, який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показує приріст прибутковості підприємства та обчислюється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за формулою:</a:t>
                </a:r>
                <a:endParaRPr lang="ru-RU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r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α</a:t>
                </a:r>
                <a:r>
                  <a:rPr lang="ru-RU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= (1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ru-RU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%</m:t>
                        </m:r>
                      </m:num>
                      <m:den>
                        <m:r>
                          <a:rPr lang="ru-RU" sz="2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100%</m:t>
                        </m:r>
                      </m:den>
                    </m:f>
                  </m:oMath>
                </a14:m>
                <a:r>
                  <a:rPr lang="ru-RU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en-US" sz="2200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ru-RU" sz="22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					</a:t>
                </a:r>
                <a:r>
                  <a:rPr lang="ru-RU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4</a:t>
                </a:r>
                <a:r>
                  <a:rPr lang="ru-RU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)</a:t>
                </a:r>
                <a:endParaRPr lang="ru-RU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де </a:t>
                </a: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d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–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діюча ставка дисконтування,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яка </a:t>
                </a:r>
                <a:r>
                  <a:rPr lang="uk-UA" sz="2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відображає очікуваний інвестором щорічний  </a:t>
                </a:r>
                <a:r>
                  <a:rPr lang="uk-UA" sz="2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приріст </a:t>
                </a:r>
                <a:r>
                  <a:rPr lang="uk-UA" sz="2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норми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процентної ставки)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прибутковості проекту, %;</a:t>
                </a:r>
                <a:endParaRPr lang="ru-RU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 </a:t>
                </a:r>
                <a:r>
                  <a:rPr lang="uk-UA" sz="2200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кількість років використання капіталовкладень, які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відділяють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здійснені підприємством </a:t>
                </a:r>
                <a:r>
                  <a:rPr lang="uk-UA" sz="2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витрати </a:t>
                </a:r>
                <a:r>
                  <a:rPr lang="uk-UA" sz="2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від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результатів з початку </a:t>
                </a:r>
                <a:r>
                  <a:rPr lang="uk-UA" sz="2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розрахункового року</a:t>
                </a:r>
                <a:r>
                  <a:rPr lang="uk-UA" sz="2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.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Наприклад, якщо планується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інвестування впродовж трьох років, 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то </a:t>
                </a: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uk-UA" sz="2200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1, </a:t>
                </a:r>
                <a:r>
                  <a:rPr lang="uk-UA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uk-UA" sz="2200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2, </a:t>
                </a:r>
                <a:r>
                  <a:rPr lang="en-US" sz="2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ru-RU" sz="2200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3</a:t>
                </a:r>
                <a:r>
                  <a:rPr lang="uk-UA" sz="2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uk-UA" sz="22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3.</a:t>
                </a:r>
                <a:endParaRPr lang="ru-RU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87" y="0"/>
                <a:ext cx="11500834" cy="6725046"/>
              </a:xfrm>
              <a:prstGeom prst="rect">
                <a:avLst/>
              </a:prstGeom>
              <a:blipFill rotWithShape="0">
                <a:blip r:embed="rId2"/>
                <a:stretch>
                  <a:fillRect l="-689" t="-363" r="-689" b="-4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8650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91921" y="211231"/>
                <a:ext cx="11672552" cy="5371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286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b="1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Показник чистого дисконтованого прибутку</a:t>
                </a:r>
                <a:r>
                  <a:rPr lang="uk-UA" sz="2400" b="1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– (</a:t>
                </a:r>
                <a:r>
                  <a:rPr lang="uk-UA" sz="2400" b="1" dirty="0" err="1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Net</a:t>
                </a:r>
                <a:r>
                  <a:rPr lang="uk-UA" sz="2400" b="1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b="1" dirty="0" err="1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Present</a:t>
                </a:r>
                <a:r>
                  <a:rPr lang="uk-UA" sz="2400" b="1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b="1" dirty="0" err="1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Value</a:t>
                </a:r>
                <a:r>
                  <a:rPr lang="uk-UA" sz="2400" b="1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uk-UA" sz="2400" b="1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NPV, </a:t>
                </a:r>
                <a:r>
                  <a:rPr lang="en-US" sz="2400" b="1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TB</a:t>
                </a:r>
                <a:r>
                  <a:rPr lang="uk-UA" sz="2400" b="1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) 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чиста теперішня вартість, яка</a:t>
                </a:r>
                <a:r>
                  <a:rPr lang="uk-UA" sz="2400" i="1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дозволяє оцінити абсолютну величину </a:t>
                </a:r>
                <a:r>
                  <a:rPr lang="uk-UA" sz="2400" dirty="0" smtClean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прибутку (ефекту)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від реалізації 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проекту та визначається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за формулою:</a:t>
                </a:r>
                <a:endParaRPr lang="ru-RU" sz="2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NPV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ru-RU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nor/>
                          </m:rPr>
                          <a:rPr lang="uk-UA" sz="2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uk-UA" sz="2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</m:sup>
                      <m:e>
                        <m:f>
                          <m:fPr>
                            <m:ctrlPr>
                              <a:rPr lang="ru-RU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П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uk-UA"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uk-UA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(1+</m:t>
                                </m:r>
                                <m:r>
                                  <m:rPr>
                                    <m:sty m:val="p"/>
                                  </m:rPr>
                                  <a:rPr lang="ru-RU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d</m:t>
                                </m:r>
                                <m:r>
                                  <a:rPr lang="uk-UA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k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- </a:t>
                </a:r>
                <a:r>
                  <a:rPr lang="en-US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,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			(6)</a:t>
                </a:r>
                <a:endParaRPr lang="ru-RU" sz="2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286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де П</a:t>
                </a:r>
                <a:r>
                  <a:rPr lang="en-US" sz="2400" baseline="-250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en-US" sz="2400" i="1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прибуток підприємства від реалізації </a:t>
                </a:r>
                <a:r>
                  <a:rPr lang="uk-UA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проекту у 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t-му році його функціонування,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грн;</a:t>
                </a:r>
                <a:endParaRPr lang="ru-RU" sz="2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 – величина 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капіталовкладень</a:t>
                </a:r>
                <a:r>
                  <a:rPr lang="en-US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реалізацію проекту,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грн;</a:t>
                </a:r>
                <a:endParaRPr lang="ru-RU" sz="2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286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d</a:t>
                </a:r>
                <a:r>
                  <a:rPr lang="uk-UA" sz="2400" i="1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i="1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норма дисконтування (приросту прибутковості),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яка визначається величиною ставки банківського відсотка, рівнем ризику та інфляційними очікуваннями;</a:t>
                </a:r>
                <a:endParaRPr lang="ru-RU" sz="2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286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термін 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реалізації проекту,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років;</a:t>
                </a:r>
                <a:endParaRPr lang="ru-RU" sz="2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286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uk-UA" sz="2400" i="1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–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відповідний рік реалізації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проекту, в якому 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очікують отримати прибуток, </a:t>
                </a:r>
                <a:r>
                  <a:rPr lang="uk-UA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грн</a:t>
                </a:r>
                <a:r>
                  <a:rPr lang="uk-UA" sz="24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. У першому році </a:t>
                </a: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uk-UA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1, у другому – k</a:t>
                </a:r>
                <a:r>
                  <a:rPr lang="uk-UA" sz="24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 = 2, у третьому –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ru-RU" sz="2400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3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= 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3.</a:t>
                </a:r>
                <a:endParaRPr lang="ru-RU" sz="24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921" y="211231"/>
                <a:ext cx="11672552" cy="5371470"/>
              </a:xfrm>
              <a:prstGeom prst="rect">
                <a:avLst/>
              </a:prstGeom>
              <a:blipFill rotWithShape="0">
                <a:blip r:embed="rId2"/>
                <a:stretch>
                  <a:fillRect l="-836" t="-454" r="-783" b="-10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0531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6467" y="204684"/>
            <a:ext cx="11105882" cy="551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У ході визначення NPV доцільно </a:t>
            </a:r>
            <a:r>
              <a:rPr lang="uk-UA" sz="2800" i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оцінити їх значення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за такими варіантами: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якщо NPV&gt;0, то реалізація проекту доцільна;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  <a:tabLst>
                <a:tab pos="426085" algn="l"/>
              </a:tabLs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якщо NPV&lt;0, то реалізація проекту недоцільна, від проекту необхідно відмовитися;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  <a:tabLst>
                <a:tab pos="408305" algn="l"/>
              </a:tabLs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якщо NPV = 0, то в ході реалізації проекту інвестори не отримають доходів на вкладений капітал.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Оцінку вигідності інвестування проекту доцільно здійснювати лише основі порівняння декількох альтернативних варіантів. Якщо значення NPV є позитивним у всіх розглянутих альтернативних проектів, то найбільш вигідним з них буде той, у якого з них NPV буде більшим.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664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07832" y="0"/>
                <a:ext cx="11118760" cy="4488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159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Індекс прибутковості (</a:t>
                </a:r>
                <a:r>
                  <a:rPr lang="en-US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uk-UA" sz="2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</a:t>
                </a:r>
                <a:r>
                  <a:rPr lang="uk-UA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):</a:t>
                </a:r>
                <a:endParaRPr lang="ru-RU" sz="2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ourier New" panose="02070309020205020404" pitchFamily="49" charset="0"/>
                    <a:cs typeface="Times New Roman" panose="02020603050405020304" pitchFamily="18" charset="0"/>
                  </a:rPr>
                  <a:t>I</a:t>
                </a:r>
                <a:r>
                  <a:rPr lang="uk-UA" sz="26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ourier New" panose="02070309020205020404" pitchFamily="49" charset="0"/>
                    <a:cs typeface="Times New Roman" panose="02020603050405020304" pitchFamily="18" charset="0"/>
                  </a:rPr>
                  <a:t>п </a:t>
                </a:r>
                <a:r>
                  <a:rPr lang="uk-UA" sz="2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ourier New" panose="02070309020205020404" pitchFamily="49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ourier New" panose="02070309020205020404" pitchFamily="49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400" i="1" smtClean="0"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Т</m:t>
                        </m:r>
                        <m:r>
                          <a:rPr lang="uk-UA" sz="2400" b="0" i="1" smtClean="0"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В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uk-UA" sz="320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uk-UA" sz="3200" i="1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uk-UA" sz="3200" b="0" i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К</m:t>
                                </m:r>
                              </m:e>
                              <m:sub>
                                <m:r>
                                  <a:rPr lang="uk-UA" sz="3200" b="0" i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привед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sz="3200" b="0" i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</m:sup>
                            </m:sSubSup>
                          </m:e>
                        </m:acc>
                      </m:den>
                    </m:f>
                    <m:r>
                      <a:rPr lang="uk-UA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ourier New" panose="02070309020205020404" pitchFamily="49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uk-UA" sz="26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ourier New" panose="02070309020205020404" pitchFamily="49" charset="0"/>
                    <a:cs typeface="Times New Roman" panose="02020603050405020304" pitchFamily="18" charset="0"/>
                  </a:rPr>
                  <a:t>				</a:t>
                </a:r>
                <a:r>
                  <a:rPr lang="uk-UA" sz="2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ourier New" panose="02070309020205020404" pitchFamily="49" charset="0"/>
                    <a:cs typeface="Times New Roman" panose="02020603050405020304" pitchFamily="18" charset="0"/>
                  </a:rPr>
                  <a:t>(8)</a:t>
                </a:r>
                <a:endParaRPr lang="ru-RU" sz="2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200"/>
                  </a:spcAft>
                </a:pPr>
                <a:r>
                  <a:rPr lang="uk-UA" sz="26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Де ТВ – сукупність </a:t>
                </a:r>
                <a:r>
                  <a:rPr lang="uk-UA" sz="2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теперішньої вартості середньорічних грошових потоків за </a:t>
                </a:r>
                <a:r>
                  <a:rPr lang="uk-UA" sz="26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кожен рік реалізації проекту, </a:t>
                </a:r>
                <a:r>
                  <a:rPr lang="uk-UA" sz="2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грн.</a:t>
                </a:r>
                <a:r>
                  <a:rPr lang="uk-UA" sz="2800" dirty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smtClean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,</a:t>
                </a:r>
                <a:endParaRPr lang="ru-RU" sz="2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200"/>
                  </a:spcAft>
                </a:pPr>
                <a:r>
                  <a:rPr lang="en-US" sz="2800" dirty="0" smtClean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uk-UA" sz="2800" dirty="0" smtClean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термін реалізації проекту, років;</a:t>
                </a:r>
                <a:endParaRPr lang="ru-RU" sz="28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6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uk-UA" sz="26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– рік реалізації проекту, років;</a:t>
                </a:r>
                <a:endParaRPr lang="ru-RU" sz="26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Sup>
                          <m:sSubSupPr>
                            <m:ctrlPr>
                              <a:rPr lang="uk-UA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uk-UA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uk-UA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привед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t</m:t>
                            </m:r>
                          </m:sup>
                        </m:sSubSup>
                      </m:e>
                    </m:acc>
                  </m:oMath>
                </a14:m>
                <a:r>
                  <a:rPr lang="uk-UA" sz="26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</a:t>
                </a:r>
                <a:r>
                  <a:rPr lang="uk-UA" sz="26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середньорічна приведена </a:t>
                </a:r>
                <a:r>
                  <a:rPr lang="uk-UA" sz="2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величина капіталовкладень у розробку інноваційного </a:t>
                </a:r>
                <a:r>
                  <a:rPr lang="uk-UA" sz="26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продукту </a:t>
                </a:r>
                <a:r>
                  <a:rPr lang="uk-UA" sz="26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відповідно ставки дисконтування, грн.</a:t>
                </a:r>
                <a:endParaRPr lang="ru-RU" sz="2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32" y="0"/>
                <a:ext cx="11118760" cy="4488665"/>
              </a:xfrm>
              <a:prstGeom prst="rect">
                <a:avLst/>
              </a:prstGeom>
              <a:blipFill rotWithShape="0">
                <a:blip r:embed="rId2"/>
                <a:stretch>
                  <a:fillRect l="-987" t="-679" r="-987" b="-17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1042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69193" y="117133"/>
                <a:ext cx="11337701" cy="5843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Середньорічна теперішня вартість </a:t>
                </a:r>
                <a:r>
                  <a:rPr lang="uk-UA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грошових </a:t>
                </a:r>
                <a:r>
                  <a:rPr lang="uk-UA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потоків (ТВ</a:t>
                </a:r>
                <a:r>
                  <a:rPr lang="uk-UA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) 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визначається </a:t>
                </a: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як 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сукупність майбутніх дисконтованих грошових потоків кожного року реалізації проекту</a:t>
                </a:r>
                <a:r>
                  <a:rPr lang="uk-UA" sz="23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за формулою:</a:t>
                </a:r>
                <a:endParaRPr lang="ru-RU" sz="23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270000" indent="-1028700" algn="r">
                  <a:lnSpc>
                    <a:spcPct val="115000"/>
                  </a:lnSpc>
                  <a:spcAft>
                    <a:spcPts val="0"/>
                  </a:spcAft>
                  <a:tabLst>
                    <a:tab pos="4157980" algn="l"/>
                  </a:tabLst>
                </a:pPr>
                <a14:m>
                  <m:oMath xmlns:m="http://schemas.openxmlformats.org/officeDocument/2006/math">
                    <m:r>
                      <a:rPr lang="uk-UA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ТВ</m:t>
                    </m:r>
                  </m:oMath>
                </a14:m>
                <a:r>
                  <a:rPr lang="uk-UA" sz="24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ru-RU" sz="2400" i="1"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nor/>
                          </m:rPr>
                          <a:rPr lang="uk-UA" sz="2400"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uk-UA" sz="2400"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 sz="2400"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</m:sup>
                      <m:e>
                        <m:r>
                          <m:rPr>
                            <m:nor/>
                          </m:rPr>
                          <a:rPr lang="uk-UA" sz="24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ru-RU" sz="240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uk-UA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ГП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t</m:t>
                            </m:r>
                            <m:r>
                              <a:rPr lang="uk-UA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 sz="24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400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α</m:t>
                        </m:r>
                        <m:r>
                          <m:rPr>
                            <m:nor/>
                          </m:rPr>
                          <a:rPr lang="uk-UA" sz="24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nary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	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(9)</a:t>
                </a:r>
                <a:endParaRPr lang="ru-RU" sz="23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ru-RU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uk-UA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ГП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a:rPr lang="uk-UA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середньорічна 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величина </a:t>
                </a: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грошового потоку кожного року реалізації проекту, яка відображає загальний прибуток 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у кожному з Т років його реалізації, </a:t>
                </a: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грн. </a:t>
                </a:r>
                <a:endParaRPr lang="ru-RU" sz="2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uk-UA" sz="24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α </a:t>
                </a: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коефіцієнт приведення 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(приросту прибутковості) капіталовкладень;</a:t>
                </a:r>
              </a:p>
              <a:p>
                <a:pPr indent="241300" algn="just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US" sz="23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uk-UA" sz="23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 термін</a:t>
                </a:r>
                <a:r>
                  <a:rPr lang="en-US" sz="23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використання капіталовкладень (інвестицій), років;</a:t>
                </a:r>
                <a:endParaRPr lang="ru-RU" sz="23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uk-UA" sz="23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Що </a:t>
                </a:r>
                <a:r>
                  <a:rPr lang="uk-UA" sz="2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більше значення </a:t>
                </a:r>
                <a:r>
                  <a:rPr lang="uk-UA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</a:t>
                </a:r>
                <a:r>
                  <a:rPr lang="uk-UA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ндексу </a:t>
                </a:r>
                <a:r>
                  <a:rPr lang="uk-UA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прибутковості (</a:t>
                </a:r>
                <a:r>
                  <a:rPr 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uk-UA" sz="24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</a:t>
                </a:r>
                <a:r>
                  <a:rPr lang="uk-UA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uk-UA" sz="23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uk-UA" sz="2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тим вищий рівень віддачі інвестованого капіталу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Якщо </a:t>
                </a:r>
                <a:r>
                  <a:rPr lang="en-US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uk-UA" sz="23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п</a:t>
                </a:r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&gt;1, то проект ефективний та доцільний до реалізації.</a:t>
                </a:r>
                <a:endParaRPr lang="ru-RU" sz="2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Якщо </a:t>
                </a:r>
                <a:r>
                  <a:rPr lang="en-US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uk-UA" sz="23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п</a:t>
                </a:r>
                <a:r>
                  <a:rPr lang="en-US" sz="23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&lt;1, то від проекту слід відмовитись, оскільки він збитковий для інвестора.</a:t>
                </a:r>
                <a:endParaRPr lang="ru-RU" sz="2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Якщо </a:t>
                </a:r>
                <a:r>
                  <a:rPr lang="en-US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uk-UA" sz="23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п</a:t>
                </a:r>
                <a:r>
                  <a:rPr lang="en-US" sz="23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=1, проект забезпечує лише відшкодування вкладеного капіталу</a:t>
                </a:r>
                <a:r>
                  <a:rPr lang="uk-UA" sz="2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93" y="117133"/>
                <a:ext cx="11337701" cy="5843651"/>
              </a:xfrm>
              <a:prstGeom prst="rect">
                <a:avLst/>
              </a:prstGeom>
              <a:blipFill rotWithShape="0">
                <a:blip r:embed="rId2"/>
                <a:stretch>
                  <a:fillRect l="-861" t="-417" r="-861" b="-12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0200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53284" y="387213"/>
                <a:ext cx="11659673" cy="30601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26695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Термін окупності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капіталовкладень 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показує 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протягом якого часу 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повернуться інвестовані у проект капіталовкладення за рахунок одержаних </a:t>
                </a:r>
                <a:r>
                  <a:rPr lang="uk-UA" sz="23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прибутків та 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визначається за </a:t>
                </a:r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формулою:</a:t>
                </a:r>
                <a:endParaRPr lang="ru-RU" sz="23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26695"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3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Т</a:t>
                </a:r>
                <a:r>
                  <a:rPr lang="uk-UA" sz="2300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ок</a:t>
                </a:r>
                <a:r>
                  <a:rPr lang="uk-UA" sz="23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3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Т</m:t>
                        </m:r>
                        <m:r>
                          <a:rPr lang="uk-UA" sz="20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В</m:t>
                        </m:r>
                      </m:num>
                      <m:den>
                        <m:r>
                          <a:rPr lang="uk-UA" sz="200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К</m:t>
                        </m:r>
                      </m:den>
                    </m:f>
                  </m:oMath>
                </a14:m>
                <a:r>
                  <a:rPr lang="uk-UA" sz="23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					(11)</a:t>
                </a:r>
                <a:endParaRPr lang="ru-RU" sz="23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26695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Де ТВ </a:t>
                </a:r>
                <a:r>
                  <a:rPr lang="uk-UA" sz="2300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–</a:t>
                </a:r>
                <a:r>
                  <a:rPr lang="uk-UA" sz="23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середньорічна теперішня вартість інвестованих капіталовкладень; </a:t>
                </a:r>
                <a:endParaRPr lang="uk-UA" sz="2400" i="1" dirty="0" smtClean="0">
                  <a:solidFill>
                    <a:srgbClr val="000000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indent="226695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– величина </a:t>
                </a: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капіталовкладень у розробку інноваційного </a:t>
                </a:r>
                <a:r>
                  <a:rPr lang="uk-UA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продукту, </a:t>
                </a: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грн.</a:t>
                </a:r>
                <a:endParaRPr lang="ru-RU" sz="2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28600" algn="just">
                  <a:lnSpc>
                    <a:spcPct val="115000"/>
                  </a:lnSpc>
                  <a:spcAft>
                    <a:spcPts val="1400"/>
                  </a:spcAft>
                </a:pPr>
                <a:r>
                  <a:rPr lang="uk-UA" sz="23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Кращим буде той варіант, в якому період окупності інвестицій є меншим.</a:t>
                </a:r>
                <a:endParaRPr lang="ru-RU" sz="23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284" y="387213"/>
                <a:ext cx="11659673" cy="3060133"/>
              </a:xfrm>
              <a:prstGeom prst="rect">
                <a:avLst/>
              </a:prstGeom>
              <a:blipFill rotWithShape="0">
                <a:blip r:embed="rId2"/>
                <a:stretch>
                  <a:fillRect l="-785" t="-996" r="-785" b="-23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5773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79041" y="785611"/>
                <a:ext cx="11724067" cy="47025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8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Задача </a:t>
                </a:r>
                <a:r>
                  <a:rPr lang="uk-UA" sz="28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На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впровадження </a:t>
                </a:r>
                <a:r>
                  <a:rPr lang="uk-UA" sz="2800" dirty="0"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реактора синтезу затопленого типу у виробництві карбаміду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підприємство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«</a:t>
                </a:r>
                <a:r>
                  <a:rPr lang="uk-UA" sz="2800" dirty="0" err="1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Хімтехнологія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» витратило 50600 грн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., що дозволило знизити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рівень енергоспоживання та скоротити собівартість карбаміду на 1,2%.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Базова собівартість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карбаміду становить 2990 грн./т.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Відповідно базовий обсяг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виробництва карбаміду становить 445 </a:t>
                </a:r>
                <a:r>
                  <a:rPr lang="uk-UA" sz="2800" dirty="0" err="1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тис.т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/рік. Впровадження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проектних заходів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сприяло </a:t>
                </a:r>
                <a:r>
                  <a:rPr lang="uk-UA" sz="2800" dirty="0" smtClean="0"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збільшити обсяг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виробництва карбаміду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на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3,5%. Ціна 1 т карбаміду становить 3440 грн.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Обґрунтуйте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доцільність впровадження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проектного заходу на основі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показника чистої приведеної вартості та терміну окупності, якщо що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норма дисконтування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α</m:t>
                    </m:r>
                  </m:oMath>
                </a14:m>
                <a:r>
                  <a:rPr lang="uk-UA" sz="28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 =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2,99061.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041" y="785611"/>
                <a:ext cx="11724067" cy="4702569"/>
              </a:xfrm>
              <a:prstGeom prst="rect">
                <a:avLst/>
              </a:prstGeom>
              <a:blipFill rotWithShape="0">
                <a:blip r:embed="rId2"/>
                <a:stretch>
                  <a:fillRect l="-1092" t="-1427" r="-1040" b="-20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0120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609" y="782444"/>
            <a:ext cx="11307651" cy="4020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9400" algn="just">
              <a:lnSpc>
                <a:spcPct val="115000"/>
              </a:lnSpc>
              <a:spcAft>
                <a:spcPts val="0"/>
              </a:spcAft>
            </a:pP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Більшість ресурсів підприємства – інвестиційні ресурси. Їх формування регламентується Законом України «Про інвестиційну діяльність», відповідно до якого </a:t>
            </a:r>
            <a:r>
              <a:rPr lang="uk-UA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інвестиції 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є сукупністю всіх видів майнових та інтелектуальних цінностей, які залучаються до всіх видів і форм підприємницької діяльності з метою отримання прибутку та планованих соціальних результатів.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487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433589" y="0"/>
                <a:ext cx="11492248" cy="60438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Розв’язок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07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Обґрунтуємо витрати (собівартість) впровадження проектних заходів: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С</m:t>
                          </m:r>
                        </m:e>
                        <m:sub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пр</m:t>
                          </m:r>
                        </m:sub>
                      </m:sSub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=2990×</m:t>
                      </m:r>
                      <m:d>
                        <m:d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uk-UA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uk-UA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1,2</m:t>
                              </m:r>
                            </m:num>
                            <m:den>
                              <m:r>
                                <a:rPr lang="uk-UA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100</m:t>
                              </m:r>
                            </m:den>
                          </m:f>
                        </m:e>
                      </m:d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=2954,12 грн./т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 Обґрунтуємо 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базову та плановану величину прибутку внаслідок упровадження проектних заходів: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П</m:t>
                          </m:r>
                        </m:e>
                        <m:sub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баз</m:t>
                          </m:r>
                        </m:sub>
                      </m:sSub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3440−2990</m:t>
                          </m:r>
                        </m:e>
                      </m:d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×445=200250,00 грн.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П</m:t>
                          </m:r>
                        </m:e>
                        <m:sub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пр</m:t>
                          </m:r>
                        </m:sub>
                      </m:sSub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3440−2954,12</m:t>
                          </m:r>
                        </m:e>
                      </m:d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×445×</m:t>
                      </m:r>
                      <m:d>
                        <m:d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uk-UA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3,5</m:t>
                              </m:r>
                            </m:num>
                            <m:den>
                              <m:r>
                                <a:rPr lang="uk-UA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100</m:t>
                              </m:r>
                            </m:den>
                          </m:f>
                        </m:e>
                      </m:d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=223784,18 грн.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 Визначимо 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приріст прибутку: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ΔП = 223784,18 – 200250,00 = 23534,18 </a:t>
                </a:r>
                <a:r>
                  <a:rPr lang="uk-UA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грн.</a:t>
                </a:r>
              </a:p>
              <a:p>
                <a:pPr marL="45720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ΔП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прив</m:t>
                        </m:r>
                      </m:sub>
                    </m:sSub>
                  </m:oMath>
                </a14:m>
                <a:r>
                  <a:rPr lang="ru-RU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за перший </a:t>
                </a:r>
                <a:r>
                  <a:rPr lang="ru-RU" dirty="0" err="1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рік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err="1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використання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err="1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інвестицій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4. Обґрунтуємо 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термін окупності: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Т=</m:t>
                      </m:r>
                      <m:f>
                        <m:f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К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uk-UA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П</m:t>
                          </m:r>
                        </m:den>
                      </m:f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50600</m:t>
                          </m:r>
                        </m:num>
                        <m:den>
                          <m:r>
                            <a:rPr lang="uk-UA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23534,18</m:t>
                          </m:r>
                        </m:den>
                      </m:f>
                      <m:r>
                        <a:rPr lang="uk-UA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=2,15 років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5. Обґрунтуємо 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чисту приведену вартість проекту: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NPV</a:t>
                </a:r>
                <a:r>
                  <a:rPr lang="uk-UA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nor/>
                          </m:rPr>
                          <a:rPr lang="en-US" i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uk-UA" i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 i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n</m:t>
                        </m:r>
                      </m:sup>
                      <m:e>
                        <m:f>
                          <m:fPr>
                            <m:ctrlPr>
                              <a:rPr lang="ru-RU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uk-UA" i="1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П </m:t>
                            </m:r>
                            <m:r>
                              <m:rPr>
                                <m:nor/>
                              </m:rPr>
                              <a:rPr lang="en-US" i="1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t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uk-UA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(1+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  <m:r>
                                  <a:rPr lang="uk-UA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uk-UA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r>
                  <a:rPr lang="uk-UA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 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0"/>
                  </a:spcAft>
                </a:pP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NPV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=2,29061</a:t>
                </a:r>
                <a14:m>
                  <m:oMath xmlns:m="http://schemas.openxmlformats.org/officeDocument/2006/math">
                    <m:r>
                      <a:rPr lang="uk-UA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23534,18 – 50600 = 19781 грн.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NPV&gt;0, то реалізація проекту доцільна.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589" y="0"/>
                <a:ext cx="11492248" cy="6043899"/>
              </a:xfrm>
              <a:prstGeom prst="rect">
                <a:avLst/>
              </a:prstGeom>
              <a:blipFill rotWithShape="0">
                <a:blip r:embed="rId2"/>
                <a:stretch>
                  <a:fillRect l="-424" t="-505" b="-4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0203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799" y="452369"/>
            <a:ext cx="11414975" cy="1653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</a:t>
            </a:r>
            <a:r>
              <a:rPr lang="uk-UA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uk-UA" sz="24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За </a:t>
            </a:r>
            <a:r>
              <a:rPr lang="uk-UA" sz="24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даними таблиці обґрунтувати кращий з двох варіантів капіталовкладень на вдосконалення технології виробництва азотних добрив та обґрунтувати доцільність її проведення, якщо нормативний коефіцієнт ефективності капіталовкладень дорівнює 0,18, річний обсяг виробництва – 125 тис. т.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793895"/>
              </p:ext>
            </p:extLst>
          </p:nvPr>
        </p:nvGraphicFramePr>
        <p:xfrm>
          <a:off x="304798" y="2341752"/>
          <a:ext cx="11414975" cy="22688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379337"/>
                <a:gridCol w="2042632"/>
                <a:gridCol w="1499928"/>
                <a:gridCol w="1493078"/>
              </a:tblGrid>
              <a:tr h="567221">
                <a:tc rowSpan="2"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Базовий варіант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Проектні варіанти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7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72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Собівартість 1 т сульфату амонію, грн./т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72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Капіталовкладення, тис. грн.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030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476518" y="139784"/>
                <a:ext cx="11320530" cy="67873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4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Розв’язок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07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Визначимо приведені витрати 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базового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варіанту та 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обох проектних варіантів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капіталовкладень за формулою: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400" i="1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</a:t>
                </a:r>
                <a:r>
                  <a:rPr lang="uk-UA" sz="2400" i="1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прив</a:t>
                </a:r>
                <a:r>
                  <a:rPr lang="uk-UA" sz="2400" i="1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:r>
                  <a:rPr lang="en-US" sz="24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</a:t>
                </a:r>
                <a:r>
                  <a:rPr lang="en-US" sz="2400" i="1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 </a:t>
                </a:r>
                <a:r>
                  <a:rPr lang="uk-UA" sz="24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 </a:t>
                </a:r>
                <a:r>
                  <a:rPr lang="en-US" sz="24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</a:t>
                </a:r>
                <a:r>
                  <a:rPr lang="uk-UA" sz="2400" i="1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 </a:t>
                </a:r>
                <a:r>
                  <a:rPr lang="en-US" sz="24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·</a:t>
                </a:r>
                <a:r>
                  <a:rPr lang="en-US" sz="2400" i="1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i="1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</a:t>
                </a:r>
                <a:r>
                  <a:rPr lang="uk-UA" sz="2400" i="1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прив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В</m:t>
                          </m:r>
                        </m:e>
                        <m:sub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прив</m:t>
                          </m:r>
                        </m:sub>
                        <m:sup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баз</m:t>
                          </m:r>
                        </m:sup>
                      </m:sSubSup>
                      <m:r>
                        <a:rPr lang="uk-UA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=4080+0,18</m:t>
                      </m:r>
                      <m:r>
                        <a:rPr lang="uk-UA" sz="24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1500000</m:t>
                          </m:r>
                        </m:num>
                        <m:den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125000</m:t>
                          </m:r>
                        </m:den>
                      </m:f>
                      <m:r>
                        <a:rPr lang="uk-UA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=4082,16 грн./т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В</m:t>
                          </m:r>
                        </m:e>
                        <m:sub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прив</m:t>
                          </m:r>
                        </m:sub>
                        <m:sup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bSup>
                      <m:r>
                        <a:rPr lang="uk-UA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=4900+0,18</m:t>
                      </m:r>
                      <m:r>
                        <a:rPr lang="uk-UA" sz="24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1300000</m:t>
                          </m:r>
                        </m:num>
                        <m:den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125000</m:t>
                          </m:r>
                        </m:den>
                      </m:f>
                      <m:r>
                        <a:rPr lang="uk-UA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=4901,87 грн./т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В</m:t>
                          </m:r>
                        </m:e>
                        <m:sub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прив</m:t>
                          </m:r>
                        </m:sub>
                        <m:sup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uk-UA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=4000+0,18</m:t>
                      </m:r>
                      <m:r>
                        <a:rPr lang="uk-UA" sz="24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2500000</m:t>
                          </m:r>
                        </m:num>
                        <m:den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125000</m:t>
                          </m:r>
                        </m:den>
                      </m:f>
                      <m:r>
                        <a:rPr lang="uk-UA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=4003,6 грн./т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286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Найкращим вважається той варіант, в 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якому </a:t>
                </a:r>
                <a:r>
                  <a:rPr lang="uk-UA" sz="2400" dirty="0" err="1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</a:t>
                </a:r>
                <a:r>
                  <a:rPr lang="uk-UA" sz="2400" baseline="-25000" dirty="0" err="1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прив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є мінімальним.</a:t>
                </a:r>
                <a:endParaRPr lang="ru-RU" sz="2400" dirty="0">
                  <a:effectLst/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 Обґрунтуємо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річний економічний ефект від удосконалення технології виробництва: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58864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 </a:t>
                </a:r>
                <a:r>
                  <a:rPr lang="uk-UA" sz="2400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річн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(4082,16-4003,60)</a:t>
                </a:r>
                <a14:m>
                  <m:oMath xmlns:m="http://schemas.openxmlformats.org/officeDocument/2006/math">
                    <m:r>
                      <a:rPr lang="uk-UA" sz="24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×</m:t>
                    </m:r>
                  </m:oMath>
                </a14:m>
                <a:r>
                  <a:rPr lang="uk-UA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125,0 = 9820,00 тис. грн.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 Обчислимо </a:t>
                </a:r>
                <a:r>
                  <a:rPr lang="uk-UA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термін повернення додаткових капіталовкладень: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588645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Т=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∆К</m:t>
                          </m:r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24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Е</m:t>
                              </m:r>
                            </m:e>
                            <m:sub>
                              <m:r>
                                <a:rPr lang="uk-UA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річн</m:t>
                              </m:r>
                            </m:sub>
                          </m:sSub>
                        </m:den>
                      </m:f>
                      <m:r>
                        <a:rPr lang="uk-UA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2500−1500</m:t>
                          </m:r>
                        </m:num>
                        <m:den>
                          <m:r>
                            <a:rPr lang="uk-UA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9820</m:t>
                          </m:r>
                        </m:den>
                      </m:f>
                      <m:r>
                        <a:rPr lang="uk-UA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=0,1 року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18" y="139784"/>
                <a:ext cx="11320530" cy="6787371"/>
              </a:xfrm>
              <a:prstGeom prst="rect">
                <a:avLst/>
              </a:prstGeom>
              <a:blipFill rotWithShape="0">
                <a:blip r:embed="rId2"/>
                <a:stretch>
                  <a:fillRect l="-808" t="-719" r="-8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2714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652530" y="178801"/>
                <a:ext cx="9882388" cy="5345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uk-UA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Задача </a:t>
                </a:r>
                <a:r>
                  <a:rPr lang="uk-UA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Визначити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величину чистого дисконтованого доходу від роз­робки нового програмного забезпечення, яке планується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реалізувати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впродовж 3-х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років. Одноразові інвестиційні витрати підприємства склали </a:t>
                </a:r>
                <a:r>
                  <a:rPr lang="uk-UA" sz="2800" dirty="0" smtClean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300000 </a:t>
                </a:r>
                <a:r>
                  <a:rPr lang="uk-UA" sz="28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грн. Планований річний прибуток від його використання становить 250000 грн. Дисконтована норма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прибутковості становить 20%.</a:t>
                </a:r>
                <a:endParaRPr lang="ru-RU" sz="2800" dirty="0">
                  <a:effectLst/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indent="241300"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800" b="1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Розв'язок:</a:t>
                </a: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Обчислимо </a:t>
                </a:r>
                <a:r>
                  <a:rPr lang="en-US" sz="28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NPV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т</a:t>
                </a:r>
                <a:r>
                  <a:rPr lang="uk-UA" sz="2800" dirty="0" smtClean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а формулою: </a:t>
                </a:r>
                <a:r>
                  <a:rPr lang="en-US" sz="2800" dirty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NPV</a:t>
                </a:r>
                <a:r>
                  <a:rPr lang="uk-UA" sz="2800" dirty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ru-RU" sz="2400" i="1"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nor/>
                          </m:rPr>
                          <a:rPr lang="uk-UA" sz="2400"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uk-UA" sz="2400"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 sz="2400"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</m:sup>
                      <m:e>
                        <m:f>
                          <m:fPr>
                            <m:ctrlPr>
                              <a:rPr lang="ru-RU" sz="2800" i="1"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sz="28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П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8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uk-UA" sz="2800">
                                <a:latin typeface="Times New Roman" panose="020206030504050203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uk-UA" sz="2800"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(1+</m:t>
                                </m:r>
                                <m:r>
                                  <m:rPr>
                                    <m:sty m:val="p"/>
                                  </m:rPr>
                                  <a:rPr lang="ru-RU" sz="2800"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d</m:t>
                                </m:r>
                                <m:r>
                                  <a:rPr lang="uk-UA" sz="2800"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m:rPr>
                                    <m:sty m:val="p"/>
                                  </m:rPr>
                                  <a:rPr lang="en-US" sz="2800"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k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r>
                  <a:rPr lang="uk-UA" sz="2800" dirty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- </a:t>
                </a:r>
                <a:r>
                  <a:rPr lang="en-US" sz="2800" dirty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uk-UA" sz="2800" dirty="0"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,</a:t>
                </a:r>
                <a:endParaRPr lang="ru-RU" sz="2800" dirty="0">
                  <a:effectLst/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indent="241300"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8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NPV</a:t>
                </a:r>
                <a:r>
                  <a:rPr lang="ru-RU" sz="28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250000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( </m:t>
                        </m:r>
                        <m:sSup>
                          <m:sSupPr>
                            <m:ctrlPr>
                              <a:rPr lang="ru-RU" sz="2800" i="1">
                                <a:effectLst/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ru-RU" sz="2800">
                                <a:effectLst/>
                                <a:latin typeface="Times New Roman" panose="020206030504050203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1+0,2)</m:t>
                            </m:r>
                          </m:e>
                          <m:sup>
                            <m:r>
                              <a:rPr lang="ru-RU" sz="2800">
                                <a:effectLst/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ru-RU" sz="2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250000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( </m:t>
                        </m:r>
                        <m:sSup>
                          <m:sSupPr>
                            <m:ctrlPr>
                              <a:rPr lang="ru-RU" sz="2800" i="1">
                                <a:effectLst/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ru-RU" sz="2800">
                                <a:effectLst/>
                                <a:latin typeface="Times New Roman" panose="020206030504050203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1+0,2)</m:t>
                            </m:r>
                          </m:e>
                          <m:sup>
                            <m:r>
                              <a:rPr lang="ru-RU" sz="2800">
                                <a:effectLst/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ru-RU" sz="28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250000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( </m:t>
                        </m:r>
                        <m:sSup>
                          <m:sSupPr>
                            <m:ctrlPr>
                              <a:rPr lang="ru-RU" sz="2800" i="1">
                                <a:effectLst/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ru-RU" sz="2800">
                                <a:effectLst/>
                                <a:latin typeface="Times New Roman" panose="020206030504050203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1+0,2)</m:t>
                            </m:r>
                          </m:e>
                          <m:sup>
                            <m:r>
                              <a:rPr lang="ru-RU" sz="2800">
                                <a:effectLst/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– 300000 = 227500 грн.</a:t>
                </a: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8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Враховуючи, що NPV&gt;0, то проект </a:t>
                </a:r>
                <a:r>
                  <a:rPr lang="uk-UA" sz="28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доцільно реалізовувати.</a:t>
                </a:r>
                <a:endParaRPr lang="ru-RU" sz="2800" dirty="0">
                  <a:effectLst/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530" y="178801"/>
                <a:ext cx="9882388" cy="5345438"/>
              </a:xfrm>
              <a:prstGeom prst="rect">
                <a:avLst/>
              </a:prstGeom>
              <a:blipFill rotWithShape="0">
                <a:blip r:embed="rId2"/>
                <a:stretch>
                  <a:fillRect l="-1234" t="-1140" r="-1295" b="-14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913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6467" y="143074"/>
            <a:ext cx="112733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</a:t>
            </a:r>
            <a:r>
              <a:rPr lang="uk-UA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Головний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 хімічного підприємства обирає кращий варіант інвестування двох альтернативних інвестиційних проектів. Перший проект передбачає початкові інвестиції в обсязі 120 тис. грн, другий – 165 тис. грн.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Від реалізації першого проекту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очікуються такі грошові потоки: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1-й рік – 30 тис. грн, 2-й рік – 60 тис. грн, 3-й рік – 70 тис. грн, 4-й рік – 50 тис.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грн.</a:t>
            </a:r>
          </a:p>
          <a:p>
            <a:pPr algn="just">
              <a:spcAft>
                <a:spcPts val="0"/>
              </a:spcAft>
            </a:pP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Від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реалізації другого проекту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очікуються постійні річні грошові надходження обсягом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50 тис. грн протягом 6 років.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Значення дисконтного множника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для першого проекту – 10 %, для другого – 12 %.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основі показників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чистої теперішньої вартості проектів зробити 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висновок, 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який проект буде більш вигідним</a:t>
            </a:r>
            <a:r>
              <a:rPr lang="uk-UA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6921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17678" y="289326"/>
                <a:ext cx="11157397" cy="48881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uk-UA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Розв’язок: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indent="241300"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400" dirty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</a:rPr>
                  <a:t>Величина теперішньої вартості середньорічних величин дисконтованих грошових потоків обчислюється за формулою</a:t>
                </a:r>
                <a:r>
                  <a:rPr lang="uk-UA" sz="2400" dirty="0" smtClean="0">
                    <a:effectLst/>
                    <a:latin typeface="Times New Roman" panose="02020603050405020304" pitchFamily="18" charset="0"/>
                    <a:ea typeface="Arial" panose="020B0604020202020204" pitchFamily="34" charset="0"/>
                  </a:rPr>
                  <a:t>: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uk-UA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ТВ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ru-RU" sz="2400" i="1"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nor/>
                          </m:rPr>
                          <a:rPr lang="uk-UA" sz="2400"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uk-UA" sz="2400"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 sz="2400"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</m:sup>
                      <m:e>
                        <m:r>
                          <m:rPr>
                            <m:nor/>
                          </m:rPr>
                          <a:rPr lang="uk-UA" sz="24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ru-RU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uk-UA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ГП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t</m:t>
                            </m:r>
                            <m:r>
                              <a:rPr lang="uk-UA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 panose="020B060402020202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 sz="24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400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α</m:t>
                        </m:r>
                        <m:r>
                          <m:rPr>
                            <m:nor/>
                          </m:rPr>
                          <a:rPr lang="uk-UA" sz="24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Теперішня вартість майбутніх дисконтованих грошових потоків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від реалізації проектів: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проекту А: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1-й рік: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1 </m:t>
                        </m:r>
                      </m:sub>
                    </m:sSub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30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+ 0,1)) = 27,3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2-й рік: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2 </m:t>
                        </m:r>
                      </m:sub>
                    </m:sSub>
                    <m:r>
                      <a:rPr lang="uk-UA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60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+ 0,1)</a:t>
                </a:r>
                <a:r>
                  <a:rPr lang="uk-UA" sz="24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= 49,6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3-й рік :</a:t>
                </a:r>
                <a14:m>
                  <m:oMath xmlns:m="http://schemas.openxmlformats.org/officeDocument/2006/math">
                    <m:r>
                      <a:rPr lang="uk-UA" sz="24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3 </m:t>
                        </m:r>
                      </m:sub>
                    </m:sSub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70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+ 0,1)</a:t>
                </a:r>
                <a:r>
                  <a:rPr lang="uk-UA" sz="24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3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= 52,6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4-й рік: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4 </m:t>
                        </m:r>
                      </m:sub>
                    </m:sSub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50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+ 0,1)</a:t>
                </a:r>
                <a:r>
                  <a:rPr lang="uk-UA" sz="24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4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= 34,1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ТВ = 27,3 + 49,6 +52,6 +34,1 = 163,36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78" y="289326"/>
                <a:ext cx="11157397" cy="4888198"/>
              </a:xfrm>
              <a:prstGeom prst="rect">
                <a:avLst/>
              </a:prstGeom>
              <a:blipFill rotWithShape="0">
                <a:blip r:embed="rId2"/>
                <a:stretch>
                  <a:fillRect l="-820" t="-998" r="-8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4573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07831" y="229473"/>
                <a:ext cx="11492248" cy="63709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uk-UA" sz="24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проекту Б: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1-й рік: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1  </m:t>
                        </m:r>
                      </m:sub>
                    </m:sSub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50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+ 0,12)) = 44,6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2-й рік: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1  </m:t>
                        </m:r>
                      </m:sub>
                    </m:sSub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50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+ 0,12)</a:t>
                </a:r>
                <a:r>
                  <a:rPr lang="uk-UA" sz="24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= 39,8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3-й рік: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1  </m:t>
                        </m:r>
                      </m:sub>
                    </m:sSub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50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+ 0,12)</a:t>
                </a:r>
                <a:r>
                  <a:rPr lang="uk-UA" sz="24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3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= 35,6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4-й рік: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1  </m:t>
                        </m:r>
                      </m:sub>
                    </m:sSub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50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+ 0,12)</a:t>
                </a:r>
                <a:r>
                  <a:rPr lang="uk-UA" sz="24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4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= 31,8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5-й рік: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1  </m:t>
                        </m:r>
                      </m:sub>
                    </m:sSub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50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+ 0,12)</a:t>
                </a:r>
                <a:r>
                  <a:rPr lang="uk-UA" sz="24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5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= 28,4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6-й рік: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ГП</m:t>
                        </m:r>
                      </m:e>
                      <m:sub>
                        <m:r>
                          <a:rPr lang="uk-UA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1  </m:t>
                        </m:r>
                      </m:sub>
                    </m:sSub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50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(1/(1 + 0,12)</a:t>
                </a:r>
                <a:r>
                  <a:rPr lang="uk-UA" sz="24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6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= 25,3 тис. грн;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ТВ = 44,6 + 39,8 +35.6 +31,8 +28,4 +25,3 =205,5 </a:t>
                </a:r>
                <a:r>
                  <a:rPr lang="uk-UA" sz="24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тис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</a:t>
                </a:r>
                <a:r>
                  <a:rPr lang="uk-UA" sz="24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грн.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Чиста теперішня вартість проектів: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– проекту А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NPV</a:t>
                </a:r>
                <a:r>
                  <a:rPr lang="en-US" sz="24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163,36 – 120,0 = 43,36 тис. грн.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– для проекту Б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NPV</a:t>
                </a:r>
                <a:r>
                  <a:rPr lang="uk-UA" sz="24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Б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205,5 – 165,0 = 40,5 тис. грн.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Отже, підприємство матиме ефект від реалізації обох проектів, оскільки значення їх чистої теперішньої вартості </a:t>
                </a:r>
                <a:r>
                  <a:rPr lang="en-US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NPV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&gt;0. Проте для головного технолога хімічного підприємства більш вигідною буде реалізація проекту А, оскільки значення чистої теперішньої вартості </a:t>
                </a:r>
                <a:r>
                  <a:rPr lang="en-US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NPV</a:t>
                </a:r>
                <a:r>
                  <a:rPr lang="uk-UA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є більшим.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31" y="229473"/>
                <a:ext cx="11492248" cy="6370975"/>
              </a:xfrm>
              <a:prstGeom prst="rect">
                <a:avLst/>
              </a:prstGeom>
              <a:blipFill rotWithShape="0">
                <a:blip r:embed="rId2"/>
                <a:stretch>
                  <a:fillRect l="-849" t="-766" r="-796" b="-12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8756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09093" y="367400"/>
                <a:ext cx="11629623" cy="52411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uk-UA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Обчислити </a:t>
                </a:r>
                <a:r>
                  <a:rPr lang="uk-UA" sz="20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індекс </a:t>
                </a:r>
                <a:r>
                  <a:rPr lang="uk-UA" sz="20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прибутковості проек­тів </a:t>
                </a: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і обрати найпривабливіший.</a:t>
                </a:r>
                <a:endParaRPr lang="ru-RU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0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Індекс </a:t>
                </a:r>
                <a:r>
                  <a:rPr lang="uk-UA" sz="20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прибутковості </a:t>
                </a: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дорівнює:</a:t>
                </a:r>
                <a:endParaRPr lang="ru-RU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000" i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		</a:t>
                </a: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ourier New" panose="02070309020205020404" pitchFamily="49" charset="0"/>
                    <a:cs typeface="Times New Roman" panose="02020603050405020304" pitchFamily="18" charset="0"/>
                  </a:rPr>
                  <a:t>I</a:t>
                </a:r>
                <a:r>
                  <a:rPr lang="uk-UA" sz="20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ourier New" panose="02070309020205020404" pitchFamily="49" charset="0"/>
                    <a:cs typeface="Times New Roman" panose="02020603050405020304" pitchFamily="18" charset="0"/>
                  </a:rPr>
                  <a:t>п </a:t>
                </a:r>
                <a:r>
                  <a:rPr lang="uk-UA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ourier New" panose="02070309020205020404" pitchFamily="49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ourier New" panose="02070309020205020404" pitchFamily="49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1600" i="1"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ТВ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uk-UA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uk-UA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uk-UA" sz="2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К</m:t>
                                </m:r>
                              </m:e>
                              <m:sub>
                                <m:r>
                                  <a:rPr lang="uk-UA" sz="2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привед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</m:sup>
                            </m:sSubSup>
                          </m:e>
                        </m:acc>
                      </m:den>
                    </m:f>
                  </m:oMath>
                </a14:m>
                <a:endParaRPr lang="ru-RU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Для проекту А: </a:t>
                </a:r>
                <a:r>
                  <a:rPr lang="en-US" sz="20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uk-UA" sz="2000" i="1" baseline="-25000" dirty="0" err="1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пА</a:t>
                </a:r>
                <a:r>
                  <a:rPr lang="uk-UA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163,36 /120,0 = 1,361;</a:t>
                </a:r>
                <a:endParaRPr lang="ru-RU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Для проекту Б: </a:t>
                </a:r>
                <a:r>
                  <a:rPr lang="en-US" sz="20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uk-UA" sz="2000" i="1" baseline="-2500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пБ</a:t>
                </a:r>
                <a:r>
                  <a:rPr lang="uk-UA" sz="200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205,5 / 165,0 = 1,245.</a:t>
                </a:r>
                <a:endParaRPr lang="ru-RU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uk-UA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Порівняння проектів за значеннями індексу прибутковості також свідчить, що проект А є ефективнішим</a:t>
                </a:r>
                <a:r>
                  <a:rPr lang="uk-UA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Визначити </a:t>
                </a:r>
                <a:r>
                  <a:rPr lang="uk-UA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термін окупності проектів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Середньорічні </a:t>
                </a:r>
                <a:r>
                  <a:rPr lang="uk-UA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грошові потоки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проекту А: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ГП</m:t>
                            </m:r>
                          </m:e>
                          <m:sub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прив А</m:t>
                            </m:r>
                          </m:sub>
                        </m:sSub>
                      </m:e>
                    </m:acc>
                  </m:oMath>
                </a14:m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163,36 / 4 = 40,84 </a:t>
                </a:r>
                <a:r>
                  <a:rPr lang="uk-UA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тис.грн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/рік;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проекту 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ГП</m:t>
                            </m:r>
                          </m:e>
                          <m:sub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прив Б</m:t>
                            </m:r>
                          </m:sub>
                        </m:sSub>
                      </m:e>
                    </m:acc>
                  </m:oMath>
                </a14:m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205,5 / 6 = 34,25 </a:t>
                </a:r>
                <a:r>
                  <a:rPr lang="uk-UA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тис.грн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/рік.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Відповідно </a:t>
                </a:r>
                <a:r>
                  <a:rPr lang="uk-UA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терміни окупності проектів 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складуть: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uk-UA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Т</a:t>
                </a:r>
                <a:r>
                  <a:rPr lang="uk-UA" sz="2000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ок</a:t>
                </a:r>
                <a:r>
                  <a:rPr lang="uk-UA" sz="20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uk-UA" sz="20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ТВ</m:t>
                        </m:r>
                      </m:num>
                      <m:den>
                        <m:r>
                          <a:rPr lang="uk-UA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rPr>
                          <m:t>К</m:t>
                        </m:r>
                      </m:den>
                    </m:f>
                  </m:oMath>
                </a14:m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проекту А: </a:t>
                </a:r>
                <a:r>
                  <a:rPr lang="uk-UA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uk-UA" sz="20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окА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120,0 / 40,84 = 2,94 року;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проекту Б: </a:t>
                </a:r>
                <a:r>
                  <a:rPr lang="uk-UA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uk-UA" sz="20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окБ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165,0 / 34,25 = 4,82 року.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Порівняння проектів за значеннями терміну окупності також свідчить, що </a:t>
                </a:r>
                <a:r>
                  <a:rPr lang="uk-UA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проект А є ефективнішим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93" y="367400"/>
                <a:ext cx="11629623" cy="5241115"/>
              </a:xfrm>
              <a:prstGeom prst="rect">
                <a:avLst/>
              </a:prstGeom>
              <a:blipFill rotWithShape="0">
                <a:blip r:embed="rId2"/>
                <a:stretch>
                  <a:fillRect l="-577" t="-581" r="-1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4545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224" y="574748"/>
            <a:ext cx="11234671" cy="5696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процесі інвестиційної діяльності визначаються її </a:t>
            </a:r>
            <a:r>
              <a:rPr lang="uk-UA" sz="29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об’єкти</a:t>
            </a: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uk-UA" sz="29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суб’єкти</a:t>
            </a: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uk-UA" sz="29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об'єктів інвестиційної діяльності</a:t>
            </a: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 які вкладають кошти, належать:</a:t>
            </a:r>
            <a:endParaRPr lang="ru-RU" sz="2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новостворені та модернізовані основні фонди;</a:t>
            </a:r>
            <a:endParaRPr lang="ru-RU" sz="2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оборотні кошти;</a:t>
            </a:r>
            <a:endParaRPr lang="ru-RU" sz="2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цінні папери;</a:t>
            </a:r>
            <a:endParaRPr lang="ru-RU" sz="2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цільові грошові внески;</a:t>
            </a:r>
            <a:endParaRPr lang="ru-RU" sz="2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науково-технічна продукція;</a:t>
            </a:r>
            <a:endParaRPr lang="ru-RU" sz="2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інтелектуальна власність;</a:t>
            </a:r>
            <a:endParaRPr lang="ru-RU" sz="2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інші об'єкти власності, а також майнові права.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541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730" y="311138"/>
            <a:ext cx="11475076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Суб’єкти інвестиційної діяльності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інвестори або учасники. Це: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замовники;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виконавці робіт;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користувачі об’єктів інвестиційної діяльності;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постачальники;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банківські, страхові, посередницькі установи, інвестиційні біржі;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інші учасники інвестиційного процесу.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Суб'єктами інвестиційної діяльності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відповідно до Закону України «Про інвестиційну діяльність в Україні» можуть бути: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фізичні та юридичні особи (у тому числі й іноземні);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держави;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міжнародні організації.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57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983" y="280652"/>
            <a:ext cx="11311944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Інвестори</a:t>
            </a:r>
            <a:r>
              <a:rPr lang="uk-UA" sz="28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 суб’єкти, які вкладають власні або позичені кошти контролюють їх цільове використання.</a:t>
            </a: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Інвесторами можуть бути: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 по управлінню державним майном;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громадяни, підприємства, об’єднання та інші юридичні особи;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іноземні підприємства й юридичні особи;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держави;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міжнародні організації.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Основним правовим документом регулювання взаємовідносин суб'єктів інвестиційної діяльності є укладена між ними 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угода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яка має відповідати чинному законодавству та визначати права та обов'язки суб'єктів інвестиційної діяльності.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361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16" y="325321"/>
            <a:ext cx="11556642" cy="618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9400" algn="just">
              <a:lnSpc>
                <a:spcPct val="115000"/>
              </a:lnSpc>
              <a:spcAft>
                <a:spcPts val="0"/>
              </a:spcAft>
            </a:pPr>
            <a:r>
              <a:rPr lang="uk-UA" alt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 економічній літературі існує складана класифікація </a:t>
            </a:r>
            <a:r>
              <a:rPr lang="uk-UA" alt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інвестицій.</a:t>
            </a:r>
          </a:p>
          <a:p>
            <a:pPr indent="27940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За натурально-речовою ознакою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інвестиції поділяються на матеріальні, нематеріальні, фінансові.</a:t>
            </a:r>
          </a:p>
          <a:p>
            <a:pPr indent="27940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Матеріальні інвестиції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це внески капіталу в</a:t>
            </a:r>
            <a:r>
              <a:rPr lang="uk-UA" sz="28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будівлі, споруди, технології, обладнання, передавальні пристрої.</a:t>
            </a:r>
          </a:p>
          <a:p>
            <a:pPr indent="27940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Нематеріальні інвестиції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це внески капіталу в технічну, технологічну, проектно-конструкторську документацію, патенти, ліцензії, ноу-хау. </a:t>
            </a:r>
          </a:p>
          <a:p>
            <a:pPr indent="27940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Фінансові інвестиції</a:t>
            </a:r>
            <a:r>
              <a:rPr lang="uk-UA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як вкладення капіталу у випущені державою або під­приємствами облігації, акції, інші цінні папери.</a:t>
            </a:r>
          </a:p>
          <a:p>
            <a:pPr indent="2794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Найбільш поширеними фінансовими інвестиціями в умовах ринку є акції для отримання доходу (дивідендів). Водночас інвестувати можна і в спеціальні цільові банківські вклади, депозити тощо.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023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467" y="810736"/>
            <a:ext cx="11221792" cy="554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За участю в інвестиційному процесі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розрізняють прямі та непрямі інвестиції. 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uk-UA" sz="3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Прямі інвестиції </a:t>
            </a:r>
            <a:r>
              <a:rPr lang="uk-UA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–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це капіталовкладення в певні об'єкти власне інвестором без участі фінансових посередників.</a:t>
            </a:r>
            <a:r>
              <a:rPr lang="uk-UA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 – безпосередні капіталовкладення у обладнання, технології, будівлі, споруди, інші фактори виробництва.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uk-UA" sz="3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Непрямі (портфельні) інвестиції</a:t>
            </a:r>
            <a:r>
              <a:rPr lang="uk-UA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передбачають участь в інвестиційному процесі інших фінансових установ (банків, фондів) як посередників або це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внески у акції, облігації та інші цінні папери підприємств.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271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3587" y="155778"/>
            <a:ext cx="11208913" cy="6407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41300">
              <a:lnSpc>
                <a:spcPct val="114000"/>
              </a:lnSpc>
            </a:pPr>
            <a:r>
              <a:rPr lang="uk-UA" sz="3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За терміном вкладення 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інвестиції поділяються на: </a:t>
            </a:r>
            <a:endParaRPr lang="ru-RU" sz="3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"/>
            </a:pPr>
            <a:r>
              <a:rPr lang="uk-UA" sz="3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короткотермінові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інвестиції тривалістю від декількох місяців до 1 року;</a:t>
            </a:r>
            <a:endParaRPr lang="ru-RU" sz="3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"/>
            </a:pPr>
            <a:r>
              <a:rPr lang="uk-UA" sz="3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середньотермінові 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інвестиції тривалістю від 1 до 3 років; </a:t>
            </a:r>
            <a:endParaRPr lang="ru-RU" sz="3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buFont typeface="Symbol" panose="05050102010706020507" pitchFamily="18" charset="2"/>
              <a:buChar char=""/>
            </a:pPr>
            <a:r>
              <a:rPr lang="uk-UA" sz="3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довготермінові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інвестиції тривалістю більш ніж 3 років.</a:t>
            </a:r>
          </a:p>
          <a:p>
            <a:pPr>
              <a:lnSpc>
                <a:spcPct val="114000"/>
              </a:lnSpc>
            </a:pPr>
            <a:r>
              <a:rPr lang="uk-UA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джерелами фінансування </a:t>
            </a:r>
            <a:r>
              <a:rPr lang="uk-U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uk-UA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4000"/>
              </a:lnSpc>
              <a:buFont typeface="Times New Roman" panose="02020603050405020304" pitchFamily="18" charset="0"/>
              <a:buChar char="₋"/>
            </a:pPr>
            <a:r>
              <a:rPr lang="uk-UA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власні</a:t>
            </a:r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(амортизація, прибуток і виторг від реалізації </a:t>
            </a:r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майна)</a:t>
            </a:r>
          </a:p>
          <a:p>
            <a:pPr marL="457200" indent="-457200">
              <a:lnSpc>
                <a:spcPct val="114000"/>
              </a:lnSpc>
              <a:buFont typeface="Times New Roman" panose="02020603050405020304" pitchFamily="18" charset="0"/>
              <a:buChar char="₋"/>
            </a:pPr>
            <a:r>
              <a:rPr lang="uk-UA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позикові</a:t>
            </a:r>
            <a:r>
              <a:rPr lang="uk-UA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(кредит, лізинг тощо).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uk-UA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метою </a:t>
            </a:r>
            <a:r>
              <a:rPr lang="uk-UA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діяльності:</a:t>
            </a:r>
          </a:p>
          <a:p>
            <a:pPr marL="457200" indent="-457200">
              <a:lnSpc>
                <a:spcPct val="114000"/>
              </a:lnSpc>
              <a:buFont typeface="Times New Roman" panose="02020603050405020304" pitchFamily="18" charset="0"/>
              <a:buChar char="₋"/>
            </a:pPr>
            <a:r>
              <a:rPr lang="uk-UA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інвестиції </a:t>
            </a:r>
            <a:r>
              <a:rPr lang="uk-UA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генерування </a:t>
            </a:r>
            <a:r>
              <a:rPr lang="uk-UA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прибутку</a:t>
            </a:r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lnSpc>
                <a:spcPct val="114000"/>
              </a:lnSpc>
              <a:buFont typeface="Times New Roman" panose="02020603050405020304" pitchFamily="18" charset="0"/>
              <a:buChar char="₋"/>
            </a:pPr>
            <a:r>
              <a:rPr lang="uk-UA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інвестиції </a:t>
            </a:r>
            <a:r>
              <a:rPr lang="uk-UA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отримання соціальних або екологічних результатів</a:t>
            </a:r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031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952" y="169470"/>
            <a:ext cx="11466490" cy="6420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3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Інвестиції виробничої сфери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називають </a:t>
            </a:r>
            <a:r>
              <a:rPr lang="uk-UA" sz="3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капіталовкладеннями</a:t>
            </a:r>
            <a:r>
              <a:rPr lang="uk-UA" sz="30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Виділяють </a:t>
            </a:r>
            <a:r>
              <a:rPr lang="uk-UA" sz="3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інноваційні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та </a:t>
            </a:r>
            <a:r>
              <a:rPr lang="uk-UA" sz="3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інтелектуальні інвестиції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які використовують для розроблення нових асортиментних одиниць, технологій та об'єктів інтелектуальної власності.</a:t>
            </a:r>
            <a:endParaRPr lang="ru-RU" sz="3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Розрізняють </a:t>
            </a:r>
            <a:r>
              <a:rPr lang="uk-UA" sz="3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валові та чисті капіталовкладення підприємства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ru-RU" sz="3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3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Валові капіталовкладення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спрямовуються на просте і розширене відтворення основних фондів та об’єктів соціальної інфраструктури підприємства.</a:t>
            </a:r>
            <a:endParaRPr lang="ru-RU" sz="3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1300" algn="just">
              <a:lnSpc>
                <a:spcPct val="115000"/>
              </a:lnSpc>
              <a:spcAft>
                <a:spcPts val="0"/>
              </a:spcAft>
            </a:pPr>
            <a:r>
              <a:rPr lang="uk-UA" sz="3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Чисті капіталовкладення</a:t>
            </a:r>
            <a:r>
              <a:rPr lang="uk-UA" sz="3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– це витрати капіталу лише на розширене від­творення основних фондів, які обчислюються як різниця між валовими капіталовкладеннями та величиною амортизаційних відрахувань.</a:t>
            </a:r>
            <a:endParaRPr lang="ru-RU" sz="3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2042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1303</Words>
  <Application>Microsoft Office PowerPoint</Application>
  <PresentationFormat>Широкоэкранный</PresentationFormat>
  <Paragraphs>208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Courier New</vt:lpstr>
      <vt:lpstr>Symbol</vt:lpstr>
      <vt:lpstr>Times New Roman</vt:lpstr>
      <vt:lpstr>TimesNewRomanPSMT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Andrus</dc:creator>
  <cp:lastModifiedBy>Olga Andrus</cp:lastModifiedBy>
  <cp:revision>54</cp:revision>
  <cp:lastPrinted>2020-11-11T14:45:36Z</cp:lastPrinted>
  <dcterms:created xsi:type="dcterms:W3CDTF">2020-11-09T17:36:49Z</dcterms:created>
  <dcterms:modified xsi:type="dcterms:W3CDTF">2021-08-29T18:11:57Z</dcterms:modified>
</cp:coreProperties>
</file>