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72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3" r:id="rId14"/>
    <p:sldId id="274" r:id="rId15"/>
    <p:sldId id="275" r:id="rId16"/>
    <p:sldId id="276" r:id="rId17"/>
    <p:sldId id="271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B8C1E3-5E08-5242-00E5-9D0E2D205A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Система </a:t>
            </a:r>
            <a:r>
              <a:rPr lang="ru-RU" dirty="0" err="1">
                <a:solidFill>
                  <a:srgbClr val="FFFF00"/>
                </a:solidFill>
              </a:rPr>
              <a:t>забезпечення</a:t>
            </a:r>
            <a:r>
              <a:rPr lang="ru-RU" dirty="0">
                <a:solidFill>
                  <a:srgbClr val="FFFF00"/>
                </a:solidFill>
              </a:rPr>
              <a:t> комфортного </a:t>
            </a:r>
            <a:r>
              <a:rPr lang="ru-RU" dirty="0" err="1">
                <a:solidFill>
                  <a:srgbClr val="FFFF00"/>
                </a:solidFill>
              </a:rPr>
              <a:t>клімату</a:t>
            </a:r>
            <a:r>
              <a:rPr lang="ru-RU" dirty="0">
                <a:solidFill>
                  <a:srgbClr val="FFFF00"/>
                </a:solidFill>
              </a:rPr>
              <a:t> в </a:t>
            </a:r>
            <a:r>
              <a:rPr lang="ru-RU" dirty="0" err="1">
                <a:solidFill>
                  <a:srgbClr val="FFFF00"/>
                </a:solidFill>
              </a:rPr>
              <a:t>офісному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приміщенні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xmlns="" id="{1E864E42-EB9C-0530-90E7-8B88C2CB87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1" y="3843867"/>
            <a:ext cx="8935649" cy="1947333"/>
          </a:xfrm>
        </p:spPr>
        <p:txBody>
          <a:bodyPr anchor="ctr"/>
          <a:lstStyle/>
          <a:p>
            <a:r>
              <a:rPr lang="ru-RU" dirty="0">
                <a:solidFill>
                  <a:schemeClr val="tx1"/>
                </a:solidFill>
              </a:rPr>
              <a:t>Роботу </a:t>
            </a:r>
            <a:r>
              <a:rPr lang="ru-RU" dirty="0" err="1">
                <a:solidFill>
                  <a:schemeClr val="tx1"/>
                </a:solidFill>
              </a:rPr>
              <a:t>виконав</a:t>
            </a:r>
            <a:r>
              <a:rPr lang="ru-RU" dirty="0">
                <a:solidFill>
                  <a:schemeClr val="tx1"/>
                </a:solidFill>
              </a:rPr>
              <a:t>: студент гр. ДК-21мп </a:t>
            </a:r>
            <a:r>
              <a:rPr lang="uk-UA" dirty="0">
                <a:solidFill>
                  <a:schemeClr val="tx1"/>
                </a:solidFill>
              </a:rPr>
              <a:t>Яцишин </a:t>
            </a:r>
            <a:r>
              <a:rPr lang="ru-RU" dirty="0">
                <a:solidFill>
                  <a:schemeClr val="tx1"/>
                </a:solidFill>
              </a:rPr>
              <a:t>Н. О.</a:t>
            </a:r>
          </a:p>
          <a:p>
            <a:r>
              <a:rPr lang="ru-RU" dirty="0" err="1">
                <a:solidFill>
                  <a:schemeClr val="tx1"/>
                </a:solidFill>
              </a:rPr>
              <a:t>Науковий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керівник</a:t>
            </a:r>
            <a:r>
              <a:rPr lang="ru-RU" dirty="0">
                <a:solidFill>
                  <a:schemeClr val="tx1"/>
                </a:solidFill>
              </a:rPr>
              <a:t>: д.т.н., проф. Редько І. В.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411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B410A-25F3-7A1B-F6A1-8E862E243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685800"/>
            <a:ext cx="9348309" cy="1382697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Огляд існуючих систем та пристроїв контролю мікроклімату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D27E3066-72C8-7030-9241-77710DB85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2068497"/>
            <a:ext cx="9533986" cy="3925903"/>
          </a:xfrm>
        </p:spPr>
        <p:txBody>
          <a:bodyPr anchor="t">
            <a:normAutofit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Метеостанція</a:t>
            </a:r>
          </a:p>
          <a:p>
            <a:pPr algn="ctr"/>
            <a:endParaRPr lang="uk-UA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2483" y="2592238"/>
            <a:ext cx="5017443" cy="325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2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B410A-25F3-7A1B-F6A1-8E862E243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685800"/>
            <a:ext cx="9348309" cy="1382697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Огляд існуючих систем та пристроїв контролю мікроклімату (продовження)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D27E3066-72C8-7030-9241-77710DB85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2068497"/>
            <a:ext cx="9533986" cy="3925903"/>
          </a:xfrm>
        </p:spPr>
        <p:txBody>
          <a:bodyPr anchor="t"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CLAP </a:t>
            </a:r>
            <a:r>
              <a:rPr lang="en-US" b="1" dirty="0">
                <a:solidFill>
                  <a:schemeClr val="tx1"/>
                </a:solidFill>
              </a:rPr>
              <a:t>(Clever Apartment)</a:t>
            </a:r>
            <a:endParaRPr lang="uk-UA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355" y="2575531"/>
            <a:ext cx="5938019" cy="332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80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B410A-25F3-7A1B-F6A1-8E862E243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685800"/>
            <a:ext cx="9348309" cy="1382697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Огляд існуючих систем та пристроїв контролю мікроклімату (продовження)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D27E3066-72C8-7030-9241-77710DB85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2068497"/>
            <a:ext cx="9533986" cy="3925903"/>
          </a:xfrm>
        </p:spPr>
        <p:txBody>
          <a:bodyPr anchor="t">
            <a:normAutofit/>
          </a:bodyPr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Xiaomi</a:t>
            </a:r>
            <a:r>
              <a:rPr lang="en-US" b="1" dirty="0">
                <a:solidFill>
                  <a:schemeClr val="tx1"/>
                </a:solidFill>
              </a:rPr>
              <a:t> Smart Home Kit</a:t>
            </a:r>
            <a:endParaRPr lang="uk-UA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45" y="2742032"/>
            <a:ext cx="5724640" cy="257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4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7217583" cy="1039483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СТРУКТУРНА СХЕМА ПРИСТРОЮ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648" y="1560842"/>
            <a:ext cx="10424393" cy="503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383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752" y="754812"/>
            <a:ext cx="11100907" cy="1056736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Деякі рекомендовані компоненти системи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862007" y="1923691"/>
            <a:ext cx="7062309" cy="724619"/>
          </a:xfrm>
        </p:spPr>
        <p:txBody>
          <a:bodyPr/>
          <a:lstStyle/>
          <a:p>
            <a:r>
              <a:rPr lang="ru-RU" dirty="0" err="1">
                <a:solidFill>
                  <a:schemeClr val="tx1">
                    <a:lumMod val="95000"/>
                  </a:schemeClr>
                </a:solidFill>
              </a:rPr>
              <a:t>Мікроконтролер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ATmega328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на </a:t>
            </a:r>
            <a:r>
              <a:rPr lang="ru-RU" dirty="0" err="1">
                <a:solidFill>
                  <a:schemeClr val="tx1">
                    <a:lumMod val="95000"/>
                  </a:schemeClr>
                </a:solidFill>
              </a:rPr>
              <a:t>платі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Arduino </a:t>
            </a:r>
            <a:r>
              <a:rPr lang="en-US" dirty="0" err="1">
                <a:solidFill>
                  <a:schemeClr val="tx1">
                    <a:lumMod val="95000"/>
                  </a:schemeClr>
                </a:solidFill>
              </a:rPr>
              <a:t>ProMini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 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638" y="3015381"/>
            <a:ext cx="5743049" cy="312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535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752" y="754812"/>
            <a:ext cx="11100907" cy="1056736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Деякі рекомендовані компоненти системи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862007" y="1923691"/>
            <a:ext cx="7238861" cy="724619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Датчик </a:t>
            </a:r>
            <a:r>
              <a:rPr lang="ru-RU" dirty="0" err="1">
                <a:solidFill>
                  <a:schemeClr val="tx1">
                    <a:lumMod val="95000"/>
                  </a:schemeClr>
                </a:solidFill>
              </a:rPr>
              <a:t>виміру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95000"/>
                  </a:schemeClr>
                </a:solidFill>
              </a:rPr>
              <a:t>температури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tx1">
                    <a:lumMod val="95000"/>
                  </a:schemeClr>
                </a:solidFill>
              </a:rPr>
              <a:t>вологості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95000"/>
                  </a:schemeClr>
                </a:solidFill>
              </a:rPr>
              <a:t>повітря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Si7021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6312" y="3133814"/>
            <a:ext cx="3903142" cy="263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16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752" y="754812"/>
            <a:ext cx="11100907" cy="1056736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Деякі рекомендовані компоненти системи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345751" y="2052278"/>
            <a:ext cx="4461156" cy="724619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Датчик </a:t>
            </a:r>
            <a:r>
              <a:rPr lang="ru-RU" dirty="0" err="1">
                <a:solidFill>
                  <a:schemeClr val="tx1">
                    <a:lumMod val="95000"/>
                  </a:schemeClr>
                </a:solidFill>
              </a:rPr>
              <a:t>вуглекислого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газу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MH-Z19 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512" y="3017628"/>
            <a:ext cx="48958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4950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074" y="685800"/>
            <a:ext cx="4215591" cy="961845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Висновки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2" y="1647645"/>
            <a:ext cx="8535988" cy="4346755"/>
          </a:xfrm>
        </p:spPr>
        <p:txBody>
          <a:bodyPr>
            <a:normAutofit fontScale="85000" lnSpcReduction="10000"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 err="1">
                <a:solidFill>
                  <a:schemeClr val="tx1"/>
                </a:solidFill>
              </a:rPr>
              <a:t>Магістерська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дисертація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завершилася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частковими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рекомендаціями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щодо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розробки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системи</a:t>
            </a:r>
            <a:r>
              <a:rPr lang="ru-RU" dirty="0">
                <a:solidFill>
                  <a:schemeClr val="tx1"/>
                </a:solidFill>
              </a:rPr>
              <a:t> контролю </a:t>
            </a:r>
            <a:r>
              <a:rPr lang="ru-RU" dirty="0" err="1">
                <a:solidFill>
                  <a:schemeClr val="tx1"/>
                </a:solidFill>
              </a:rPr>
              <a:t>клімату</a:t>
            </a:r>
            <a:r>
              <a:rPr lang="ru-RU" dirty="0">
                <a:solidFill>
                  <a:schemeClr val="tx1"/>
                </a:solidFill>
              </a:rPr>
              <a:t> для </a:t>
            </a:r>
            <a:r>
              <a:rPr lang="ru-RU" dirty="0" err="1">
                <a:solidFill>
                  <a:schemeClr val="tx1"/>
                </a:solidFill>
              </a:rPr>
              <a:t>виробничого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середовища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</a:p>
          <a:p>
            <a:pPr indent="457200" algn="just">
              <a:lnSpc>
                <a:spcPct val="150000"/>
              </a:lnSpc>
            </a:pPr>
            <a:r>
              <a:rPr lang="ru-RU" dirty="0" err="1" smtClean="0">
                <a:solidFill>
                  <a:schemeClr val="tx1"/>
                </a:solidFill>
              </a:rPr>
              <a:t>Було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вирішено</a:t>
            </a:r>
            <a:r>
              <a:rPr lang="ru-RU" dirty="0" smtClean="0">
                <a:solidFill>
                  <a:schemeClr val="tx1"/>
                </a:solidFill>
              </a:rPr>
              <a:t> ряд </a:t>
            </a:r>
            <a:r>
              <a:rPr lang="ru-RU" dirty="0" err="1" smtClean="0">
                <a:solidFill>
                  <a:schemeClr val="tx1"/>
                </a:solidFill>
              </a:rPr>
              <a:t>завдань</a:t>
            </a:r>
            <a:r>
              <a:rPr lang="ru-RU" dirty="0" smtClean="0">
                <a:solidFill>
                  <a:schemeClr val="tx1"/>
                </a:solidFill>
              </a:rPr>
              <a:t>: </a:t>
            </a: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r>
              <a:rPr lang="ru-RU" dirty="0" err="1" smtClean="0">
                <a:solidFill>
                  <a:schemeClr val="tx1"/>
                </a:solidFill>
              </a:rPr>
              <a:t>аналіз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існуючих</a:t>
            </a:r>
            <a:r>
              <a:rPr lang="ru-RU" dirty="0">
                <a:solidFill>
                  <a:schemeClr val="tx1"/>
                </a:solidFill>
              </a:rPr>
              <a:t> систем контролю та </a:t>
            </a:r>
            <a:r>
              <a:rPr lang="ru-RU" dirty="0" err="1" smtClean="0">
                <a:solidFill>
                  <a:schemeClr val="tx1"/>
                </a:solidFill>
              </a:rPr>
              <a:t>компонентів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проєктування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обґрунтування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вибору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необхідних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елементів</a:t>
            </a:r>
            <a:r>
              <a:rPr lang="ru-RU" dirty="0">
                <a:solidFill>
                  <a:schemeClr val="tx1"/>
                </a:solidFill>
              </a:rPr>
              <a:t> для </a:t>
            </a:r>
            <a:r>
              <a:rPr lang="ru-RU" dirty="0" err="1" smtClean="0">
                <a:solidFill>
                  <a:schemeClr val="tx1"/>
                </a:solidFill>
              </a:rPr>
              <a:t>забезпечення</a:t>
            </a:r>
            <a:r>
              <a:rPr lang="ru-RU" dirty="0" smtClean="0">
                <a:solidFill>
                  <a:schemeClr val="tx1"/>
                </a:solidFill>
              </a:rPr>
              <a:t> комфортного </a:t>
            </a:r>
            <a:r>
              <a:rPr lang="ru-RU" dirty="0" err="1" smtClean="0">
                <a:solidFill>
                  <a:schemeClr val="tx1"/>
                </a:solidFill>
              </a:rPr>
              <a:t>клімату</a:t>
            </a:r>
            <a:r>
              <a:rPr lang="ru-RU" dirty="0" smtClean="0">
                <a:solidFill>
                  <a:schemeClr val="tx1"/>
                </a:solidFill>
              </a:rPr>
              <a:t> в </a:t>
            </a:r>
            <a:r>
              <a:rPr lang="ru-RU" dirty="0" err="1" smtClean="0">
                <a:solidFill>
                  <a:schemeClr val="tx1"/>
                </a:solidFill>
              </a:rPr>
              <a:t>виробничих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приміщеннях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r>
              <a:rPr lang="ru-RU" dirty="0" err="1" smtClean="0">
                <a:solidFill>
                  <a:schemeClr val="tx1"/>
                </a:solidFill>
              </a:rPr>
              <a:t>вирішено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питання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енергозбереження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r>
              <a:rPr lang="ru-RU" dirty="0" err="1">
                <a:solidFill>
                  <a:schemeClr val="tx1"/>
                </a:solidFill>
              </a:rPr>
              <a:t>р</a:t>
            </a:r>
            <a:r>
              <a:rPr lang="ru-RU" dirty="0" err="1" smtClean="0">
                <a:solidFill>
                  <a:schemeClr val="tx1"/>
                </a:solidFill>
              </a:rPr>
              <a:t>озроблено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стартап-проєкт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r>
              <a:rPr lang="ru-RU" dirty="0" err="1" smtClean="0">
                <a:solidFill>
                  <a:schemeClr val="tx1"/>
                </a:solidFill>
              </a:rPr>
              <a:t>розглянуто</a:t>
            </a:r>
            <a:r>
              <a:rPr lang="ru-RU" dirty="0" smtClean="0">
                <a:solidFill>
                  <a:schemeClr val="tx1"/>
                </a:solidFill>
              </a:rPr>
              <a:t> проблему </a:t>
            </a:r>
            <a:r>
              <a:rPr lang="ru-RU" dirty="0" err="1" smtClean="0">
                <a:solidFill>
                  <a:schemeClr val="tx1"/>
                </a:solidFill>
              </a:rPr>
              <a:t>зворотнього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зв’язку</a:t>
            </a:r>
            <a:r>
              <a:rPr lang="ru-RU" dirty="0" smtClean="0">
                <a:solidFill>
                  <a:schemeClr val="tx1"/>
                </a:solidFill>
              </a:rPr>
              <a:t> з </a:t>
            </a:r>
            <a:r>
              <a:rPr lang="ru-RU" dirty="0" err="1" smtClean="0">
                <a:solidFill>
                  <a:schemeClr val="tx1"/>
                </a:solidFill>
              </a:rPr>
              <a:t>користувачем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25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1910" y="2537762"/>
            <a:ext cx="8534400" cy="1507067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Дякую за увагу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73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B410A-25F3-7A1B-F6A1-8E862E243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3" y="685800"/>
            <a:ext cx="4908719" cy="1382697"/>
          </a:xfrm>
        </p:spPr>
        <p:txBody>
          <a:bodyPr/>
          <a:lstStyle/>
          <a:p>
            <a:r>
              <a:rPr lang="uk-UA" dirty="0" err="1" smtClean="0">
                <a:solidFill>
                  <a:srgbClr val="FFFF00"/>
                </a:solidFill>
              </a:rPr>
              <a:t>аКТуАЛЬНІСТЬ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D27E3066-72C8-7030-9241-77710DB85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2068497"/>
            <a:ext cx="9533986" cy="3925903"/>
          </a:xfrm>
        </p:spPr>
        <p:txBody>
          <a:bodyPr/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Розроблення системи клімат-контролю є актуальним на даний час. 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Комфорт у приміщенні характеризується показниками навколишнього середовища та їх взаємовпливом. Існуючі методи полягають в аналізі одного-двох параметрів навколишнього середовища 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без 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урахування впливів одне на 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одного та без наявності </a:t>
            </a:r>
            <a:r>
              <a:rPr lang="uk-UA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зворотнього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зв’язку з користувачем, 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що відображає недостатню кількість даних для оцінки комфортності середовища для людини.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4622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B410A-25F3-7A1B-F6A1-8E862E243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3" y="685800"/>
            <a:ext cx="4908719" cy="1382697"/>
          </a:xfrm>
        </p:spPr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ВИМОГИ ДО РОБОТИ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D27E3066-72C8-7030-9241-77710DB85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2068497"/>
            <a:ext cx="9533986" cy="3925903"/>
          </a:xfrm>
        </p:spPr>
        <p:txBody>
          <a:bodyPr>
            <a:normAutofit fontScale="85000" lnSpcReduction="10000"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uk-UA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вимірювати та контролювати показники якості повітря; 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керувати роботою компонентів системи задля підтримки оптимальних значень параметрів якості повітря; 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оптимізувати навантаження на організм працюючого; 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uk-UA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підвищити </a:t>
            </a:r>
            <a:r>
              <a:rPr lang="uk-U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працездатність </a:t>
            </a:r>
            <a:r>
              <a:rPr lang="uk-UA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людини;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мати зворотній зв’язок з користувачем;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uk-UA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створити загальну базу даних з інформацією про налаштування на пристроях різних користувачів при різних кліматичних умовах навколишнього середовища. </a:t>
            </a:r>
            <a:endParaRPr lang="uk-UA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24824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B410A-25F3-7A1B-F6A1-8E862E243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3" y="685800"/>
            <a:ext cx="4908719" cy="1382697"/>
          </a:xfrm>
        </p:spPr>
        <p:txBody>
          <a:bodyPr/>
          <a:lstStyle/>
          <a:p>
            <a:r>
              <a:rPr lang="uk-UA" dirty="0">
                <a:solidFill>
                  <a:srgbClr val="FFFF00"/>
                </a:solidFill>
              </a:rPr>
              <a:t>МЕТА РОБОТИ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D27E3066-72C8-7030-9241-77710DB85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2068497"/>
            <a:ext cx="9533986" cy="3925903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uk-UA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Метою дисертації </a:t>
            </a:r>
            <a:r>
              <a:rPr lang="uk-UA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є</a:t>
            </a:r>
            <a:r>
              <a:rPr lang="uk-UA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розробка системи критеріїв забезпечення комфорту, на основі яких проведення аналізу існуючих рішень та формулювання висновків для подальшої розробки системи. </a:t>
            </a:r>
          </a:p>
          <a:p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 поставленої мети 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 виконати наступні завдання:</a:t>
            </a:r>
          </a:p>
          <a:p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	Провести аналіз існуючих систем контролю та регулювання параметрів мікроклімату для різних типів приміщень, включаючи житлові та виробничі.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Проаналізувати компоненти, які використовуються у цих системах контролю мікроклімату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0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09075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B410A-25F3-7A1B-F6A1-8E862E243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7483243" cy="1382697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rgbClr val="FFFF00"/>
                </a:solidFill>
              </a:rPr>
              <a:t>МЕТА РОБОТИ(продовження)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D27E3066-72C8-7030-9241-77710DB85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2068497"/>
            <a:ext cx="9533986" cy="3925903"/>
          </a:xfrm>
        </p:spPr>
        <p:txBody>
          <a:bodyPr/>
          <a:lstStyle/>
          <a:p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  Підібрати 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 компоненти для структурної схеми системи контролю мікроклімату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Сформулювати рекомендації щодо розробки функціональної схеми автоматизації системи контролю мікроклімату для житлових та виробничих приміщень.</a:t>
            </a:r>
          </a:p>
          <a:p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На основі аналізу компонентів існуючих систем підібрати необхідні елементи системи для контролю та регулювання параметрів 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мікроклімату в офісних 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приміщеннях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393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B410A-25F3-7A1B-F6A1-8E862E243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7483243" cy="1382697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Об’єкт і предмет </a:t>
            </a:r>
            <a:r>
              <a:rPr lang="uk-UA" dirty="0">
                <a:solidFill>
                  <a:srgbClr val="FFFF00"/>
                </a:solidFill>
              </a:rPr>
              <a:t>д</a:t>
            </a:r>
            <a:r>
              <a:rPr lang="uk-UA" dirty="0" smtClean="0">
                <a:solidFill>
                  <a:srgbClr val="FFFF00"/>
                </a:solidFill>
              </a:rPr>
              <a:t>ослідження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D27E3066-72C8-7030-9241-77710DB85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2068497"/>
            <a:ext cx="9533986" cy="3925903"/>
          </a:xfrm>
        </p:spPr>
        <p:txBody>
          <a:bodyPr/>
          <a:lstStyle/>
          <a:p>
            <a:r>
              <a:rPr lang="uk-UA" b="1" dirty="0">
                <a:solidFill>
                  <a:schemeClr val="tx1"/>
                </a:solidFill>
              </a:rPr>
              <a:t>Об’єктом дослідження </a:t>
            </a:r>
            <a:r>
              <a:rPr lang="uk-UA" dirty="0">
                <a:solidFill>
                  <a:schemeClr val="tx1"/>
                </a:solidFill>
              </a:rPr>
              <a:t>є процеси збору та обробки даних системами управління кліматом в приміщенні. </a:t>
            </a:r>
          </a:p>
          <a:p>
            <a:r>
              <a:rPr lang="uk-UA" b="1" dirty="0">
                <a:solidFill>
                  <a:schemeClr val="tx1"/>
                </a:solidFill>
              </a:rPr>
              <a:t>Предметом дослідження </a:t>
            </a:r>
            <a:r>
              <a:rPr lang="uk-UA" dirty="0">
                <a:solidFill>
                  <a:schemeClr val="tx1"/>
                </a:solidFill>
              </a:rPr>
              <a:t>є методи та моделі керування системою забезпечення комфортного клімату в приміщенні.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59793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B410A-25F3-7A1B-F6A1-8E862E243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7483243" cy="1382697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Наукова новизна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D27E3066-72C8-7030-9241-77710DB85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235" y="2137509"/>
            <a:ext cx="9533986" cy="3925903"/>
          </a:xfrm>
        </p:spPr>
        <p:txBody>
          <a:bodyPr/>
          <a:lstStyle/>
          <a:p>
            <a:pPr indent="457200" algn="just">
              <a:lnSpc>
                <a:spcPct val="150000"/>
              </a:lnSpc>
            </a:pPr>
            <a:r>
              <a:rPr lang="uk-UA" b="1" dirty="0">
                <a:solidFill>
                  <a:schemeClr val="tx1"/>
                </a:solidFill>
              </a:rPr>
              <a:t>Наукова новизна </a:t>
            </a:r>
            <a:r>
              <a:rPr lang="uk-UA" dirty="0">
                <a:solidFill>
                  <a:schemeClr val="tx1"/>
                </a:solidFill>
              </a:rPr>
              <a:t>полягає </a:t>
            </a:r>
            <a:r>
              <a:rPr lang="uk-UA" dirty="0" smtClean="0">
                <a:solidFill>
                  <a:schemeClr val="tx1"/>
                </a:solidFill>
              </a:rPr>
              <a:t> у розроблені системи критеріїв, проведенню аналізу існуючих рішень, на основі цієї системи та формулюванню висновків для подальшого розроблення системи. Також, пропонується зробити зворотній зв’язок з користувачем та створити єдину базу даних для спрощення подальшого використання пристрою.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640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B410A-25F3-7A1B-F6A1-8E862E243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899735" cy="1382697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Фактори, що впливають на комфорт людини в приміщенні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D27E3066-72C8-7030-9241-77710DB85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2068497"/>
            <a:ext cx="9533986" cy="3925903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chemeClr val="tx1"/>
                </a:solidFill>
              </a:rPr>
              <a:t>•	Температура </a:t>
            </a:r>
            <a:endParaRPr lang="uk-UA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•</a:t>
            </a:r>
            <a:r>
              <a:rPr lang="uk-UA" dirty="0">
                <a:solidFill>
                  <a:schemeClr val="tx1"/>
                </a:solidFill>
              </a:rPr>
              <a:t>	Вологість </a:t>
            </a:r>
            <a:endParaRPr lang="uk-UA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•</a:t>
            </a:r>
            <a:r>
              <a:rPr lang="uk-UA" dirty="0">
                <a:solidFill>
                  <a:schemeClr val="tx1"/>
                </a:solidFill>
              </a:rPr>
              <a:t>	Забруднене повітря </a:t>
            </a:r>
            <a:endParaRPr lang="uk-UA" dirty="0" smtClean="0">
              <a:solidFill>
                <a:schemeClr val="tx1"/>
              </a:solidFill>
            </a:endParaRPr>
          </a:p>
          <a:p>
            <a:r>
              <a:rPr lang="uk-UA" dirty="0">
                <a:solidFill>
                  <a:schemeClr val="tx1"/>
                </a:solidFill>
              </a:rPr>
              <a:t>•	</a:t>
            </a:r>
            <a:r>
              <a:rPr lang="uk-UA" dirty="0" smtClean="0">
                <a:solidFill>
                  <a:schemeClr val="tx1"/>
                </a:solidFill>
              </a:rPr>
              <a:t>Концентрація вуглекислого газу </a:t>
            </a:r>
            <a:endParaRPr lang="uk-UA" dirty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•</a:t>
            </a:r>
            <a:r>
              <a:rPr lang="uk-UA" dirty="0">
                <a:solidFill>
                  <a:schemeClr val="tx1"/>
                </a:solidFill>
              </a:rPr>
              <a:t>	Освітлення у робочій зоні </a:t>
            </a:r>
            <a:endParaRPr lang="uk-UA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•</a:t>
            </a:r>
            <a:r>
              <a:rPr lang="uk-UA" dirty="0">
                <a:solidFill>
                  <a:schemeClr val="tx1"/>
                </a:solidFill>
              </a:rPr>
              <a:t>	Виробничий шум, </a:t>
            </a:r>
            <a:r>
              <a:rPr lang="uk-UA" dirty="0" smtClean="0">
                <a:solidFill>
                  <a:schemeClr val="tx1"/>
                </a:solidFill>
              </a:rPr>
              <a:t>вібрація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5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B410A-25F3-7A1B-F6A1-8E862E243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685800"/>
            <a:ext cx="9348309" cy="1382697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Оптимальні показники параметрів клімату виробничого приміщення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D27E3066-72C8-7030-9241-77710DB85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2068497"/>
            <a:ext cx="9533986" cy="3925903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chemeClr val="tx1"/>
                </a:solidFill>
              </a:rPr>
              <a:t>•	</a:t>
            </a:r>
            <a:r>
              <a:rPr lang="uk-UA" b="1" dirty="0" smtClean="0">
                <a:solidFill>
                  <a:schemeClr val="tx1"/>
                </a:solidFill>
              </a:rPr>
              <a:t>Температура: </a:t>
            </a:r>
            <a:r>
              <a:rPr lang="uk-UA" dirty="0" smtClean="0">
                <a:solidFill>
                  <a:schemeClr val="tx1"/>
                </a:solidFill>
              </a:rPr>
              <a:t>+18 - + 25</a:t>
            </a:r>
            <a:r>
              <a:rPr lang="en-US" dirty="0" smtClean="0">
                <a:solidFill>
                  <a:schemeClr val="tx1"/>
                </a:solidFill>
              </a:rPr>
              <a:t>º</a:t>
            </a:r>
            <a:r>
              <a:rPr lang="uk-UA" dirty="0" smtClean="0">
                <a:solidFill>
                  <a:schemeClr val="tx1"/>
                </a:solidFill>
              </a:rPr>
              <a:t> С 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•</a:t>
            </a:r>
            <a:r>
              <a:rPr lang="uk-UA" dirty="0">
                <a:solidFill>
                  <a:schemeClr val="tx1"/>
                </a:solidFill>
              </a:rPr>
              <a:t>	</a:t>
            </a:r>
            <a:r>
              <a:rPr lang="uk-UA" b="1" dirty="0" smtClean="0">
                <a:solidFill>
                  <a:schemeClr val="tx1"/>
                </a:solidFill>
              </a:rPr>
              <a:t>Вологість: </a:t>
            </a:r>
            <a:r>
              <a:rPr lang="uk-UA" dirty="0" smtClean="0">
                <a:solidFill>
                  <a:schemeClr val="tx1"/>
                </a:solidFill>
              </a:rPr>
              <a:t>40 – 60%</a:t>
            </a:r>
            <a:endParaRPr lang="uk-UA" b="1" dirty="0">
              <a:solidFill>
                <a:schemeClr val="tx1"/>
              </a:solidFill>
            </a:endParaRPr>
          </a:p>
          <a:p>
            <a:r>
              <a:rPr lang="uk-UA" dirty="0">
                <a:solidFill>
                  <a:schemeClr val="tx1"/>
                </a:solidFill>
              </a:rPr>
              <a:t>•	</a:t>
            </a:r>
            <a:r>
              <a:rPr lang="ru-RU" b="1" dirty="0" err="1" smtClean="0">
                <a:solidFill>
                  <a:schemeClr val="tx1"/>
                </a:solidFill>
              </a:rPr>
              <a:t>Концентрація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вуглекислого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газу: </a:t>
            </a:r>
            <a:r>
              <a:rPr lang="ru-RU" dirty="0" smtClean="0">
                <a:solidFill>
                  <a:schemeClr val="tx1"/>
                </a:solidFill>
              </a:rPr>
              <a:t>0,03</a:t>
            </a:r>
            <a:r>
              <a:rPr lang="ru-RU" dirty="0">
                <a:solidFill>
                  <a:schemeClr val="tx1"/>
                </a:solidFill>
              </a:rPr>
              <a:t>% </a:t>
            </a:r>
            <a:r>
              <a:rPr lang="ru-RU" dirty="0" smtClean="0">
                <a:solidFill>
                  <a:schemeClr val="tx1"/>
                </a:solidFill>
              </a:rPr>
              <a:t>- 0,04</a:t>
            </a:r>
            <a:r>
              <a:rPr lang="ru-RU" dirty="0">
                <a:solidFill>
                  <a:schemeClr val="tx1"/>
                </a:solidFill>
              </a:rPr>
              <a:t>%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•</a:t>
            </a:r>
            <a:r>
              <a:rPr lang="uk-UA" dirty="0">
                <a:solidFill>
                  <a:schemeClr val="tx1"/>
                </a:solidFill>
              </a:rPr>
              <a:t>	</a:t>
            </a:r>
            <a:r>
              <a:rPr lang="uk-UA" b="1" dirty="0" err="1" smtClean="0">
                <a:solidFill>
                  <a:schemeClr val="tx1"/>
                </a:solidFill>
              </a:rPr>
              <a:t>Освітленність</a:t>
            </a:r>
            <a:r>
              <a:rPr lang="uk-UA" b="1" dirty="0" smtClean="0">
                <a:solidFill>
                  <a:schemeClr val="tx1"/>
                </a:solidFill>
              </a:rPr>
              <a:t>: </a:t>
            </a:r>
            <a:r>
              <a:rPr lang="uk-UA" dirty="0" smtClean="0">
                <a:solidFill>
                  <a:schemeClr val="tx1"/>
                </a:solidFill>
              </a:rPr>
              <a:t>30 – 5000 </a:t>
            </a:r>
            <a:r>
              <a:rPr lang="uk-UA" dirty="0" err="1" smtClean="0">
                <a:solidFill>
                  <a:schemeClr val="tx1"/>
                </a:solidFill>
              </a:rPr>
              <a:t>Лк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14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ибка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2209</TotalTime>
  <Words>416</Words>
  <Application>Microsoft Office PowerPoint</Application>
  <PresentationFormat>Широкоэкранный</PresentationFormat>
  <Paragraphs>60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Century Gothic</vt:lpstr>
      <vt:lpstr>Times New Roman</vt:lpstr>
      <vt:lpstr>Wingdings 3</vt:lpstr>
      <vt:lpstr>Скибка</vt:lpstr>
      <vt:lpstr>Система забезпечення комфортного клімату в офісному приміщенні</vt:lpstr>
      <vt:lpstr>аКТуАЛЬНІСТЬ</vt:lpstr>
      <vt:lpstr>ВИМОГИ ДО РОБОТИ</vt:lpstr>
      <vt:lpstr>МЕТА РОБОТИ</vt:lpstr>
      <vt:lpstr>МЕТА РОБОТИ(продовження)</vt:lpstr>
      <vt:lpstr>Об’єкт і предмет дослідження</vt:lpstr>
      <vt:lpstr>Наукова новизна</vt:lpstr>
      <vt:lpstr>Фактори, що впливають на комфорт людини в приміщенні</vt:lpstr>
      <vt:lpstr>Оптимальні показники параметрів клімату виробничого приміщення</vt:lpstr>
      <vt:lpstr>Огляд існуючих систем та пристроїв контролю мікроклімату</vt:lpstr>
      <vt:lpstr>Огляд існуючих систем та пристроїв контролю мікроклімату (продовження)</vt:lpstr>
      <vt:lpstr>Огляд існуючих систем та пристроїв контролю мікроклімату (продовження)</vt:lpstr>
      <vt:lpstr>СТРУКТУРНА СХЕМА ПРИСТРОЮ</vt:lpstr>
      <vt:lpstr>Деякі рекомендовані компоненти системи</vt:lpstr>
      <vt:lpstr>Деякі рекомендовані компоненти системи</vt:lpstr>
      <vt:lpstr>Деякі рекомендовані компоненти системи</vt:lpstr>
      <vt:lpstr>Висновки</vt:lpstr>
      <vt:lpstr>Дякую за увагу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забезпечення комфортного клімату в офісному приміщенні</dc:title>
  <dc:creator>Пользователь</dc:creator>
  <cp:lastModifiedBy>Пользователь</cp:lastModifiedBy>
  <cp:revision>32</cp:revision>
  <dcterms:created xsi:type="dcterms:W3CDTF">2024-01-15T13:07:40Z</dcterms:created>
  <dcterms:modified xsi:type="dcterms:W3CDTF">2024-01-21T19:12:08Z</dcterms:modified>
</cp:coreProperties>
</file>