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3" r:id="rId24"/>
    <p:sldId id="284" r:id="rId25"/>
    <p:sldId id="285" r:id="rId2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13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7F396-B9E7-42BF-803B-9499DBB6071E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461F9-5F7C-4014-A508-039C7021C0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9646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461F9-5F7C-4014-A508-039C7021C0AD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782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461F9-5F7C-4014-A508-039C7021C0AD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109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EDD707E-98A5-418E-8A25-692FFF898354}" type="datetimeFigureOut">
              <a:rPr lang="uk-UA" smtClean="0"/>
              <a:t>02.04.2021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EC6BEF6C-F6A8-4B15-9F92-A0585D265626}" type="slidenum">
              <a:rPr lang="uk-UA" smtClean="0"/>
              <a:t>‹#›</a:t>
            </a:fld>
            <a:endParaRPr lang="uk-U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image" Target="../media/image6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290"/>
            <a:ext cx="7835268" cy="1472184"/>
          </a:xfrm>
        </p:spPr>
        <p:txBody>
          <a:bodyPr>
            <a:normAutofit fontScale="90000"/>
          </a:bodyPr>
          <a:lstStyle/>
          <a:p>
            <a:r>
              <a:rPr lang="en-US" sz="1800" b="1" cap="all" dirty="0" smtClean="0"/>
              <a:t/>
            </a:r>
            <a:br>
              <a:rPr lang="en-US" sz="1800" b="1" cap="all" dirty="0" smtClean="0"/>
            </a:br>
            <a:r>
              <a:rPr lang="en-US" sz="1800" b="1" cap="all" dirty="0" smtClean="0"/>
              <a:t/>
            </a:r>
            <a:br>
              <a:rPr lang="en-US" sz="1800" b="1" cap="all" dirty="0" smtClean="0"/>
            </a:br>
            <a:r>
              <a:rPr lang="en-US" sz="1800" b="1" cap="all" dirty="0" smtClean="0"/>
              <a:t/>
            </a:r>
            <a:br>
              <a:rPr lang="en-US" sz="1800" b="1" cap="all" dirty="0" smtClean="0"/>
            </a:br>
            <a:r>
              <a:rPr lang="en-US" sz="1800" b="1" cap="all" dirty="0" smtClean="0"/>
              <a:t/>
            </a:r>
            <a:br>
              <a:rPr lang="en-US" sz="1800" b="1" cap="all" dirty="0" smtClean="0"/>
            </a:br>
            <a:r>
              <a:rPr lang="en-US" sz="1800" b="1" cap="all" dirty="0" smtClean="0"/>
              <a:t/>
            </a:r>
            <a:br>
              <a:rPr lang="en-US" sz="1800" b="1" cap="all" dirty="0" smtClean="0"/>
            </a:br>
            <a:r>
              <a:rPr lang="en-US" sz="1800" b="1" cap="all" dirty="0" smtClean="0"/>
              <a:t/>
            </a:r>
            <a:br>
              <a:rPr lang="en-US" sz="1800" b="1" cap="all" dirty="0" smtClean="0"/>
            </a:br>
            <a:r>
              <a:rPr lang="en-US" sz="1800" b="1" cap="all" dirty="0" smtClean="0"/>
              <a:t/>
            </a:r>
            <a:br>
              <a:rPr lang="en-US" sz="1800" b="1" cap="all" dirty="0" smtClean="0"/>
            </a:br>
            <a:r>
              <a:rPr lang="en-US" sz="1800" b="1" cap="all" dirty="0" smtClean="0"/>
              <a:t/>
            </a:r>
            <a:br>
              <a:rPr lang="en-US" sz="1800" b="1" cap="all" dirty="0" smtClean="0"/>
            </a:br>
            <a:r>
              <a:rPr lang="en-US" sz="1800" b="1" cap="all" dirty="0" smtClean="0"/>
              <a:t/>
            </a:r>
            <a:br>
              <a:rPr lang="en-US" sz="1800" b="1" cap="all" dirty="0" smtClean="0"/>
            </a:br>
            <a:r>
              <a:rPr lang="en-US" sz="1800" b="1" cap="all" dirty="0" smtClean="0"/>
              <a:t>   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850064"/>
            <a:ext cx="7929618" cy="2507630"/>
          </a:xfrm>
        </p:spPr>
        <p:txBody>
          <a:bodyPr>
            <a:normAutofit/>
          </a:bodyPr>
          <a:lstStyle/>
          <a:p>
            <a:pPr algn="ctr"/>
            <a:r>
              <a:rPr lang="en-US" sz="2800" b="1" cap="all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708920"/>
            <a:ext cx="836838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Витрати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виробництва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та </a:t>
            </a:r>
          </a:p>
          <a:p>
            <a:pPr algn="ctr"/>
            <a:r>
              <a:rPr lang="ru-RU" sz="4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обівартість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продукції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6609" y="1122548"/>
            <a:ext cx="34662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Лекція</a:t>
            </a: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08712"/>
          </a:xfrm>
        </p:spPr>
        <p:txBody>
          <a:bodyPr>
            <a:no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sz="28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 промисловості прийнято групування витрат за економічними елементами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:</a:t>
            </a:r>
          </a:p>
          <a:p>
            <a:pPr indent="450215" algn="just">
              <a:spcAft>
                <a:spcPts val="0"/>
              </a:spcAft>
            </a:pPr>
            <a:endParaRPr lang="ru-RU" i="1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Font typeface="Wingdings" pitchFamily="2" charset="2"/>
              <a:buChar char="q"/>
              <a:tabLst>
                <a:tab pos="609600" algn="l"/>
              </a:tabLst>
            </a:pPr>
            <a:r>
              <a:rPr lang="uk-UA" sz="28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сировина і основні матеріали </a:t>
            </a:r>
            <a:endParaRPr lang="uk-UA" sz="2800" dirty="0" smtClean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Font typeface="Wingdings" pitchFamily="2" charset="2"/>
              <a:buChar char="q"/>
              <a:tabLst>
                <a:tab pos="609600" algn="l"/>
              </a:tabLst>
            </a:pP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допоміжні матеріали </a:t>
            </a:r>
          </a:p>
          <a:p>
            <a:pPr marL="457200" lvl="0" indent="-457200" algn="just">
              <a:spcAft>
                <a:spcPts val="0"/>
              </a:spcAft>
              <a:buFont typeface="Wingdings" pitchFamily="2" charset="2"/>
              <a:buChar char="q"/>
              <a:tabLst>
                <a:tab pos="609600" algn="l"/>
              </a:tabLst>
            </a:pP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паливо </a:t>
            </a:r>
          </a:p>
          <a:p>
            <a:pPr marL="457200" lvl="0" indent="-457200" algn="just">
              <a:spcAft>
                <a:spcPts val="0"/>
              </a:spcAft>
              <a:buFont typeface="Wingdings" pitchFamily="2" charset="2"/>
              <a:buChar char="q"/>
              <a:tabLst>
                <a:tab pos="609600" algn="l"/>
              </a:tabLst>
            </a:pP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енергія 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(теплова і електрична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)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Font typeface="Wingdings" pitchFamily="2" charset="2"/>
              <a:buChar char="q"/>
              <a:tabLst>
                <a:tab pos="609600" algn="l"/>
              </a:tabLst>
            </a:pPr>
            <a:r>
              <a:rPr lang="uk-UA" sz="28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з/п (основна, додаткова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)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Font typeface="Wingdings" pitchFamily="2" charset="2"/>
              <a:buChar char="q"/>
              <a:tabLst>
                <a:tab pos="609600" algn="l"/>
              </a:tabLst>
            </a:pPr>
            <a:r>
              <a:rPr lang="uk-UA" sz="28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відрахування на соціальні 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заходи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Font typeface="Wingdings" pitchFamily="2" charset="2"/>
              <a:buChar char="q"/>
              <a:tabLst>
                <a:tab pos="609600" algn="l"/>
              </a:tabLst>
            </a:pPr>
            <a:r>
              <a:rPr lang="uk-UA" sz="28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амортизація основних 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фондів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Font typeface="Wingdings" pitchFamily="2" charset="2"/>
              <a:buChar char="q"/>
              <a:tabLst>
                <a:tab pos="609600" algn="l"/>
              </a:tabLst>
            </a:pPr>
            <a:r>
              <a:rPr lang="uk-UA" sz="28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інші грошові витрати </a:t>
            </a:r>
            <a:endParaRPr lang="uk-UA" sz="2800" dirty="0" smtClean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Font typeface="Wingdings" pitchFamily="2" charset="2"/>
              <a:buChar char="q"/>
              <a:tabLst>
                <a:tab pos="609600" algn="l"/>
              </a:tabLst>
            </a:pP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інші 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операційні 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витрати</a:t>
            </a:r>
          </a:p>
          <a:p>
            <a:pPr lvl="0" algn="just">
              <a:spcAft>
                <a:spcPts val="0"/>
              </a:spcAft>
              <a:tabLst>
                <a:tab pos="609600" algn="l"/>
              </a:tabLst>
            </a:pP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8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352928" cy="6336704"/>
          </a:xfrm>
        </p:spPr>
        <p:txBody>
          <a:bodyPr>
            <a:normAutofit/>
          </a:bodyPr>
          <a:lstStyle/>
          <a:p>
            <a:r>
              <a:rPr lang="uk-UA" sz="3200" dirty="0">
                <a:solidFill>
                  <a:schemeClr val="accent3">
                    <a:lumMod val="50000"/>
                  </a:schemeClr>
                </a:solidFill>
              </a:rPr>
              <a:t>Важливою є класифікація витрат за статтями калькуляції. </a:t>
            </a:r>
            <a:endParaRPr lang="uk-UA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sz="3200" dirty="0" smtClean="0">
                <a:solidFill>
                  <a:schemeClr val="accent3">
                    <a:lumMod val="50000"/>
                  </a:schemeClr>
                </a:solidFill>
              </a:rPr>
              <a:t>Класифікація </a:t>
            </a:r>
            <a:r>
              <a:rPr lang="uk-UA" sz="3200" dirty="0">
                <a:solidFill>
                  <a:schemeClr val="accent3">
                    <a:lumMod val="50000"/>
                  </a:schemeClr>
                </a:solidFill>
              </a:rPr>
              <a:t>витрат за калькуляційними статтями дозволяє визначити у що обходиться одиниця кожного виду продукції, робіт чи послуг, а також для виявлення факторів, які сприяють зниженню собівартості. </a:t>
            </a:r>
            <a:endParaRPr lang="uk-UA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sz="3200" dirty="0" smtClean="0">
                <a:solidFill>
                  <a:schemeClr val="accent3">
                    <a:lumMod val="50000"/>
                  </a:schemeClr>
                </a:solidFill>
              </a:rPr>
              <a:t>При </a:t>
            </a:r>
            <a:r>
              <a:rPr lang="uk-UA" sz="3200" dirty="0">
                <a:solidFill>
                  <a:schemeClr val="accent3">
                    <a:lumMod val="50000"/>
                  </a:schemeClr>
                </a:solidFill>
              </a:rPr>
              <a:t>такій класифікації витрати групуються в залежності від місця і цілі їх виникнення на кожний вид виробу.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56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640960" cy="6336704"/>
          </a:xfrm>
        </p:spPr>
        <p:txBody>
          <a:bodyPr>
            <a:no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 якості типової класифікації приймається таке групування по таким статтям витрат: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сировина і матеріали;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допоміжні матеріали;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</a:pPr>
            <a:r>
              <a:rPr lang="uk-UA" spc="1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паливо i енергія на технологічні потреби;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  <a:tabLst>
                <a:tab pos="219710" algn="l"/>
              </a:tabLst>
            </a:pPr>
            <a:r>
              <a:rPr lang="uk-UA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основна зарплата виробничих працівників;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  <a:tabLst>
                <a:tab pos="219710" algn="l"/>
              </a:tabLst>
            </a:pPr>
            <a:r>
              <a:rPr lang="uk-UA" spc="5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додаткова зарплата основних робітників;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  <a:tabLst>
                <a:tab pos="219710" algn="l"/>
              </a:tabLst>
            </a:pPr>
            <a:r>
              <a:rPr lang="uk-UA" spc="-15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відрахування на соціальні заходи (% від основної + додаткової);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  <a:tabLst>
                <a:tab pos="219710" algn="l"/>
              </a:tabLst>
            </a:pPr>
            <a:r>
              <a:rPr lang="uk-UA" spc="-15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транспортні витрати </a:t>
            </a:r>
            <a:r>
              <a:rPr lang="uk-UA" spc="-15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;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  <a:tabLst>
                <a:tab pos="219710" algn="l"/>
              </a:tabLst>
            </a:pPr>
            <a:r>
              <a:rPr lang="uk-UA" spc="3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витрати на утримання i </a:t>
            </a:r>
            <a:r>
              <a:rPr lang="uk-UA" spc="3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експлуатацію  обладнання </a:t>
            </a:r>
            <a:r>
              <a:rPr lang="uk-UA" spc="-15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;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  <a:tabLst>
                <a:tab pos="219710" algn="l"/>
              </a:tabLst>
            </a:pPr>
            <a:r>
              <a:rPr lang="uk-UA" spc="2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цехові </a:t>
            </a:r>
            <a:r>
              <a:rPr lang="uk-UA" spc="2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витрати;</a:t>
            </a:r>
          </a:p>
          <a:p>
            <a:pPr lvl="0">
              <a:spcAft>
                <a:spcPts val="0"/>
              </a:spcAft>
              <a:tabLst>
                <a:tab pos="219710" algn="l"/>
              </a:tabLst>
            </a:pPr>
            <a:r>
              <a:rPr lang="uk-UA" spc="2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uk-UA" spc="2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uk-UA" spc="-15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   </a:t>
            </a:r>
            <a:r>
              <a:rPr lang="uk-UA" u="sng" spc="-15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Всього</a:t>
            </a:r>
            <a:r>
              <a:rPr lang="uk-UA" u="sng" spc="-15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: цехова собівартість</a:t>
            </a:r>
            <a:endParaRPr lang="ru-RU" sz="1800" u="sng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  <a:tabLst>
                <a:tab pos="271145" algn="l"/>
              </a:tabLst>
            </a:pPr>
            <a:r>
              <a:rPr lang="uk-UA" spc="-5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втрати від браку;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  <a:tabLst>
                <a:tab pos="271145" algn="l"/>
              </a:tabLst>
            </a:pPr>
            <a:r>
              <a:rPr lang="uk-UA" spc="-20" dirty="0" err="1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загально-виробничі</a:t>
            </a:r>
            <a:r>
              <a:rPr lang="uk-UA" spc="-2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витрати (амортизація, ремонт, утримання). </a:t>
            </a:r>
            <a:br>
              <a:rPr lang="uk-UA" spc="-2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uk-UA" u="sng" spc="-15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Всього: виробнича </a:t>
            </a:r>
            <a:r>
              <a:rPr lang="uk-UA" u="sng" spc="-15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собівартість</a:t>
            </a:r>
            <a:endParaRPr lang="ru-RU" sz="1800" u="sng" dirty="0" smtClean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  <a:tabLst>
                <a:tab pos="271145" algn="l"/>
              </a:tabLst>
            </a:pPr>
            <a:r>
              <a:rPr lang="uk-UA" spc="-15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uk-UA" spc="-15" dirty="0" err="1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Позавиробничі</a:t>
            </a:r>
            <a:r>
              <a:rPr lang="uk-UA" spc="-15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витрати </a:t>
            </a:r>
            <a:r>
              <a:rPr lang="uk-UA" spc="-15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uk-UA" spc="-15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     </a:t>
            </a:r>
            <a:r>
              <a:rPr lang="uk-UA" u="sng" spc="-15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Всього</a:t>
            </a:r>
            <a:r>
              <a:rPr lang="uk-UA" u="sng" spc="-15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: повна собівартість</a:t>
            </a:r>
            <a:endParaRPr lang="ru-RU" sz="1800" u="sng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44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424936" cy="6336704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Під </a:t>
            </a:r>
            <a:r>
              <a:rPr lang="uk-UA" sz="2800" u="sng" dirty="0">
                <a:solidFill>
                  <a:schemeClr val="accent3">
                    <a:lumMod val="50000"/>
                  </a:schemeClr>
                </a:solidFill>
              </a:rPr>
              <a:t>структурою </a:t>
            </a:r>
            <a:r>
              <a:rPr lang="uk-UA" sz="2800" u="sng" dirty="0" err="1">
                <a:solidFill>
                  <a:schemeClr val="accent3">
                    <a:lumMod val="50000"/>
                  </a:schemeClr>
                </a:solidFill>
              </a:rPr>
              <a:t>coбівартостi</a:t>
            </a:r>
            <a:r>
              <a:rPr lang="uk-UA" sz="2800" u="sng" dirty="0">
                <a:solidFill>
                  <a:schemeClr val="accent3">
                    <a:lumMod val="50000"/>
                  </a:schemeClr>
                </a:solidFill>
              </a:rPr>
              <a:t> продукції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 розуміють відношення окремих елементів витрат в загальних витратах на її виробництво. </a:t>
            </a:r>
            <a:endParaRPr lang="uk-UA" sz="2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</a:rPr>
              <a:t>В 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умовах ринкової економіки класифікація витрат буде спрощуватись i наближатись до зарубіжної практики.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В розвинутих країнах використовується метод відрахування витрат на виробництво продукції по обмеженій, </a:t>
            </a:r>
            <a:r>
              <a:rPr lang="uk-UA" sz="2800" i="1" dirty="0">
                <a:solidFill>
                  <a:schemeClr val="accent3">
                    <a:lumMod val="50000"/>
                  </a:schemeClr>
                </a:solidFill>
              </a:rPr>
              <a:t>скороченій номенклатурі калькуляційних статей.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31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496944" cy="6336704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У витрати включаються лише </a:t>
            </a:r>
            <a:r>
              <a:rPr lang="uk-UA" sz="2800" i="1" dirty="0">
                <a:solidFill>
                  <a:schemeClr val="accent3">
                    <a:lumMod val="50000"/>
                  </a:schemeClr>
                </a:solidFill>
              </a:rPr>
              <a:t>змінні</a:t>
            </a:r>
            <a:r>
              <a:rPr lang="uk-UA" sz="2800" i="1" cap="small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uk-UA" sz="2800" i="1" dirty="0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 (сировина, матеріали, з/п, плата за електричну енергію). У відповідності з цим прийнято поділяти витрати на: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lvl="0" indent="-457200">
              <a:buFont typeface="Wingdings" pitchFamily="2" charset="2"/>
              <a:buChar char="§"/>
            </a:pP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постійні (з/п працівників підприємства, амортизація ОФ, оренда);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lvl="0" indent="-457200">
              <a:buFont typeface="Wingdings" pitchFamily="2" charset="2"/>
              <a:buChar char="§"/>
            </a:pP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змінні (витрати, величина яких залежить від обсягу виробництва i реалізації продукції - сировина, матеріали, паливо, енергія, оплата робочої сили i т. д.);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lvl="0" indent="-457200">
              <a:buFont typeface="Wingdings" pitchFamily="2" charset="2"/>
              <a:buChar char="§"/>
            </a:pP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валові (постійні + змінні).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33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8346691"/>
              </p:ext>
            </p:extLst>
          </p:nvPr>
        </p:nvGraphicFramePr>
        <p:xfrm>
          <a:off x="251518" y="548677"/>
          <a:ext cx="8424937" cy="532859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{BC89EF96-8CEA-46FF-86C4-4CE0E7609802}</a:tableStyleId>
              </a:tblPr>
              <a:tblGrid>
                <a:gridCol w="1684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5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5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5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51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6571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Обсяг виробництва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Змінні витрати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Постійні витрати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57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∑</a:t>
                      </a:r>
                      <a:endParaRPr lang="en-US" sz="32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000" b="1" i="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0" dirty="0" smtClean="0">
                          <a:effectLst/>
                        </a:rPr>
                        <a:t>На </a:t>
                      </a:r>
                      <a:r>
                        <a:rPr lang="uk-UA" sz="2000" b="1" i="0" dirty="0">
                          <a:effectLst/>
                        </a:rPr>
                        <a:t>одиницю</a:t>
                      </a:r>
                      <a:endParaRPr lang="ru-RU" sz="1800" b="1" i="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0" dirty="0">
                          <a:effectLst/>
                        </a:rPr>
                        <a:t> </a:t>
                      </a:r>
                      <a:endParaRPr lang="ru-RU" sz="1800" b="1" i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∑</a:t>
                      </a:r>
                      <a:endParaRPr kumimoji="0" lang="en-US" sz="32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b="1" i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0" dirty="0">
                          <a:effectLst/>
                        </a:rPr>
                        <a:t>На одиницю</a:t>
                      </a:r>
                      <a:endParaRPr lang="ru-RU" sz="1800" b="1" i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85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 dirty="0">
                          <a:effectLst/>
                        </a:rPr>
                        <a:t>Збільшується</a:t>
                      </a:r>
                      <a:endParaRPr lang="ru-RU" sz="1600" b="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 dirty="0">
                          <a:effectLst/>
                        </a:rPr>
                        <a:t> </a:t>
                      </a:r>
                      <a:endParaRPr lang="ru-RU" sz="1600" b="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 dirty="0">
                          <a:effectLst/>
                        </a:rPr>
                        <a:t>Збільшуються</a:t>
                      </a:r>
                      <a:endParaRPr lang="ru-RU" sz="1600" b="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 dirty="0">
                          <a:effectLst/>
                        </a:rPr>
                        <a:t>Незмінні</a:t>
                      </a:r>
                      <a:endParaRPr lang="ru-RU" sz="1600" b="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 dirty="0">
                          <a:effectLst/>
                        </a:rPr>
                        <a:t>Незмінні</a:t>
                      </a:r>
                      <a:endParaRPr lang="ru-RU" sz="1600" b="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 dirty="0">
                          <a:effectLst/>
                        </a:rPr>
                        <a:t>Зменшуються</a:t>
                      </a:r>
                      <a:endParaRPr lang="ru-RU" sz="1600" b="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85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 dirty="0">
                          <a:effectLst/>
                        </a:rPr>
                        <a:t>Зменшується</a:t>
                      </a:r>
                      <a:endParaRPr lang="ru-RU" sz="1600" b="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 dirty="0">
                          <a:effectLst/>
                        </a:rPr>
                        <a:t> </a:t>
                      </a:r>
                      <a:endParaRPr lang="ru-RU" sz="1600" b="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>
                          <a:effectLst/>
                        </a:rPr>
                        <a:t>Зменшуються</a:t>
                      </a:r>
                      <a:endParaRPr lang="ru-RU" sz="1600" b="0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 dirty="0">
                          <a:effectLst/>
                        </a:rPr>
                        <a:t>Незмінні</a:t>
                      </a:r>
                      <a:endParaRPr lang="ru-RU" sz="1600" b="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 dirty="0">
                          <a:effectLst/>
                        </a:rPr>
                        <a:t>Незмінні</a:t>
                      </a:r>
                      <a:endParaRPr lang="ru-RU" sz="1600" b="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0" i="1" dirty="0">
                          <a:effectLst/>
                        </a:rPr>
                        <a:t>Збільшуються</a:t>
                      </a:r>
                      <a:endParaRPr lang="ru-RU" sz="1600" b="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47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24936" cy="6120680"/>
          </a:xfrm>
        </p:spPr>
        <p:txBody>
          <a:bodyPr/>
          <a:lstStyle/>
          <a:p>
            <a:pPr algn="ctr"/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Управління витратами підприємства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uk-UA" sz="2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sz="2400" dirty="0" smtClean="0">
                <a:solidFill>
                  <a:schemeClr val="accent3">
                    <a:lumMod val="50000"/>
                  </a:schemeClr>
                </a:solidFill>
              </a:rPr>
              <a:t>Управління </a:t>
            </a:r>
            <a:r>
              <a:rPr lang="uk-UA" sz="2400" dirty="0">
                <a:solidFill>
                  <a:schemeClr val="accent3">
                    <a:lumMod val="50000"/>
                  </a:schemeClr>
                </a:solidFill>
              </a:rPr>
              <a:t>витратами передбачає цілеспрямований вплив на формування витрат, контроль за їх рівнем та економічне стимулювання їхнього зниження.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sz="2400" i="1" u="sng" dirty="0">
                <a:solidFill>
                  <a:schemeClr val="accent3">
                    <a:lumMod val="50000"/>
                  </a:schemeClr>
                </a:solidFill>
              </a:rPr>
              <a:t>Система управління витратами включає:</a:t>
            </a:r>
            <a:endParaRPr lang="ru-RU" sz="2400" i="1" u="sng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uk-UA" sz="2400" dirty="0">
                <a:solidFill>
                  <a:schemeClr val="accent3">
                    <a:lumMod val="50000"/>
                  </a:schemeClr>
                </a:solidFill>
              </a:rPr>
              <a:t>пошук та виявлення чинників, що впливають на економію усіх видів ресурсів;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uk-UA" sz="2400" dirty="0">
                <a:solidFill>
                  <a:schemeClr val="accent3">
                    <a:lumMod val="50000"/>
                  </a:schemeClr>
                </a:solidFill>
              </a:rPr>
              <a:t>нормування витрат ресурсів;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uk-UA" sz="2400" dirty="0">
                <a:solidFill>
                  <a:schemeClr val="accent3">
                    <a:lumMod val="50000"/>
                  </a:schemeClr>
                </a:solidFill>
              </a:rPr>
              <a:t>планування витрат за їхніми видами;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uk-UA" sz="2400" dirty="0">
                <a:solidFill>
                  <a:schemeClr val="accent3">
                    <a:lumMod val="50000"/>
                  </a:schemeClr>
                </a:solidFill>
              </a:rPr>
              <a:t>облік та аналіз витрат;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uk-UA" sz="2400" dirty="0">
                <a:solidFill>
                  <a:schemeClr val="accent3">
                    <a:lumMod val="50000"/>
                  </a:schemeClr>
                </a:solidFill>
              </a:rPr>
              <a:t>економічне стимулювання економії ресурсів та зниження витрат.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88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496944" cy="6192688"/>
          </a:xfrm>
        </p:spPr>
        <p:txBody>
          <a:bodyPr/>
          <a:lstStyle/>
          <a:p>
            <a:pPr algn="ctr"/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Види та показники собівартості продукції.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u="sng" dirty="0" err="1">
                <a:solidFill>
                  <a:schemeClr val="accent3">
                    <a:lumMod val="50000"/>
                  </a:schemeClr>
                </a:solidFill>
              </a:rPr>
              <a:t>Види</a:t>
            </a:r>
            <a:r>
              <a:rPr lang="ru-RU" sz="2400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u="sng" dirty="0" err="1">
                <a:solidFill>
                  <a:schemeClr val="accent3">
                    <a:lumMod val="50000"/>
                  </a:schemeClr>
                </a:solidFill>
              </a:rPr>
              <a:t>собівартості</a:t>
            </a:r>
            <a:r>
              <a:rPr lang="ru-RU" sz="2400" u="sng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ru-RU" sz="2400" i="1" dirty="0" err="1" smtClean="0">
                <a:solidFill>
                  <a:schemeClr val="accent3">
                    <a:lumMod val="50000"/>
                  </a:schemeClr>
                </a:solidFill>
              </a:rPr>
              <a:t>Залежно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від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часу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формування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затрат: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планова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фактична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нормативна;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кошторисна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sz="2400" i="1" dirty="0" err="1" smtClean="0">
                <a:solidFill>
                  <a:schemeClr val="accent3">
                    <a:lumMod val="50000"/>
                  </a:schemeClr>
                </a:solidFill>
              </a:rPr>
              <a:t>Залежно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від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місця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формування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затрат: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цехова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дільнична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виробнича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56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496944" cy="6408712"/>
          </a:xfrm>
        </p:spPr>
        <p:txBody>
          <a:bodyPr/>
          <a:lstStyle/>
          <a:p>
            <a:r>
              <a:rPr lang="ru-RU" sz="2400" i="1" dirty="0" err="1" smtClean="0">
                <a:solidFill>
                  <a:schemeClr val="accent3">
                    <a:lumMod val="50000"/>
                  </a:schemeClr>
                </a:solidFill>
              </a:rPr>
              <a:t>Залежно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від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тривалості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розрахункового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періоду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місячна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квартальна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річна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За 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складом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товарної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валової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реалізованої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незавершеного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виробництва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За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ступенем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охоплення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підприємств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індивідуальна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галузева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29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79512" y="188640"/>
            <a:ext cx="8568952" cy="6408712"/>
          </a:xfrm>
        </p:spPr>
        <p:txBody>
          <a:bodyPr>
            <a:normAutofit/>
          </a:bodyPr>
          <a:lstStyle/>
          <a:p>
            <a:endParaRPr lang="uk-UA" sz="2800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sz="2800" i="1" dirty="0" smtClean="0">
                <a:solidFill>
                  <a:schemeClr val="accent3">
                    <a:lumMod val="50000"/>
                  </a:schemeClr>
                </a:solidFill>
              </a:rPr>
              <a:t>Витрати </a:t>
            </a:r>
            <a:r>
              <a:rPr lang="uk-UA" sz="2800" i="1" dirty="0">
                <a:solidFill>
                  <a:schemeClr val="accent3">
                    <a:lumMod val="50000"/>
                  </a:schemeClr>
                </a:solidFill>
              </a:rPr>
              <a:t>на готову продукцію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 – це добуток собівартості продукції і-го виду та кількості одиниць готової продукції і-го виду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sz="2800" i="1" dirty="0">
                <a:solidFill>
                  <a:schemeClr val="accent3">
                    <a:lumMod val="50000"/>
                  </a:schemeClr>
                </a:solidFill>
              </a:rPr>
              <a:t>Витрати на незавершене виробництво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 – це різниця загальних витрат на виробництво та витрат на готову продукцію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В </a:t>
            </a:r>
            <a:r>
              <a:rPr lang="uk-UA" sz="2800" baseline="-25000" dirty="0">
                <a:solidFill>
                  <a:schemeClr val="accent3">
                    <a:lumMod val="50000"/>
                  </a:schemeClr>
                </a:solidFill>
              </a:rPr>
              <a:t>Н.В. 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= В </a:t>
            </a:r>
            <a:r>
              <a:rPr lang="uk-UA" sz="2800" baseline="-25000" dirty="0" err="1">
                <a:solidFill>
                  <a:schemeClr val="accent3">
                    <a:lumMod val="50000"/>
                  </a:schemeClr>
                </a:solidFill>
              </a:rPr>
              <a:t>заг</a:t>
            </a:r>
            <a:r>
              <a:rPr lang="uk-UA" sz="2800" baseline="-25000" dirty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  - В </a:t>
            </a:r>
            <a:r>
              <a:rPr lang="uk-UA" sz="2800" baseline="-25000" dirty="0">
                <a:solidFill>
                  <a:schemeClr val="accent3">
                    <a:lumMod val="50000"/>
                  </a:schemeClr>
                </a:solidFill>
              </a:rPr>
              <a:t>Г.П.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34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ÐÐ°ÑÑÐ¸Ð½ÐºÐ¸ Ð¿Ð¾ Ð·Ð°Ð¿ÑÐ¾ÑÑ ÐÐ¾Ð½ÑÑÑÑ Ñ ÑÐ°ÑÐ°ÐºÑÐµÑÐ¸ÑÑÐ¸ÐºÐ° Ð²Ð¸ÑÑÐ°Ñ Ð½Ð° Ð²Ð¸ÑÐ¾Ð±Ð½Ð¸ÑÑÐ²Ð¾ Ð¿ÑÐ¾Ð´ÑÐºÑÑÑ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10425"/>
            <a:ext cx="5616624" cy="316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408712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Поняття і 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</a:rPr>
              <a:t>характеристика 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витрат на виробництво продукції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800" b="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800" b="0" i="1" dirty="0" err="1" smtClean="0">
                <a:solidFill>
                  <a:schemeClr val="accent3">
                    <a:lumMod val="50000"/>
                  </a:schemeClr>
                </a:solidFill>
              </a:rPr>
              <a:t>Усі</a:t>
            </a:r>
            <a:r>
              <a:rPr lang="ru-RU" sz="2800" b="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b="0" i="1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800" b="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b="0" i="1" dirty="0" err="1">
                <a:solidFill>
                  <a:schemeClr val="accent3">
                    <a:lumMod val="50000"/>
                  </a:schemeClr>
                </a:solidFill>
              </a:rPr>
              <a:t>підприємства</a:t>
            </a:r>
            <a:r>
              <a:rPr lang="ru-RU" sz="2800" b="0" i="1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sz="2800" b="0" i="1" dirty="0" err="1">
                <a:solidFill>
                  <a:schemeClr val="accent3">
                    <a:lumMod val="50000"/>
                  </a:schemeClr>
                </a:solidFill>
              </a:rPr>
              <a:t>загальні</a:t>
            </a:r>
            <a:r>
              <a:rPr lang="ru-RU" sz="2800" b="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b="0" i="1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800" b="0" i="1" dirty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ru-RU" sz="2800" b="0" i="1" dirty="0" err="1">
                <a:solidFill>
                  <a:schemeClr val="accent3">
                    <a:lumMod val="50000"/>
                  </a:schemeClr>
                </a:solidFill>
              </a:rPr>
              <a:t>поділяються</a:t>
            </a:r>
            <a:r>
              <a:rPr lang="ru-RU" sz="2800" b="0" i="1" dirty="0">
                <a:solidFill>
                  <a:schemeClr val="accent3">
                    <a:lumMod val="50000"/>
                  </a:schemeClr>
                </a:solidFill>
              </a:rPr>
              <a:t> на: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b="0" dirty="0">
                <a:solidFill>
                  <a:schemeClr val="accent3">
                    <a:lumMod val="50000"/>
                  </a:schemeClr>
                </a:solidFill>
              </a:rPr>
              <a:t>-	</a:t>
            </a:r>
            <a:r>
              <a:rPr lang="ru-RU" sz="2800" b="0" dirty="0" err="1">
                <a:solidFill>
                  <a:schemeClr val="accent3">
                    <a:lumMod val="50000"/>
                  </a:schemeClr>
                </a:solidFill>
              </a:rPr>
              <a:t>операційні</a:t>
            </a:r>
            <a:endParaRPr lang="ru-RU" sz="2800" b="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b="0" dirty="0">
                <a:solidFill>
                  <a:schemeClr val="accent3">
                    <a:lumMod val="50000"/>
                  </a:schemeClr>
                </a:solidFill>
              </a:rPr>
              <a:t>-	</a:t>
            </a:r>
            <a:r>
              <a:rPr lang="ru-RU" sz="2800" b="0" dirty="0" err="1">
                <a:solidFill>
                  <a:schemeClr val="accent3">
                    <a:lumMod val="50000"/>
                  </a:schemeClr>
                </a:solidFill>
              </a:rPr>
              <a:t>інвестиційні</a:t>
            </a:r>
            <a:endParaRPr lang="ru-RU" sz="2800" b="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67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424936" cy="6408712"/>
          </a:xfrm>
        </p:spPr>
        <p:txBody>
          <a:bodyPr/>
          <a:lstStyle/>
          <a:p>
            <a:pPr algn="ctr"/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</a:rPr>
              <a:t>Джерела 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та шляхи зниження собівартості продукції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Джерелами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зниження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собівартості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є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ті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затрати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, за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рахунок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економії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яких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знижується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собівартість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, 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саме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ріст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продуктивності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праці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економія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енергії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матеріалів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стандартизація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і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уніфікація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зменшення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витрат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адміністративне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керування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51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ÐÐ°ÑÑÐ¸Ð½ÐºÐ¸ Ð¿Ð¾ Ð·Ð°Ð¿ÑÐ¾ÑÑ ÑÐ¾Ð±ÑÐ²Ð°ÑÑÐ¾ÑÑÑ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28057"/>
            <a:ext cx="3960440" cy="262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24936" cy="6192688"/>
          </a:xfrm>
        </p:spPr>
        <p:txBody>
          <a:bodyPr/>
          <a:lstStyle/>
          <a:p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Основними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шляхами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зниження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собівартості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є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скорочення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тих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витрат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які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мають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найбільшу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питому вагу у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її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структурі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Факторами </a:t>
            </a:r>
            <a:r>
              <a:rPr lang="ru-RU" sz="2800" i="1" dirty="0" err="1">
                <a:solidFill>
                  <a:schemeClr val="accent3">
                    <a:lumMod val="50000"/>
                  </a:schemeClr>
                </a:solidFill>
              </a:rPr>
              <a:t>зниження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 є: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підвищення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технічного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рівня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виробництва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вдосконалення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організації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виробництва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і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праці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зміна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структури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обсягу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виробництва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галузеві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інші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фактори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78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352928" cy="6336704"/>
          </a:xfrm>
        </p:spPr>
        <p:txBody>
          <a:bodyPr/>
          <a:lstStyle/>
          <a:p>
            <a:pPr algn="ctr"/>
            <a:r>
              <a:rPr lang="uk-UA" sz="3200" dirty="0">
                <a:solidFill>
                  <a:schemeClr val="accent3">
                    <a:lumMod val="50000"/>
                  </a:schemeClr>
                </a:solidFill>
              </a:rPr>
              <a:t>Планування зниження собівартості товарної продукції</a:t>
            </a:r>
            <a:r>
              <a:rPr lang="uk-UA" sz="32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План по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зниженню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собівартості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підприємстві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включає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такі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елементи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-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планування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зниження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собівартості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-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складання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кошторису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витрат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виробництво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-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складання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планових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калькуляцій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окремих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видів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План по </a:t>
            </a:r>
            <a:r>
              <a:rPr lang="ru-RU" sz="2800" i="1" dirty="0" err="1">
                <a:solidFill>
                  <a:schemeClr val="accent3">
                    <a:lumMod val="50000"/>
                  </a:schemeClr>
                </a:solidFill>
              </a:rPr>
              <a:t>зниженню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i="1" dirty="0" err="1">
                <a:solidFill>
                  <a:schemeClr val="accent3">
                    <a:lumMod val="50000"/>
                  </a:schemeClr>
                </a:solidFill>
              </a:rPr>
              <a:t>собівартості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i="1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800" i="1" dirty="0" err="1">
                <a:solidFill>
                  <a:schemeClr val="accent3">
                    <a:lumMod val="50000"/>
                  </a:schemeClr>
                </a:solidFill>
              </a:rPr>
              <a:t>підприємстві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i="1" dirty="0" err="1">
                <a:solidFill>
                  <a:schemeClr val="accent3">
                    <a:lumMod val="50000"/>
                  </a:schemeClr>
                </a:solidFill>
              </a:rPr>
              <a:t>здійснюється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 шляхом </a:t>
            </a:r>
            <a:r>
              <a:rPr lang="ru-RU" sz="2800" i="1" dirty="0" err="1">
                <a:solidFill>
                  <a:schemeClr val="accent3">
                    <a:lumMod val="50000"/>
                  </a:schemeClr>
                </a:solidFill>
              </a:rPr>
              <a:t>планування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i="1" dirty="0" err="1">
                <a:solidFill>
                  <a:schemeClr val="accent3">
                    <a:lumMod val="50000"/>
                  </a:schemeClr>
                </a:solidFill>
              </a:rPr>
              <a:t>зниження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 затрат на 1 грн. </a:t>
            </a:r>
            <a:r>
              <a:rPr lang="ru-RU" sz="2800" i="1" dirty="0" err="1">
                <a:solidFill>
                  <a:schemeClr val="accent3">
                    <a:lumMod val="50000"/>
                  </a:schemeClr>
                </a:solidFill>
              </a:rPr>
              <a:t>товарної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i="1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1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490" y="412348"/>
            <a:ext cx="7843941" cy="568380"/>
          </a:xfrm>
        </p:spPr>
        <p:txBody>
          <a:bodyPr>
            <a:noAutofit/>
          </a:bodyPr>
          <a:lstStyle/>
          <a:p>
            <a:r>
              <a:rPr lang="uk-UA" sz="1800" b="1" dirty="0">
                <a:solidFill>
                  <a:schemeClr val="accent3">
                    <a:lumMod val="50000"/>
                  </a:schemeClr>
                </a:solidFill>
              </a:rPr>
              <a:t>Розрахунок зниження собівартості продукції за факторами: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2269" y="1024375"/>
            <a:ext cx="7498080" cy="555570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1.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</a:rPr>
              <a:t>Визначають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</a:rPr>
              <a:t>затрати на 1 грн. товарної продукції в базовому році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Визначають вихідну собівартість товарної продукції в плановому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році: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Визначають економію затрат за техніко-економічними факторами методом прямого розрахунку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технічного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рівня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виробництва:</a:t>
            </a:r>
          </a:p>
          <a:p>
            <a:pPr algn="ctr"/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sz="20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( Н</a:t>
            </a:r>
            <a:r>
              <a:rPr lang="uk-UA" sz="20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·Ц – Н</a:t>
            </a:r>
            <a:r>
              <a:rPr lang="uk-UA" sz="20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·Ц) · 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0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</a:p>
          <a:p>
            <a:pPr algn="just"/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 рахунок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росту продуктивності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праці:</a:t>
            </a:r>
          </a:p>
          <a:p>
            <a:pPr algn="just"/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206469" y="-897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935245"/>
              </p:ext>
            </p:extLst>
          </p:nvPr>
        </p:nvGraphicFramePr>
        <p:xfrm>
          <a:off x="2483767" y="1899526"/>
          <a:ext cx="4291137" cy="52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1" name="Equation" r:id="rId3" imgW="1511300" imgH="241300" progId="Equation.DSMT4">
                  <p:embed/>
                </p:oleObj>
              </mc:Choice>
              <mc:Fallback>
                <p:oleObj name="Equation" r:id="rId3" imgW="15113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7" y="1899526"/>
                        <a:ext cx="4291137" cy="521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516216" y="1902708"/>
            <a:ext cx="1395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коп. / грн.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endParaRPr lang="uk-UA" sz="4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3036916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lang="uk-UA" baseline="-30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вих..пл. 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=  В </a:t>
            </a:r>
            <a:r>
              <a:rPr lang="uk-UA" baseline="-30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 грн. </a:t>
            </a:r>
            <a:r>
              <a:rPr lang="uk-UA" baseline="-30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т.п</a:t>
            </a:r>
            <a:r>
              <a:rPr lang="uk-UA" baseline="-30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б.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·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Q</a:t>
            </a:r>
            <a:r>
              <a:rPr lang="uk-UA" baseline="-30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т.п.пл</a:t>
            </a:r>
            <a:r>
              <a:rPr lang="uk-UA" baseline="-30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uk-UA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грн</a:t>
            </a:r>
            <a:endParaRPr lang="uk-UA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6309320"/>
            <a:ext cx="8860239" cy="31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92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32656"/>
            <a:ext cx="8074144" cy="6120680"/>
          </a:xfrm>
        </p:spPr>
        <p:txBody>
          <a:bodyPr/>
          <a:lstStyle/>
          <a:p>
            <a:r>
              <a:rPr lang="uk-UA" dirty="0" smtClean="0">
                <a:solidFill>
                  <a:schemeClr val="accent3">
                    <a:lumMod val="50000"/>
                  </a:schemeClr>
                </a:solidFill>
              </a:rPr>
              <a:t>-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удосконалення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 виробництва і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праці:</a:t>
            </a:r>
          </a:p>
          <a:p>
            <a:pPr algn="ctr"/>
            <a:r>
              <a:rPr lang="uk-UA" sz="20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uk-UA" sz="2000" baseline="-250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 [ С – (Ц </a:t>
            </a:r>
            <a:r>
              <a:rPr lang="uk-UA" sz="20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+ Т</a:t>
            </a:r>
            <a:r>
              <a:rPr lang="uk-UA" sz="20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)] · 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uk-UA" sz="20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,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грн</a:t>
            </a:r>
          </a:p>
          <a:p>
            <a:pPr algn="just"/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зміна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структури і обсягу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продукції:</a:t>
            </a:r>
          </a:p>
          <a:p>
            <a:pPr algn="ctr"/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 </a:t>
            </a:r>
            <a:r>
              <a:rPr lang="uk-UA" sz="2000" baseline="-250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умовн</a:t>
            </a:r>
            <a:r>
              <a:rPr lang="uk-UA" sz="20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.-пост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( Δ 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 </a:t>
            </a:r>
            <a:r>
              <a:rPr lang="uk-UA" sz="2000" baseline="-250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</a:t>
            </a:r>
            <a:r>
              <a:rPr lang="uk-UA" sz="20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· П</a:t>
            </a:r>
            <a:r>
              <a:rPr lang="uk-UA" sz="20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aseline="-250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умовн</a:t>
            </a:r>
            <a:r>
              <a:rPr lang="uk-UA" sz="20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.-пост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/ 100 ,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грн</a:t>
            </a:r>
          </a:p>
          <a:p>
            <a:pPr algn="just"/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Визначають планову собівартість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продукції:</a:t>
            </a:r>
          </a:p>
          <a:p>
            <a:pPr algn="just"/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Визначають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рівень затрат на 1 грн. ТП в плановому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році</a:t>
            </a:r>
          </a:p>
          <a:p>
            <a:pPr algn="just"/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just"/>
            <a:endParaRPr lang="uk-UA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Розраховують </a:t>
            </a:r>
            <a:r>
              <a:rPr lang="uk-UA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відсоток зниження затрат на 1 грн. ТП в плановому році порівняно з базовим (γ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algn="just"/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900152"/>
              </p:ext>
            </p:extLst>
          </p:nvPr>
        </p:nvGraphicFramePr>
        <p:xfrm>
          <a:off x="2771801" y="2492896"/>
          <a:ext cx="3960440" cy="734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2" name="Уравнение" r:id="rId3" imgW="1320227" imgH="241195" progId="Equation.3">
                  <p:embed/>
                </p:oleObj>
              </mc:Choice>
              <mc:Fallback>
                <p:oleObj name="Уравнение" r:id="rId3" imgW="1320227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1" y="2492896"/>
                        <a:ext cx="3960440" cy="7348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306734"/>
              </p:ext>
            </p:extLst>
          </p:nvPr>
        </p:nvGraphicFramePr>
        <p:xfrm>
          <a:off x="3419872" y="3861048"/>
          <a:ext cx="1944216" cy="79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3" name="Equation" r:id="rId5" imgW="1002960" imgH="431640" progId="Equation.DSMT4">
                  <p:embed/>
                </p:oleObj>
              </mc:Choice>
              <mc:Fallback>
                <p:oleObj name="Equation" r:id="rId5" imgW="10029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3861048"/>
                        <a:ext cx="1944216" cy="7989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582848"/>
              </p:ext>
            </p:extLst>
          </p:nvPr>
        </p:nvGraphicFramePr>
        <p:xfrm>
          <a:off x="2915816" y="5589240"/>
          <a:ext cx="3587351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4" name="Уравнение" r:id="rId7" imgW="1816100" imgH="469900" progId="Equation.3">
                  <p:embed/>
                </p:oleObj>
              </mc:Choice>
              <mc:Fallback>
                <p:oleObj name="Уравнение" r:id="rId7" imgW="18161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5589240"/>
                        <a:ext cx="3587351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690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506192" cy="6131768"/>
          </a:xfrm>
        </p:spPr>
        <p:txBody>
          <a:bodyPr/>
          <a:lstStyle/>
          <a:p>
            <a:pPr marL="0" lvl="0" indent="45085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uk-UA" alt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Індексний метод розрахунку зниження собівартості </a:t>
            </a:r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продукції.</a:t>
            </a:r>
            <a:endParaRPr lang="ru-RU" altLang="ru-RU" sz="2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08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uk-UA" altLang="ru-RU" sz="2000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Цей </a:t>
            </a:r>
            <a:r>
              <a:rPr lang="uk-UA" altLang="ru-RU" sz="2000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має можливість враховувати вплив чинників </a:t>
            </a:r>
          </a:p>
          <a:p>
            <a:pPr marL="0" lvl="0" indent="4508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uk-UA" altLang="ru-RU" sz="2000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укрупненим способом.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uk-UA" alt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зниження собівартості продукції внаслідок зміни цін на них:</a:t>
            </a:r>
          </a:p>
          <a:p>
            <a:endParaRPr lang="uk-UA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uk-UA" sz="2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зниження собівартості продукції </a:t>
            </a:r>
            <a:r>
              <a:rPr lang="uk-UA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 росту </a:t>
            </a:r>
            <a:r>
              <a:rPr lang="uk-UA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продуктивності праці:</a:t>
            </a:r>
          </a:p>
          <a:p>
            <a:endParaRPr lang="uk-UA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зниження собівартості продукції </a:t>
            </a:r>
            <a:r>
              <a:rPr lang="uk-UA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рахунок зниження </a:t>
            </a:r>
            <a:r>
              <a:rPr lang="uk-UA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умовно-постійних витрат:</a:t>
            </a: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71600" y="-60856"/>
            <a:ext cx="964907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altLang="ru-RU" sz="2000" b="1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uk-UA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uk-UA" alt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uk-UA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.: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638273"/>
              </p:ext>
            </p:extLst>
          </p:nvPr>
        </p:nvGraphicFramePr>
        <p:xfrm>
          <a:off x="2627784" y="2492896"/>
          <a:ext cx="3497584" cy="63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3" name="Уравнение" r:id="rId3" imgW="1358310" imgH="241195" progId="Equation.3">
                  <p:embed/>
                </p:oleObj>
              </mc:Choice>
              <mc:Fallback>
                <p:oleObj name="Уравнение" r:id="rId3" imgW="1358310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492896"/>
                        <a:ext cx="3497584" cy="630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1286610"/>
              </p:ext>
            </p:extLst>
          </p:nvPr>
        </p:nvGraphicFramePr>
        <p:xfrm>
          <a:off x="3043450" y="4293096"/>
          <a:ext cx="2752686" cy="878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4" name="Уравнение" r:id="rId5" imgW="1497950" imgH="482391" progId="Equation.3">
                  <p:embed/>
                </p:oleObj>
              </mc:Choice>
              <mc:Fallback>
                <p:oleObj name="Уравнение" r:id="rId5" imgW="1497950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3450" y="4293096"/>
                        <a:ext cx="2752686" cy="8787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274451"/>
              </p:ext>
            </p:extLst>
          </p:nvPr>
        </p:nvGraphicFramePr>
        <p:xfrm>
          <a:off x="3491880" y="5805264"/>
          <a:ext cx="2773860" cy="907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5" name="Уравнение" r:id="rId7" imgW="1562100" imgH="508000" progId="Equation.3">
                  <p:embed/>
                </p:oleObj>
              </mc:Choice>
              <mc:Fallback>
                <p:oleObj name="Уравнение" r:id="rId7" imgW="15621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805264"/>
                        <a:ext cx="2773860" cy="9077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883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352928" cy="6264696"/>
          </a:xfrm>
        </p:spPr>
        <p:txBody>
          <a:bodyPr/>
          <a:lstStyle/>
          <a:p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Операційні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–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це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основної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діяльності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підприємства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яка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забезпечує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основну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частку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його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доходу.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Операційна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діяльність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не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включає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інвестиційної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та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фінансової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діяльності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підприємства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Операційні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ще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називають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поточними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 (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сировину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матеріали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з/п,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споруди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утримання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приміщень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управління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персоналу).</a:t>
            </a:r>
          </a:p>
          <a:p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виробництва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представляють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у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натуральній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 і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вартісній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 формах.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37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640960" cy="6408712"/>
          </a:xfrm>
        </p:spPr>
        <p:txBody>
          <a:bodyPr>
            <a:noAutofit/>
          </a:bodyPr>
          <a:lstStyle/>
          <a:p>
            <a:r>
              <a:rPr lang="uk-UA" sz="2400" u="sng" dirty="0">
                <a:solidFill>
                  <a:schemeClr val="accent3">
                    <a:lumMod val="50000"/>
                  </a:schemeClr>
                </a:solidFill>
              </a:rPr>
              <a:t>Собівартість продукції </a:t>
            </a:r>
            <a:r>
              <a:rPr lang="uk-UA" sz="2400" dirty="0">
                <a:solidFill>
                  <a:schemeClr val="accent3">
                    <a:lumMod val="50000"/>
                  </a:schemeClr>
                </a:solidFill>
              </a:rPr>
              <a:t>– це вартісна форма витрат на підготовку виробництва, виготовлення продукції та її збут (реалізацію</a:t>
            </a:r>
            <a:r>
              <a:rPr lang="uk-UA" sz="2400" dirty="0" smtClean="0">
                <a:solidFill>
                  <a:schemeClr val="accent3">
                    <a:lumMod val="50000"/>
                  </a:schemeClr>
                </a:solidFill>
              </a:rPr>
              <a:t>).</a:t>
            </a:r>
          </a:p>
          <a:p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Собівартість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це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показник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що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характеризує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виробничо-господарську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діяльності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підприємства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організаційно-технічний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рівень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величину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прибутку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та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рентабельності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встановлення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оптових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цін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sz="21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62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24936" cy="6336704"/>
          </a:xfrm>
        </p:spPr>
        <p:txBody>
          <a:bodyPr/>
          <a:lstStyle/>
          <a:p>
            <a:r>
              <a:rPr lang="ru-RU" sz="2400" i="1" dirty="0" err="1" smtClean="0">
                <a:solidFill>
                  <a:schemeClr val="accent3">
                    <a:lumMod val="50000"/>
                  </a:schemeClr>
                </a:solidFill>
              </a:rPr>
              <a:t>Собівартість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включає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на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ru-RU" sz="2400" i="1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вивчення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ринку (попит на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продукцію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);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обслуговування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виробничого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процесу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управління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ним;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збут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дослідження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використання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охорона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природних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ресурсів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вдосконалення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процесу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виробництва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підвищення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його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ефективності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0" name="Picture 2" descr="ÐÐ°ÑÑÐ¸Ð½ÐºÐ¸ Ð¿Ð¾ Ð·Ð°Ð¿ÑÐ¾ÑÑ Ð¡Ð¾Ð±ÑÐ²Ð°ÑÑÑÑÑÑ Ð¿ÑÐ¾Ð´ÑÐºÑÑÑ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130" y="4509118"/>
            <a:ext cx="3384376" cy="22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49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352928" cy="6192688"/>
          </a:xfrm>
        </p:spPr>
        <p:txBody>
          <a:bodyPr/>
          <a:lstStyle/>
          <a:p>
            <a:pPr algn="ctr"/>
            <a:r>
              <a:rPr lang="uk-UA" sz="3200" dirty="0">
                <a:solidFill>
                  <a:schemeClr val="accent3">
                    <a:lumMod val="50000"/>
                  </a:schemeClr>
                </a:solidFill>
              </a:rPr>
              <a:t>Класифікація витрат</a:t>
            </a:r>
            <a:r>
              <a:rPr lang="uk-UA" sz="32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В основу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класифікації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витрат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що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формують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собівартість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покладено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такі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i="1" dirty="0" err="1">
                <a:solidFill>
                  <a:schemeClr val="accent3">
                    <a:lumMod val="50000"/>
                  </a:schemeClr>
                </a:solidFill>
              </a:rPr>
              <a:t>ознаки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endParaRPr lang="ru-RU" sz="24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u="sng" dirty="0">
                <a:solidFill>
                  <a:schemeClr val="accent3">
                    <a:lumMod val="50000"/>
                  </a:schemeClr>
                </a:solidFill>
              </a:rPr>
              <a:t>1. </a:t>
            </a:r>
            <a:r>
              <a:rPr lang="ru-RU" sz="2400" u="sng" dirty="0" err="1">
                <a:solidFill>
                  <a:schemeClr val="accent3">
                    <a:lumMod val="50000"/>
                  </a:schemeClr>
                </a:solidFill>
              </a:rPr>
              <a:t>Ступінь</a:t>
            </a:r>
            <a:r>
              <a:rPr lang="ru-RU" sz="2400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u="sng" dirty="0" err="1">
                <a:solidFill>
                  <a:schemeClr val="accent3">
                    <a:lumMod val="50000"/>
                  </a:schemeClr>
                </a:solidFill>
              </a:rPr>
              <a:t>однорідності</a:t>
            </a:r>
            <a:r>
              <a:rPr lang="ru-RU" sz="2400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u="sng" dirty="0" err="1">
                <a:solidFill>
                  <a:schemeClr val="accent3">
                    <a:lumMod val="50000"/>
                  </a:schemeClr>
                </a:solidFill>
              </a:rPr>
              <a:t>витрат</a:t>
            </a:r>
            <a:r>
              <a:rPr lang="ru-RU" sz="2400" u="sng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цією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ознакою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поділяються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на:</a:t>
            </a: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-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одноелементні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прості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) –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сировина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матеріали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, з/п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тощо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; </a:t>
            </a: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-	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комплексні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непрямі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) –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різнорідні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своїм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складом і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охоплює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декілька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елементів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витрат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загальновиробничі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адміністративні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від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браку).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33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08912" cy="6264696"/>
          </a:xfrm>
        </p:spPr>
        <p:txBody>
          <a:bodyPr>
            <a:normAutofit/>
          </a:bodyPr>
          <a:lstStyle/>
          <a:p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2.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Спосіб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віднесення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окремі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види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endParaRPr lang="ru-RU" sz="2800" u="sng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цією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ознакою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поділяються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на:</a:t>
            </a:r>
          </a:p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-	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прямі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пов'язані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з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виготовленням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конкретного виду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продукції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);</a:t>
            </a:r>
          </a:p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-	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непрямі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пов'язані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з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процесом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виробництва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в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цілому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амортизація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зар.плата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АУП,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цехові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і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загальнозаводські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38355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424936" cy="6192688"/>
          </a:xfrm>
        </p:spPr>
        <p:txBody>
          <a:bodyPr>
            <a:noAutofit/>
          </a:bodyPr>
          <a:lstStyle/>
          <a:p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3.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Зв'язок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 з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обсягом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u="sng" dirty="0" err="1">
                <a:solidFill>
                  <a:schemeClr val="accent3">
                    <a:lumMod val="50000"/>
                  </a:schemeClr>
                </a:solidFill>
              </a:rPr>
              <a:t>виробництва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endParaRPr lang="ru-RU" sz="2800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800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за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цією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ознакою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поділяються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на:</a:t>
            </a:r>
          </a:p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-	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постійні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витрати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утримання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і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експлуатацію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будівель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споруд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управління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);</a:t>
            </a:r>
          </a:p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-	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змінні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залежать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від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обсягу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виробництва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), 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поділяються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на: </a:t>
            </a:r>
          </a:p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         а) 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пропорційні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сировина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матеріали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комплект.,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напівфабрикати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паливо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енергія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тара, з/п) ;</a:t>
            </a:r>
          </a:p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         б) 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непропорційні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прогресуючі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дегресуючі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).</a:t>
            </a:r>
          </a:p>
          <a:p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352928" cy="6264696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4.  За економічними елементами і калькуляційними статтями. </a:t>
            </a:r>
            <a:r>
              <a:rPr lang="uk-UA" sz="2800" u="sng" dirty="0">
                <a:solidFill>
                  <a:schemeClr val="accent3">
                    <a:lumMod val="50000"/>
                  </a:schemeClr>
                </a:solidFill>
              </a:rPr>
              <a:t>Ця класифікація є найважливішою. </a:t>
            </a:r>
            <a:r>
              <a:rPr lang="uk-UA" sz="2800" dirty="0">
                <a:solidFill>
                  <a:schemeClr val="accent3">
                    <a:lumMod val="50000"/>
                  </a:schemeClr>
                </a:solidFill>
              </a:rPr>
              <a:t>Класифікація витрат за економічними елементами проводиться за ознаками однорідності витрат, що дозволяє легко зводити їх по підприємству, об'єднанню, галузі.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194" name="Picture 2" descr="ÐÐ°ÑÑÐ¸Ð½ÐºÐ¸ Ð¿Ð¾ Ð·Ð°Ð¿ÑÐ¾ÑÑ Ð²Ð¸ÑÑÐ°Ñ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38419"/>
            <a:ext cx="57150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0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1572</TotalTime>
  <Words>967</Words>
  <Application>Microsoft Office PowerPoint</Application>
  <PresentationFormat>Экран (4:3)</PresentationFormat>
  <Paragraphs>207</Paragraphs>
  <Slides>25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Calibri</vt:lpstr>
      <vt:lpstr>Times New Roman</vt:lpstr>
      <vt:lpstr>Wingdings</vt:lpstr>
      <vt:lpstr>Главная</vt:lpstr>
      <vt:lpstr>Equation</vt:lpstr>
      <vt:lpstr>Уравнение</vt:lpstr>
      <vt:lpstr>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Розрахунок зниження собівартості продукції за факторами:</vt:lpstr>
      <vt:lpstr>Презентация PowerPoint</vt:lpstr>
      <vt:lpstr>Презентация PowerPoint</vt:lpstr>
    </vt:vector>
  </TitlesOfParts>
  <Company>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</dc:title>
  <dc:creator>Admin</dc:creator>
  <cp:lastModifiedBy>Пользователь Windows</cp:lastModifiedBy>
  <cp:revision>61</cp:revision>
  <dcterms:created xsi:type="dcterms:W3CDTF">2017-10-04T05:34:13Z</dcterms:created>
  <dcterms:modified xsi:type="dcterms:W3CDTF">2021-04-02T10:17:11Z</dcterms:modified>
</cp:coreProperties>
</file>