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272" r:id="rId2"/>
    <p:sldId id="260" r:id="rId3"/>
    <p:sldId id="266" r:id="rId4"/>
    <p:sldId id="270" r:id="rId5"/>
    <p:sldId id="257" r:id="rId6"/>
    <p:sldId id="262" r:id="rId7"/>
    <p:sldId id="263" r:id="rId8"/>
    <p:sldId id="264" r:id="rId9"/>
    <p:sldId id="261" r:id="rId10"/>
    <p:sldId id="267" r:id="rId11"/>
    <p:sldId id="269" r:id="rId12"/>
    <p:sldId id="268"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0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743" autoAdjust="0"/>
  </p:normalViewPr>
  <p:slideViewPr>
    <p:cSldViewPr snapToGrid="0">
      <p:cViewPr varScale="1">
        <p:scale>
          <a:sx n="79" d="100"/>
          <a:sy n="79" d="100"/>
        </p:scale>
        <p:origin x="96"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D4DED-31BB-4478-9FE8-D79CCB113065}" type="datetimeFigureOut">
              <a:rPr lang="uk-UA" smtClean="0"/>
              <a:t>14.11.2021</a:t>
            </a:fld>
            <a:endParaRPr lang="uk-UA"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9DDC42-1C58-4EDE-8617-B262B85471A7}" type="slidenum">
              <a:rPr lang="uk-UA" smtClean="0"/>
              <a:t>‹#›</a:t>
            </a:fld>
            <a:endParaRPr lang="uk-UA" dirty="0"/>
          </a:p>
        </p:txBody>
      </p:sp>
    </p:spTree>
    <p:extLst>
      <p:ext uri="{BB962C8B-B14F-4D97-AF65-F5344CB8AC3E}">
        <p14:creationId xmlns:p14="http://schemas.microsoft.com/office/powerpoint/2010/main" val="266497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1</a:t>
            </a:fld>
            <a:endParaRPr lang="uk-UA" dirty="0"/>
          </a:p>
        </p:txBody>
      </p:sp>
    </p:spTree>
    <p:extLst>
      <p:ext uri="{BB962C8B-B14F-4D97-AF65-F5344CB8AC3E}">
        <p14:creationId xmlns:p14="http://schemas.microsoft.com/office/powerpoint/2010/main" val="799102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5</a:t>
            </a:fld>
            <a:endParaRPr lang="uk-UA" dirty="0"/>
          </a:p>
        </p:txBody>
      </p:sp>
    </p:spTree>
    <p:extLst>
      <p:ext uri="{BB962C8B-B14F-4D97-AF65-F5344CB8AC3E}">
        <p14:creationId xmlns:p14="http://schemas.microsoft.com/office/powerpoint/2010/main" val="3282330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6</a:t>
            </a:fld>
            <a:endParaRPr lang="uk-UA" dirty="0"/>
          </a:p>
        </p:txBody>
      </p:sp>
    </p:spTree>
    <p:extLst>
      <p:ext uri="{BB962C8B-B14F-4D97-AF65-F5344CB8AC3E}">
        <p14:creationId xmlns:p14="http://schemas.microsoft.com/office/powerpoint/2010/main" val="2713612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7</a:t>
            </a:fld>
            <a:endParaRPr lang="uk-UA" dirty="0"/>
          </a:p>
        </p:txBody>
      </p:sp>
    </p:spTree>
    <p:extLst>
      <p:ext uri="{BB962C8B-B14F-4D97-AF65-F5344CB8AC3E}">
        <p14:creationId xmlns:p14="http://schemas.microsoft.com/office/powerpoint/2010/main" val="133645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9</a:t>
            </a:fld>
            <a:endParaRPr lang="uk-UA" dirty="0"/>
          </a:p>
        </p:txBody>
      </p:sp>
    </p:spTree>
    <p:extLst>
      <p:ext uri="{BB962C8B-B14F-4D97-AF65-F5344CB8AC3E}">
        <p14:creationId xmlns:p14="http://schemas.microsoft.com/office/powerpoint/2010/main" val="1589893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10</a:t>
            </a:fld>
            <a:endParaRPr lang="uk-UA" dirty="0"/>
          </a:p>
        </p:txBody>
      </p:sp>
    </p:spTree>
    <p:extLst>
      <p:ext uri="{BB962C8B-B14F-4D97-AF65-F5344CB8AC3E}">
        <p14:creationId xmlns:p14="http://schemas.microsoft.com/office/powerpoint/2010/main" val="2362782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11</a:t>
            </a:fld>
            <a:endParaRPr lang="uk-UA" dirty="0"/>
          </a:p>
        </p:txBody>
      </p:sp>
    </p:spTree>
    <p:extLst>
      <p:ext uri="{BB962C8B-B14F-4D97-AF65-F5344CB8AC3E}">
        <p14:creationId xmlns:p14="http://schemas.microsoft.com/office/powerpoint/2010/main" val="522958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5"/>
          </p:nvPr>
        </p:nvSpPr>
        <p:spPr/>
        <p:txBody>
          <a:bodyPr/>
          <a:lstStyle/>
          <a:p>
            <a:fld id="{D69DDC42-1C58-4EDE-8617-B262B85471A7}" type="slidenum">
              <a:rPr lang="uk-UA" smtClean="0"/>
              <a:t>13</a:t>
            </a:fld>
            <a:endParaRPr lang="uk-UA" dirty="0"/>
          </a:p>
        </p:txBody>
      </p:sp>
    </p:spTree>
    <p:extLst>
      <p:ext uri="{BB962C8B-B14F-4D97-AF65-F5344CB8AC3E}">
        <p14:creationId xmlns:p14="http://schemas.microsoft.com/office/powerpoint/2010/main" val="30839945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a:xfrm>
            <a:off x="2692397" y="5037663"/>
            <a:ext cx="5214635" cy="279400"/>
          </a:xfrm>
        </p:spPr>
        <p:txBody>
          <a:bodyPr/>
          <a:lstStyle/>
          <a:p>
            <a:endParaRPr lang="uk-UA" dirty="0"/>
          </a:p>
        </p:txBody>
      </p:sp>
      <p:sp>
        <p:nvSpPr>
          <p:cNvPr id="6" name="Slide Number Placeholder 5"/>
          <p:cNvSpPr>
            <a:spLocks noGrp="1"/>
          </p:cNvSpPr>
          <p:nvPr>
            <p:ph type="sldNum" sz="quarter" idx="12"/>
          </p:nvPr>
        </p:nvSpPr>
        <p:spPr>
          <a:xfrm>
            <a:off x="8956900" y="5037663"/>
            <a:ext cx="551167" cy="279400"/>
          </a:xfrm>
        </p:spPr>
        <p:txBody>
          <a:bodyPr/>
          <a:lstStyle/>
          <a:p>
            <a:fld id="{0540A48E-3970-4685-AEF0-C68A2A70A891}" type="slidenum">
              <a:rPr lang="uk-UA" smtClean="0"/>
              <a:t>‹#›</a:t>
            </a:fld>
            <a:endParaRPr lang="uk-UA"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2720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301208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01244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8682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2468746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4414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0022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9098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3850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2284317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0540A48E-3970-4685-AEF0-C68A2A70A891}" type="slidenum">
              <a:rPr lang="uk-UA" smtClean="0"/>
              <a:t>‹#›</a:t>
            </a:fld>
            <a:endParaRPr lang="uk-UA"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049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46839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8" name="Footer Placeholder 7"/>
          <p:cNvSpPr>
            <a:spLocks noGrp="1"/>
          </p:cNvSpPr>
          <p:nvPr>
            <p:ph type="ftr" sz="quarter" idx="11"/>
          </p:nvPr>
        </p:nvSpPr>
        <p:spPr/>
        <p:txBody>
          <a:bodyPr/>
          <a:lstStyle/>
          <a:p>
            <a:endParaRPr lang="uk-UA" dirty="0"/>
          </a:p>
        </p:txBody>
      </p:sp>
      <p:sp>
        <p:nvSpPr>
          <p:cNvPr id="9" name="Slide Number Placeholder 8"/>
          <p:cNvSpPr>
            <a:spLocks noGrp="1"/>
          </p:cNvSpPr>
          <p:nvPr>
            <p:ph type="sldNum" sz="quarter" idx="12"/>
          </p:nvPr>
        </p:nvSpPr>
        <p:spPr/>
        <p:txBody>
          <a:bodyPr/>
          <a:lstStyle/>
          <a:p>
            <a:fld id="{0540A48E-3970-4685-AEF0-C68A2A70A891}" type="slidenum">
              <a:rPr lang="uk-UA" smtClean="0"/>
              <a:t>‹#›</a:t>
            </a:fld>
            <a:endParaRPr lang="uk-UA"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388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4" name="Footer Placeholder 3"/>
          <p:cNvSpPr>
            <a:spLocks noGrp="1"/>
          </p:cNvSpPr>
          <p:nvPr>
            <p:ph type="ftr" sz="quarter" idx="11"/>
          </p:nvPr>
        </p:nvSpPr>
        <p:spPr/>
        <p:txBody>
          <a:bodyPr/>
          <a:lstStyle/>
          <a:p>
            <a:endParaRPr lang="uk-UA" dirty="0"/>
          </a:p>
        </p:txBody>
      </p:sp>
      <p:sp>
        <p:nvSpPr>
          <p:cNvPr id="5" name="Slide Number Placeholder 4"/>
          <p:cNvSpPr>
            <a:spLocks noGrp="1"/>
          </p:cNvSpPr>
          <p:nvPr>
            <p:ph type="sldNum" sz="quarter" idx="12"/>
          </p:nvPr>
        </p:nvSpPr>
        <p:spPr/>
        <p:txBody>
          <a:bodyPr/>
          <a:lstStyle/>
          <a:p>
            <a:fld id="{0540A48E-3970-4685-AEF0-C68A2A70A891}" type="slidenum">
              <a:rPr lang="uk-UA" smtClean="0"/>
              <a:t>‹#›</a:t>
            </a:fld>
            <a:endParaRPr lang="uk-UA"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480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3" name="Footer Placeholder 2"/>
          <p:cNvSpPr>
            <a:spLocks noGrp="1"/>
          </p:cNvSpPr>
          <p:nvPr>
            <p:ph type="ftr" sz="quarter" idx="11"/>
          </p:nvPr>
        </p:nvSpPr>
        <p:spPr/>
        <p:txBody>
          <a:bodyPr/>
          <a:lstStyle/>
          <a:p>
            <a:endParaRPr lang="uk-UA" dirty="0"/>
          </a:p>
        </p:txBody>
      </p:sp>
      <p:sp>
        <p:nvSpPr>
          <p:cNvPr id="4" name="Slide Number Placeholder 3"/>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911070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0540A48E-3970-4685-AEF0-C68A2A70A891}" type="slidenum">
              <a:rPr lang="uk-UA" smtClean="0"/>
              <a:t>‹#›</a:t>
            </a:fld>
            <a:endParaRPr lang="uk-UA"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504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B2AB0C-8C81-478C-8547-443AC0D990B5}" type="datetimeFigureOut">
              <a:rPr lang="uk-UA" smtClean="0"/>
              <a:t>14.11.2021</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0540A48E-3970-4685-AEF0-C68A2A70A891}" type="slidenum">
              <a:rPr lang="uk-UA" smtClean="0"/>
              <a:t>‹#›</a:t>
            </a:fld>
            <a:endParaRPr lang="uk-UA" dirty="0"/>
          </a:p>
        </p:txBody>
      </p:sp>
    </p:spTree>
    <p:extLst>
      <p:ext uri="{BB962C8B-B14F-4D97-AF65-F5344CB8AC3E}">
        <p14:creationId xmlns:p14="http://schemas.microsoft.com/office/powerpoint/2010/main" val="2084184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1B2AB0C-8C81-478C-8547-443AC0D990B5}" type="datetimeFigureOut">
              <a:rPr lang="uk-UA" smtClean="0"/>
              <a:t>14.11.2021</a:t>
            </a:fld>
            <a:endParaRPr lang="uk-UA"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uk-UA"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540A48E-3970-4685-AEF0-C68A2A70A891}" type="slidenum">
              <a:rPr lang="uk-UA" smtClean="0"/>
              <a:t>‹#›</a:t>
            </a:fld>
            <a:endParaRPr lang="uk-UA" dirty="0"/>
          </a:p>
        </p:txBody>
      </p:sp>
    </p:spTree>
    <p:extLst>
      <p:ext uri="{BB962C8B-B14F-4D97-AF65-F5344CB8AC3E}">
        <p14:creationId xmlns:p14="http://schemas.microsoft.com/office/powerpoint/2010/main" val="279125954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hyperlink" Target="https://karpatykruiz.com.ua/shidnytsia/sanatoriums/stozhary.html" TargetMode="External"/><Relationship Id="rId13" Type="http://schemas.openxmlformats.org/officeDocument/2006/relationships/hyperlink" Target="https://karpatykruiz.com.ua/truskavets/sanatoriums/mirotel.html" TargetMode="External"/><Relationship Id="rId18" Type="http://schemas.openxmlformats.org/officeDocument/2006/relationships/hyperlink" Target="https://karpatykruiz.com.ua/truskavets/sanatoriums/dnipro-beskyd.html" TargetMode="External"/><Relationship Id="rId3" Type="http://schemas.openxmlformats.org/officeDocument/2006/relationships/hyperlink" Target="https://karpatykruiz.com.ua/morshyn/sanatoriums/odesa.html" TargetMode="External"/><Relationship Id="rId7" Type="http://schemas.openxmlformats.org/officeDocument/2006/relationships/hyperlink" Target="https://karpatykruiz.com.ua/shidnytsia/hotels/try-syny-ta-donka-5.html" TargetMode="External"/><Relationship Id="rId12" Type="http://schemas.openxmlformats.org/officeDocument/2006/relationships/hyperlink" Target="https://karpatykruiz.com.ua/truskavets/sanatoriums/rixos-prykarpattya.html" TargetMode="External"/><Relationship Id="rId17" Type="http://schemas.openxmlformats.org/officeDocument/2006/relationships/hyperlink" Target="https://karpatykruiz.com.ua/truskavets/sanatoriums/krystal.html" TargetMode="External"/><Relationship Id="rId2" Type="http://schemas.openxmlformats.org/officeDocument/2006/relationships/hyperlink" Target="https://karpatykruiz.com.ua/morshyn/sanatoriums/marmurovyi-palats.html" TargetMode="External"/><Relationship Id="rId16" Type="http://schemas.openxmlformats.org/officeDocument/2006/relationships/hyperlink" Target="https://karpatykruiz.com.ua/truskavets/sanatoriums/arnika.html" TargetMode="External"/><Relationship Id="rId20"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hyperlink" Target="https://karpatykruiz.com.ua/shidnytsia/hotels/santa-mariia.html" TargetMode="External"/><Relationship Id="rId11" Type="http://schemas.openxmlformats.org/officeDocument/2006/relationships/hyperlink" Target="https://karpatykruiz.com.ua/truskavets/sanatoriums/viiskovyi.html" TargetMode="External"/><Relationship Id="rId5" Type="http://schemas.openxmlformats.org/officeDocument/2006/relationships/hyperlink" Target="https://karpatykruiz.com.ua/shidnytsia/hotels/tustan.html" TargetMode="External"/><Relationship Id="rId15" Type="http://schemas.openxmlformats.org/officeDocument/2006/relationships/hyperlink" Target="https://karpatykruiz.com.ua/truskavets/sanatoriums/lisova-pisnia.html" TargetMode="External"/><Relationship Id="rId10" Type="http://schemas.openxmlformats.org/officeDocument/2006/relationships/hyperlink" Target="https://karpatykruiz.com.ua/truskavets/sanatoriums/kryshtalevyi-palac.html" TargetMode="External"/><Relationship Id="rId19" Type="http://schemas.openxmlformats.org/officeDocument/2006/relationships/hyperlink" Target="https://karpatykruiz.com.ua/truskavets/hotels/svytiaz.html" TargetMode="External"/><Relationship Id="rId4" Type="http://schemas.openxmlformats.org/officeDocument/2006/relationships/hyperlink" Target="https://karpatykruiz.com.ua/shidnytsia/hotels/kyivska-rus.html" TargetMode="External"/><Relationship Id="rId9" Type="http://schemas.openxmlformats.org/officeDocument/2006/relationships/hyperlink" Target="https://karpatykruiz.com.ua/truskavets/sanatoriums/karpaty.html" TargetMode="External"/><Relationship Id="rId14" Type="http://schemas.openxmlformats.org/officeDocument/2006/relationships/hyperlink" Target="https://karpatykruiz.com.ua/truskavets/sanatoriums/shale-graal.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0A88EA5-8B74-4CCE-AF67-E65F2745B3EF}"/>
              </a:ext>
            </a:extLst>
          </p:cNvPr>
          <p:cNvPicPr>
            <a:picLocks noChangeAspect="1"/>
          </p:cNvPicPr>
          <p:nvPr/>
        </p:nvPicPr>
        <p:blipFill>
          <a:blip r:embed="rId3"/>
          <a:stretch>
            <a:fillRect/>
          </a:stretch>
        </p:blipFill>
        <p:spPr>
          <a:xfrm>
            <a:off x="327317" y="469233"/>
            <a:ext cx="11537366" cy="6212303"/>
          </a:xfrm>
          <a:prstGeom prst="rect">
            <a:avLst/>
          </a:prstGeom>
          <a:ln w="57150">
            <a:solidFill>
              <a:srgbClr val="C00000"/>
            </a:solidFill>
          </a:ln>
        </p:spPr>
      </p:pic>
      <p:sp>
        <p:nvSpPr>
          <p:cNvPr id="2" name="Заголовок 1">
            <a:extLst>
              <a:ext uri="{FF2B5EF4-FFF2-40B4-BE49-F238E27FC236}">
                <a16:creationId xmlns:a16="http://schemas.microsoft.com/office/drawing/2014/main" id="{7A0C43BD-84F1-4F13-85DE-34EC627F1003}"/>
              </a:ext>
            </a:extLst>
          </p:cNvPr>
          <p:cNvSpPr>
            <a:spLocks noGrp="1"/>
          </p:cNvSpPr>
          <p:nvPr>
            <p:ph type="title"/>
          </p:nvPr>
        </p:nvSpPr>
        <p:spPr>
          <a:xfrm>
            <a:off x="1323474" y="3934326"/>
            <a:ext cx="9841831" cy="2454441"/>
          </a:xfrm>
          <a:solidFill>
            <a:schemeClr val="accent6">
              <a:lumMod val="20000"/>
              <a:lumOff val="80000"/>
            </a:schemeClr>
          </a:solidFill>
          <a:ln w="38100">
            <a:solidFill>
              <a:srgbClr val="C00000"/>
            </a:solidFill>
          </a:ln>
        </p:spPr>
        <p:txBody>
          <a:bodyPr>
            <a:normAutofit fontScale="90000"/>
          </a:bodyPr>
          <a:lstStyle/>
          <a:p>
            <a:br>
              <a:rPr lang="uk-UA" sz="3600" b="1" i="1" dirty="0">
                <a:solidFill>
                  <a:srgbClr val="C00000"/>
                </a:solidFill>
                <a:effectLst>
                  <a:outerShdw blurRad="38100" dist="38100" dir="2700000" algn="tl">
                    <a:srgbClr val="000000">
                      <a:alpha val="43137"/>
                    </a:srgbClr>
                  </a:outerShdw>
                </a:effectLst>
              </a:rPr>
            </a:br>
            <a:br>
              <a:rPr lang="uk-UA" sz="3600" b="1" i="1" dirty="0">
                <a:solidFill>
                  <a:srgbClr val="C00000"/>
                </a:solidFill>
                <a:effectLst>
                  <a:outerShdw blurRad="38100" dist="38100" dir="2700000" algn="tl">
                    <a:srgbClr val="000000">
                      <a:alpha val="43137"/>
                    </a:srgbClr>
                  </a:outerShdw>
                </a:effectLst>
              </a:rPr>
            </a:br>
            <a:r>
              <a:rPr lang="uk-UA" sz="3600" b="1" i="1" dirty="0">
                <a:solidFill>
                  <a:srgbClr val="C00000"/>
                </a:solidFill>
                <a:effectLst>
                  <a:outerShdw blurRad="38100" dist="38100" dir="2700000" algn="tl">
                    <a:srgbClr val="000000">
                      <a:alpha val="43137"/>
                    </a:srgbClr>
                  </a:outerShdw>
                </a:effectLst>
              </a:rPr>
              <a:t>«</a:t>
            </a:r>
            <a:r>
              <a:rPr lang="uk-UA" sz="3100" b="1" i="1" dirty="0">
                <a:solidFill>
                  <a:srgbClr val="C00000"/>
                </a:solidFill>
                <a:effectLst>
                  <a:outerShdw blurRad="38100" dist="38100" dir="2700000" algn="tl">
                    <a:srgbClr val="000000">
                      <a:alpha val="43137"/>
                    </a:srgbClr>
                  </a:outerShdw>
                </a:effectLst>
              </a:rPr>
              <a:t>МЕТОДОЛОГІЧНІ ОСНОВИ РЕАБІЛІТАЦІЇ ХВОРИХ  ІЗ ПОСТКОВІДНИМ СИНДРОМОМ»</a:t>
            </a:r>
            <a:br>
              <a:rPr lang="uk-UA" sz="3100" b="1" i="1" dirty="0">
                <a:solidFill>
                  <a:srgbClr val="C00000"/>
                </a:solidFill>
                <a:effectLst>
                  <a:outerShdw blurRad="38100" dist="38100" dir="2700000" algn="tl">
                    <a:srgbClr val="000000">
                      <a:alpha val="43137"/>
                    </a:srgbClr>
                  </a:outerShdw>
                </a:effectLst>
              </a:rPr>
            </a:br>
            <a:br>
              <a:rPr lang="uk-UA" sz="3100" b="1" i="1" dirty="0">
                <a:solidFill>
                  <a:srgbClr val="C00000"/>
                </a:solidFill>
                <a:effectLst>
                  <a:outerShdw blurRad="38100" dist="38100" dir="2700000" algn="tl">
                    <a:srgbClr val="000000">
                      <a:alpha val="43137"/>
                    </a:srgbClr>
                  </a:outerShdw>
                </a:effectLst>
              </a:rPr>
            </a:br>
            <a:r>
              <a:rPr lang="uk-UA" sz="2200" b="1" i="1" dirty="0">
                <a:solidFill>
                  <a:srgbClr val="002060"/>
                </a:solidFill>
                <a:effectLst>
                  <a:outerShdw blurRad="38100" dist="38100" dir="2700000" algn="tl">
                    <a:srgbClr val="000000">
                      <a:alpha val="43137"/>
                    </a:srgbClr>
                  </a:outerShdw>
                </a:effectLst>
              </a:rPr>
              <a:t>Старший викладач кафедри ББЗЛ НТУУ «КПІ імені Ігоря Сікорського»</a:t>
            </a:r>
            <a:br>
              <a:rPr lang="uk-UA" sz="2200" b="1" i="1" dirty="0">
                <a:solidFill>
                  <a:srgbClr val="002060"/>
                </a:solidFill>
                <a:effectLst>
                  <a:outerShdw blurRad="38100" dist="38100" dir="2700000" algn="tl">
                    <a:srgbClr val="000000">
                      <a:alpha val="43137"/>
                    </a:srgbClr>
                  </a:outerShdw>
                </a:effectLst>
              </a:rPr>
            </a:br>
            <a:r>
              <a:rPr lang="uk-UA" sz="2200" b="1" i="1" dirty="0">
                <a:solidFill>
                  <a:srgbClr val="C00000"/>
                </a:solidFill>
                <a:effectLst>
                  <a:outerShdw blurRad="38100" dist="38100" dir="2700000" algn="tl">
                    <a:srgbClr val="000000">
                      <a:alpha val="43137"/>
                    </a:srgbClr>
                  </a:outerShdw>
                </a:effectLst>
              </a:rPr>
              <a:t>ЛАТЕНКО СВІТЛАНА БОРИСІВНА </a:t>
            </a:r>
            <a:br>
              <a:rPr lang="uk-UA" sz="3600" b="1" i="1" dirty="0">
                <a:solidFill>
                  <a:srgbClr val="C00000"/>
                </a:solidFill>
                <a:effectLst>
                  <a:outerShdw blurRad="38100" dist="38100" dir="2700000" algn="tl">
                    <a:srgbClr val="000000">
                      <a:alpha val="43137"/>
                    </a:srgbClr>
                  </a:outerShdw>
                </a:effectLst>
              </a:rPr>
            </a:br>
            <a:br>
              <a:rPr lang="uk-UA" sz="2200" b="1" i="1" dirty="0">
                <a:solidFill>
                  <a:srgbClr val="C00000"/>
                </a:solidFill>
                <a:effectLst>
                  <a:outerShdw blurRad="38100" dist="38100" dir="2700000" algn="tl">
                    <a:srgbClr val="000000">
                      <a:alpha val="43137"/>
                    </a:srgbClr>
                  </a:outerShdw>
                </a:effectLst>
              </a:rPr>
            </a:br>
            <a:endParaRPr lang="uk-UA" dirty="0"/>
          </a:p>
        </p:txBody>
      </p:sp>
    </p:spTree>
    <p:extLst>
      <p:ext uri="{BB962C8B-B14F-4D97-AF65-F5344CB8AC3E}">
        <p14:creationId xmlns:p14="http://schemas.microsoft.com/office/powerpoint/2010/main" val="3672404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5F84F8-9AE3-466A-AB66-4365040D1A05}"/>
              </a:ext>
            </a:extLst>
          </p:cNvPr>
          <p:cNvSpPr>
            <a:spLocks noGrp="1"/>
          </p:cNvSpPr>
          <p:nvPr>
            <p:ph type="title"/>
          </p:nvPr>
        </p:nvSpPr>
        <p:spPr>
          <a:xfrm>
            <a:off x="336884" y="180474"/>
            <a:ext cx="11490158" cy="1503947"/>
          </a:xfrm>
          <a:solidFill>
            <a:schemeClr val="accent6">
              <a:lumMod val="20000"/>
              <a:lumOff val="80000"/>
            </a:schemeClr>
          </a:solidFill>
          <a:ln w="28575">
            <a:solidFill>
              <a:srgbClr val="C00000"/>
            </a:solidFill>
          </a:ln>
        </p:spPr>
        <p:txBody>
          <a:bodyPr>
            <a:normAutofit/>
          </a:bodyPr>
          <a:lstStyle/>
          <a:p>
            <a:r>
              <a:rPr lang="uk-UA" sz="2400" b="1" i="1" dirty="0">
                <a:solidFill>
                  <a:srgbClr val="C00000"/>
                </a:solidFill>
                <a:effectLst>
                  <a:outerShdw blurRad="38100" dist="38100" dir="2700000" algn="tl">
                    <a:srgbClr val="000000">
                      <a:alpha val="43137"/>
                    </a:srgbClr>
                  </a:outerShdw>
                </a:effectLst>
                <a:ea typeface="Times New Roman" panose="02020603050405020304" pitchFamily="18" charset="0"/>
              </a:rPr>
              <a:t>Ефективність 3-го етапу реабілітації значно підвищується</a:t>
            </a:r>
            <a:r>
              <a:rPr lang="uk-UA" sz="2400" i="1" dirty="0">
                <a:effectLst>
                  <a:outerShdw blurRad="38100" dist="38100" dir="2700000" algn="tl">
                    <a:srgbClr val="000000">
                      <a:alpha val="43137"/>
                    </a:srgbClr>
                  </a:outerShdw>
                </a:effectLst>
                <a:ea typeface="Times New Roman" panose="02020603050405020304" pitchFamily="18" charset="0"/>
              </a:rPr>
              <a:t>, </a:t>
            </a:r>
            <a:r>
              <a:rPr lang="uk-UA" sz="2400" b="1" i="1" dirty="0">
                <a:effectLst>
                  <a:outerShdw blurRad="38100" dist="38100" dir="2700000" algn="tl">
                    <a:srgbClr val="000000">
                      <a:alpha val="43137"/>
                    </a:srgbClr>
                  </a:outerShdw>
                </a:effectLst>
                <a:ea typeface="Times New Roman" panose="02020603050405020304" pitchFamily="18" charset="0"/>
              </a:rPr>
              <a:t>якщо проходить в умовах санаторно-куротних закладів. </a:t>
            </a:r>
            <a:r>
              <a:rPr lang="uk-UA" sz="2400" i="1" spc="15" dirty="0">
                <a:effectLst>
                  <a:outerShdw blurRad="38100" dist="38100" dir="2700000" algn="tl">
                    <a:srgbClr val="000000">
                      <a:alpha val="43137"/>
                    </a:srgbClr>
                  </a:outerShdw>
                </a:effectLst>
                <a:ea typeface="Times New Roman" panose="02020603050405020304" pitchFamily="18" charset="0"/>
              </a:rPr>
              <a:t>Курс реабілітації після COVID-19 в санаторіях підбирається індивідуально для кожного пацієнта. </a:t>
            </a:r>
            <a:endParaRPr lang="uk-UA" sz="5400" i="1" dirty="0">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D61BE5D1-3E58-4DC1-9F3F-F67EED92C6FB}"/>
              </a:ext>
            </a:extLst>
          </p:cNvPr>
          <p:cNvSpPr>
            <a:spLocks noGrp="1"/>
          </p:cNvSpPr>
          <p:nvPr>
            <p:ph sz="half" idx="1"/>
          </p:nvPr>
        </p:nvSpPr>
        <p:spPr>
          <a:xfrm>
            <a:off x="336885" y="1684420"/>
            <a:ext cx="5679868" cy="4884821"/>
          </a:xfrm>
          <a:solidFill>
            <a:schemeClr val="accent3">
              <a:lumMod val="20000"/>
              <a:lumOff val="80000"/>
            </a:schemeClr>
          </a:solidFill>
          <a:ln w="28575">
            <a:solidFill>
              <a:srgbClr val="C00000"/>
            </a:solidFill>
          </a:ln>
        </p:spPr>
        <p:txBody>
          <a:bodyPr>
            <a:normAutofit fontScale="62500" lnSpcReduction="20000"/>
          </a:bodyPr>
          <a:lstStyle/>
          <a:p>
            <a:pPr marL="0" indent="0" algn="ctr">
              <a:lnSpc>
                <a:spcPct val="107000"/>
              </a:lnSpc>
              <a:spcAft>
                <a:spcPts val="800"/>
              </a:spcAft>
              <a:buNone/>
            </a:pPr>
            <a:r>
              <a:rPr lang="uk-UA" sz="3400" b="1" i="1" spc="15"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Існує кілька програм для осіб, які перенесли захворювання: </a:t>
            </a:r>
            <a:endParaRPr lang="ru-RU" sz="3400" b="1" i="1" dirty="0">
              <a:solidFill>
                <a:srgbClr val="C00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0" lvl="0" indent="0" algn="just">
              <a:lnSpc>
                <a:spcPct val="107000"/>
              </a:lnSpc>
              <a:buSzPts val="1000"/>
              <a:buNone/>
              <a:tabLst>
                <a:tab pos="457200" algn="l"/>
                <a:tab pos="630555" algn="l"/>
              </a:tabLst>
            </a:pPr>
            <a:r>
              <a:rPr lang="uk-UA" sz="3200"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 </a:t>
            </a:r>
            <a:r>
              <a:rPr lang="uk-UA" sz="3200" b="1"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без ускладнень;</a:t>
            </a:r>
            <a:endParaRPr lang="ru-RU" sz="3200" b="1" i="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630555" algn="l"/>
              </a:tabLst>
            </a:pPr>
            <a:r>
              <a:rPr lang="uk-UA" sz="3200"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3800"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 ускладненнями з боку </a:t>
            </a:r>
            <a:r>
              <a:rPr lang="uk-UA" sz="3800" i="1" spc="15"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легеневої, ендокринної, серцево-судинної або сечостатевої системи;</a:t>
            </a:r>
            <a:endParaRPr lang="ru-RU" sz="3800" i="1" dirty="0">
              <a:solidFill>
                <a:srgbClr val="C00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 pos="630555" algn="l"/>
              </a:tabLst>
            </a:pPr>
            <a:r>
              <a:rPr lang="uk-UA" sz="3200"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3800" i="1" spc="15"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 ускладненнями з боку органів </a:t>
            </a:r>
            <a:r>
              <a:rPr lang="uk-UA" sz="3800" i="1" spc="15"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шлунково-кишкового тракту.</a:t>
            </a:r>
            <a:r>
              <a:rPr lang="uk-UA" sz="3800" i="1" spc="15" dirty="0">
                <a:solidFill>
                  <a:srgbClr val="C00000"/>
                </a:solidFill>
                <a:effectLst>
                  <a:outerShdw blurRad="38100" dist="38100" dir="2700000" algn="tl">
                    <a:srgbClr val="000000">
                      <a:alpha val="43137"/>
                    </a:srgbClr>
                  </a:outerShdw>
                </a:effectLst>
                <a:ea typeface="Times New Roman" panose="02020603050405020304" pitchFamily="18" charset="0"/>
              </a:rPr>
              <a:t> </a:t>
            </a:r>
            <a:endParaRPr lang="uk-UA" sz="3200" i="1" spc="15" dirty="0">
              <a:solidFill>
                <a:srgbClr val="C00000"/>
              </a:solidFill>
              <a:effectLst>
                <a:outerShdw blurRad="38100" dist="38100" dir="2700000" algn="tl">
                  <a:srgbClr val="000000">
                    <a:alpha val="43137"/>
                  </a:srgbClr>
                </a:outerShdw>
              </a:effectLst>
              <a:ea typeface="Times New Roman" panose="02020603050405020304" pitchFamily="18" charset="0"/>
            </a:endParaRPr>
          </a:p>
          <a:p>
            <a:pPr marL="0" lvl="0" indent="0" algn="ctr">
              <a:lnSpc>
                <a:spcPct val="107000"/>
              </a:lnSpc>
              <a:spcAft>
                <a:spcPts val="800"/>
              </a:spcAft>
              <a:buSzPts val="1000"/>
              <a:buNone/>
              <a:tabLst>
                <a:tab pos="457200" algn="l"/>
                <a:tab pos="630555" algn="l"/>
              </a:tabLst>
            </a:pPr>
            <a:r>
              <a:rPr lang="uk-UA" sz="3800" i="1" spc="15" dirty="0">
                <a:effectLst>
                  <a:outerShdw blurRad="38100" dist="38100" dir="2700000" algn="tl">
                    <a:srgbClr val="000000">
                      <a:alpha val="43137"/>
                    </a:srgbClr>
                  </a:outerShdw>
                </a:effectLst>
                <a:ea typeface="Times New Roman" panose="02020603050405020304" pitchFamily="18" charset="0"/>
              </a:rPr>
              <a:t>Тривалість реабілітації після COVID-19 в санаторіях становить </a:t>
            </a:r>
            <a:r>
              <a:rPr lang="uk-UA" sz="3800" b="1" i="1" spc="15" dirty="0">
                <a:solidFill>
                  <a:srgbClr val="C00000"/>
                </a:solidFill>
                <a:effectLst>
                  <a:outerShdw blurRad="38100" dist="38100" dir="2700000" algn="tl">
                    <a:srgbClr val="000000">
                      <a:alpha val="43137"/>
                    </a:srgbClr>
                  </a:outerShdw>
                </a:effectLst>
                <a:ea typeface="Times New Roman" panose="02020603050405020304" pitchFamily="18" charset="0"/>
              </a:rPr>
              <a:t>12-14 днів </a:t>
            </a:r>
            <a:r>
              <a:rPr lang="uk-UA" sz="3800" i="1" spc="15" dirty="0">
                <a:effectLst>
                  <a:outerShdw blurRad="38100" dist="38100" dir="2700000" algn="tl">
                    <a:srgbClr val="000000">
                      <a:alpha val="43137"/>
                    </a:srgbClr>
                  </a:outerShdw>
                </a:effectLst>
                <a:ea typeface="Times New Roman" panose="02020603050405020304" pitchFamily="18" charset="0"/>
              </a:rPr>
              <a:t>в залежності від динаміки одужання конкретного пацієнта, при цьому  використовують наступні </a:t>
            </a:r>
            <a:r>
              <a:rPr lang="uk-UA" sz="3800" i="1" u="sng" spc="15" dirty="0">
                <a:solidFill>
                  <a:srgbClr val="0070C0"/>
                </a:solidFill>
                <a:effectLst>
                  <a:outerShdw blurRad="38100" dist="38100" dir="2700000" algn="tl">
                    <a:srgbClr val="000000">
                      <a:alpha val="43137"/>
                    </a:srgbClr>
                  </a:outerShdw>
                </a:effectLst>
                <a:ea typeface="Times New Roman" panose="02020603050405020304" pitchFamily="18" charset="0"/>
              </a:rPr>
              <a:t>методи і засоби фізичної терапії</a:t>
            </a:r>
            <a:endParaRPr lang="ru-RU" sz="3800" i="1" u="sng" dirty="0">
              <a:solidFill>
                <a:srgbClr val="0070C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endParaRPr lang="uk-UA" dirty="0"/>
          </a:p>
        </p:txBody>
      </p:sp>
      <p:sp>
        <p:nvSpPr>
          <p:cNvPr id="4" name="Объект 3">
            <a:extLst>
              <a:ext uri="{FF2B5EF4-FFF2-40B4-BE49-F238E27FC236}">
                <a16:creationId xmlns:a16="http://schemas.microsoft.com/office/drawing/2014/main" id="{D2E5677E-E822-43DA-AA79-1E07348C3F45}"/>
              </a:ext>
            </a:extLst>
          </p:cNvPr>
          <p:cNvSpPr>
            <a:spLocks noGrp="1"/>
          </p:cNvSpPr>
          <p:nvPr>
            <p:ph sz="half" idx="2"/>
          </p:nvPr>
        </p:nvSpPr>
        <p:spPr>
          <a:xfrm>
            <a:off x="6016753" y="1684421"/>
            <a:ext cx="5810289" cy="4884820"/>
          </a:xfrm>
          <a:solidFill>
            <a:schemeClr val="accent2">
              <a:lumMod val="20000"/>
              <a:lumOff val="80000"/>
            </a:schemeClr>
          </a:solidFill>
          <a:ln w="28575">
            <a:solidFill>
              <a:srgbClr val="C00000"/>
            </a:solidFill>
          </a:ln>
        </p:spPr>
        <p:txBody>
          <a:bodyPr>
            <a:normAutofit fontScale="62500" lnSpcReduction="20000"/>
          </a:bodyPr>
          <a:lstStyle/>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бальнеотерапію</a:t>
            </a:r>
            <a:r>
              <a:rPr lang="uk-UA" sz="31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 </a:t>
            </a:r>
            <a:r>
              <a:rPr lang="uk-UA" sz="26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 </a:t>
            </a:r>
            <a:r>
              <a:rPr lang="uk-UA" sz="2900"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вуглекислі, хвойні, мінеральні ванни;</a:t>
            </a:r>
            <a:endParaRPr lang="ru-RU" sz="2900"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електротерапію </a:t>
            </a:r>
            <a:r>
              <a:rPr lang="uk-UA" sz="26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 -  </a:t>
            </a:r>
            <a:r>
              <a:rPr lang="uk-UA" sz="2900"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дарсонваль, електрофорез, електростимуляція, ампліпульс;</a:t>
            </a:r>
            <a:endParaRPr lang="ru-RU" sz="2900"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пиття мінеральних вод;</a:t>
            </a:r>
            <a:endParaRPr lang="ru-RU" sz="3400" b="1"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масаж спини та шиї;</a:t>
            </a:r>
            <a:endParaRPr lang="ru-RU" sz="3400" b="1"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гідрокінезотерапія в басейнах;</a:t>
            </a:r>
            <a:endParaRPr lang="ru-RU" sz="3400" b="1"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4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спелеотерапія та ароматерапія;</a:t>
            </a:r>
            <a:endParaRPr lang="ru-RU" sz="2600" b="1"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200" b="1" i="1" spc="15"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кисневі коктейлі;</a:t>
            </a:r>
            <a:endParaRPr lang="ru-RU" sz="3200" b="1" i="1" dirty="0">
              <a:solidFill>
                <a:schemeClr val="tx1"/>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2900" b="1" i="1" spc="15"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трав'яні та масляні інгаляції;</a:t>
            </a:r>
            <a:endParaRPr lang="ru-RU" sz="2900" b="1" i="1"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2900" b="1" i="1" spc="15"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преформовані фізичні чинники;</a:t>
            </a:r>
            <a:endParaRPr lang="ru-RU" sz="2900" b="1" i="1"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pPr>
            <a:r>
              <a:rPr lang="uk-UA" sz="3200" b="1" i="1" spc="15" dirty="0">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скандинавська ходьба.</a:t>
            </a:r>
            <a:endParaRPr lang="ru-RU" sz="3200" b="1" i="1"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endParaRPr lang="uk-UA" dirty="0"/>
          </a:p>
        </p:txBody>
      </p:sp>
    </p:spTree>
    <p:extLst>
      <p:ext uri="{BB962C8B-B14F-4D97-AF65-F5344CB8AC3E}">
        <p14:creationId xmlns:p14="http://schemas.microsoft.com/office/powerpoint/2010/main" val="730133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EF8C5B-525D-4D66-AF27-D721DF321E03}"/>
              </a:ext>
            </a:extLst>
          </p:cNvPr>
          <p:cNvSpPr>
            <a:spLocks noGrp="1"/>
          </p:cNvSpPr>
          <p:nvPr>
            <p:ph type="title"/>
          </p:nvPr>
        </p:nvSpPr>
        <p:spPr>
          <a:xfrm>
            <a:off x="372979" y="156412"/>
            <a:ext cx="11309684" cy="1323474"/>
          </a:xfrm>
          <a:solidFill>
            <a:schemeClr val="accent3">
              <a:lumMod val="20000"/>
              <a:lumOff val="80000"/>
            </a:schemeClr>
          </a:solidFill>
          <a:ln w="38100">
            <a:solidFill>
              <a:srgbClr val="C00000"/>
            </a:solidFill>
          </a:ln>
        </p:spPr>
        <p:txBody>
          <a:bodyPr>
            <a:noAutofit/>
          </a:bodyPr>
          <a:lstStyle/>
          <a:p>
            <a:r>
              <a:rPr lang="uk-UA" sz="2800" b="1" i="1" dirty="0">
                <a:solidFill>
                  <a:srgbClr val="C00000"/>
                </a:solidFill>
                <a:effectLst>
                  <a:outerShdw blurRad="38100" dist="38100" dir="2700000" algn="tl">
                    <a:srgbClr val="000000">
                      <a:alpha val="43137"/>
                    </a:srgbClr>
                  </a:outerShdw>
                </a:effectLst>
              </a:rPr>
              <a:t>Орієнтовна програма відновлення після С</a:t>
            </a:r>
            <a:r>
              <a:rPr lang="en-US" sz="2800" b="1" i="1" dirty="0">
                <a:solidFill>
                  <a:srgbClr val="C00000"/>
                </a:solidFill>
                <a:effectLst>
                  <a:outerShdw blurRad="38100" dist="38100" dir="2700000" algn="tl">
                    <a:srgbClr val="000000">
                      <a:alpha val="43137"/>
                    </a:srgbClr>
                  </a:outerShdw>
                </a:effectLst>
              </a:rPr>
              <a:t>OVID-19</a:t>
            </a:r>
            <a:br>
              <a:rPr lang="en-US" sz="2800" b="1" i="1" dirty="0">
                <a:solidFill>
                  <a:srgbClr val="C00000"/>
                </a:solidFill>
                <a:effectLst>
                  <a:outerShdw blurRad="38100" dist="38100" dir="2700000" algn="tl">
                    <a:srgbClr val="000000">
                      <a:alpha val="43137"/>
                    </a:srgbClr>
                  </a:outerShdw>
                </a:effectLst>
              </a:rPr>
            </a:br>
            <a:r>
              <a:rPr lang="uk-UA" sz="2800" b="1" i="1" dirty="0">
                <a:solidFill>
                  <a:srgbClr val="C00000"/>
                </a:solidFill>
                <a:effectLst>
                  <a:outerShdw blurRad="38100" dist="38100" dir="2700000" algn="tl">
                    <a:srgbClr val="000000">
                      <a:alpha val="43137"/>
                    </a:srgbClr>
                  </a:outerShdw>
                </a:effectLst>
              </a:rPr>
              <a:t>в умовах санаторію</a:t>
            </a:r>
            <a:br>
              <a:rPr lang="uk-UA" sz="2400" b="1" i="1" dirty="0">
                <a:solidFill>
                  <a:srgbClr val="C00000"/>
                </a:solidFill>
                <a:effectLst>
                  <a:outerShdw blurRad="38100" dist="38100" dir="2700000" algn="tl">
                    <a:srgbClr val="000000">
                      <a:alpha val="43137"/>
                    </a:srgbClr>
                  </a:outerShdw>
                </a:effectLst>
              </a:rPr>
            </a:br>
            <a:endParaRPr lang="uk-UA" sz="2400" b="1" i="1" dirty="0">
              <a:solidFill>
                <a:srgbClr val="C00000"/>
              </a:solidFill>
              <a:effectLst>
                <a:outerShdw blurRad="38100" dist="38100" dir="2700000" algn="tl">
                  <a:srgbClr val="000000">
                    <a:alpha val="43137"/>
                  </a:srgbClr>
                </a:outerShdw>
              </a:effectLst>
            </a:endParaRPr>
          </a:p>
        </p:txBody>
      </p:sp>
      <p:pic>
        <p:nvPicPr>
          <p:cNvPr id="4" name="Рисунок 3">
            <a:extLst>
              <a:ext uri="{FF2B5EF4-FFF2-40B4-BE49-F238E27FC236}">
                <a16:creationId xmlns:a16="http://schemas.microsoft.com/office/drawing/2014/main" id="{53258C33-6074-49D3-AF83-22B58B85D1F4}"/>
              </a:ext>
            </a:extLst>
          </p:cNvPr>
          <p:cNvPicPr>
            <a:picLocks noChangeAspect="1"/>
          </p:cNvPicPr>
          <p:nvPr/>
        </p:nvPicPr>
        <p:blipFill>
          <a:blip r:embed="rId3"/>
          <a:stretch>
            <a:fillRect/>
          </a:stretch>
        </p:blipFill>
        <p:spPr>
          <a:xfrm>
            <a:off x="372980" y="1143000"/>
            <a:ext cx="6761746" cy="5558588"/>
          </a:xfrm>
          <a:prstGeom prst="rect">
            <a:avLst/>
          </a:prstGeom>
          <a:solidFill>
            <a:schemeClr val="accent6">
              <a:lumMod val="20000"/>
              <a:lumOff val="80000"/>
            </a:schemeClr>
          </a:solidFill>
          <a:ln w="28575">
            <a:solidFill>
              <a:srgbClr val="C00000"/>
            </a:solidFill>
          </a:ln>
        </p:spPr>
      </p:pic>
      <p:pic>
        <p:nvPicPr>
          <p:cNvPr id="5" name="Рисунок 4">
            <a:extLst>
              <a:ext uri="{FF2B5EF4-FFF2-40B4-BE49-F238E27FC236}">
                <a16:creationId xmlns:a16="http://schemas.microsoft.com/office/drawing/2014/main" id="{E524A54E-02A6-468E-B5A2-FA0FD6E70492}"/>
              </a:ext>
            </a:extLst>
          </p:cNvPr>
          <p:cNvPicPr>
            <a:picLocks noChangeAspect="1"/>
          </p:cNvPicPr>
          <p:nvPr/>
        </p:nvPicPr>
        <p:blipFill>
          <a:blip r:embed="rId4"/>
          <a:stretch>
            <a:fillRect/>
          </a:stretch>
        </p:blipFill>
        <p:spPr>
          <a:xfrm>
            <a:off x="6906126" y="1143001"/>
            <a:ext cx="4776537" cy="5558588"/>
          </a:xfrm>
          <a:prstGeom prst="rect">
            <a:avLst/>
          </a:prstGeom>
          <a:ln w="28575">
            <a:solidFill>
              <a:srgbClr val="C00000"/>
            </a:solidFill>
          </a:ln>
        </p:spPr>
      </p:pic>
    </p:spTree>
    <p:extLst>
      <p:ext uri="{BB962C8B-B14F-4D97-AF65-F5344CB8AC3E}">
        <p14:creationId xmlns:p14="http://schemas.microsoft.com/office/powerpoint/2010/main" val="2911392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7D037F-E953-4EC0-AADE-49913886D3B1}"/>
              </a:ext>
            </a:extLst>
          </p:cNvPr>
          <p:cNvSpPr>
            <a:spLocks noGrp="1"/>
          </p:cNvSpPr>
          <p:nvPr>
            <p:ph type="title"/>
          </p:nvPr>
        </p:nvSpPr>
        <p:spPr>
          <a:xfrm>
            <a:off x="376989" y="84222"/>
            <a:ext cx="11438022" cy="2201778"/>
          </a:xfrm>
          <a:solidFill>
            <a:schemeClr val="accent6">
              <a:lumMod val="20000"/>
              <a:lumOff val="80000"/>
            </a:schemeClr>
          </a:solidFill>
          <a:ln w="28575">
            <a:solidFill>
              <a:srgbClr val="C00000"/>
            </a:solidFill>
          </a:ln>
        </p:spPr>
        <p:txBody>
          <a:bodyPr>
            <a:normAutofit fontScale="90000"/>
          </a:bodyPr>
          <a:lstStyle/>
          <a:p>
            <a:r>
              <a:rPr lang="uk-UA" sz="1800" spc="1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b="1" i="1" u="sng" spc="15" noProof="1">
                <a:solidFill>
                  <a:srgbClr val="00B050"/>
                </a:solidFill>
                <a:effectLst/>
                <a:ea typeface="Times New Roman" panose="02020603050405020304" pitchFamily="18" charset="0"/>
                <a:cs typeface="Times New Roman" panose="02020603050405020304" pitchFamily="18" charset="0"/>
              </a:rPr>
              <a:t>В Україні </a:t>
            </a:r>
            <a:r>
              <a:rPr lang="uk-UA" sz="2200" b="1" spc="15" noProof="1">
                <a:solidFill>
                  <a:srgbClr val="00B050"/>
                </a:solidFill>
                <a:effectLst/>
                <a:ea typeface="Times New Roman" panose="02020603050405020304" pitchFamily="18" charset="0"/>
                <a:cs typeface="Times New Roman" panose="02020603050405020304" pitchFamily="18" charset="0"/>
              </a:rPr>
              <a:t>відновленям постковидних хворих  на 3-му етапі реабілітації активно займаються наступні санаторно-куротні </a:t>
            </a:r>
            <a:r>
              <a:rPr lang="uk-UA" sz="2200" spc="15" noProof="1">
                <a:solidFill>
                  <a:srgbClr val="00B050"/>
                </a:solidFill>
                <a:effectLst/>
                <a:ea typeface="Times New Roman" panose="02020603050405020304" pitchFamily="18" charset="0"/>
                <a:cs typeface="Times New Roman" panose="02020603050405020304" pitchFamily="18" charset="0"/>
              </a:rPr>
              <a:t>заклади</a:t>
            </a:r>
            <a:r>
              <a:rPr lang="uk-UA" sz="2000" spc="15" noProof="1">
                <a:solidFill>
                  <a:schemeClr val="tx1"/>
                </a:solidFill>
                <a:effectLst/>
                <a:ea typeface="Times New Roman" panose="02020603050405020304" pitchFamily="18" charset="0"/>
                <a:cs typeface="Times New Roman" panose="02020603050405020304" pitchFamily="18" charset="0"/>
              </a:rPr>
              <a:t>: </a:t>
            </a:r>
            <a:r>
              <a:rPr lang="uk-UA" sz="2700" b="1" i="1" u="sng" spc="15" noProof="1">
                <a:solidFill>
                  <a:srgbClr val="C00000"/>
                </a:solidFill>
                <a:effectLst/>
                <a:ea typeface="Calibri" panose="020F0502020204030204" pitchFamily="34" charset="0"/>
                <a:cs typeface="Times New Roman" panose="02020603050405020304" pitchFamily="18" charset="0"/>
              </a:rPr>
              <a:t>Моршин</a:t>
            </a:r>
            <a:r>
              <a:rPr lang="uk-UA" sz="2700" i="1" spc="15" noProof="1">
                <a:solidFill>
                  <a:srgbClr val="C00000"/>
                </a:solidFill>
                <a:effectLst/>
                <a:ea typeface="Calibri" panose="020F0502020204030204" pitchFamily="34" charset="0"/>
                <a:cs typeface="Times New Roman" panose="02020603050405020304" pitchFamily="18" charset="0"/>
              </a:rPr>
              <a:t> </a:t>
            </a:r>
            <a:r>
              <a:rPr lang="uk-UA" sz="2000" i="1" spc="15" noProof="1">
                <a:solidFill>
                  <a:schemeClr val="tx1"/>
                </a:solidFill>
                <a:effectLst/>
                <a:ea typeface="Calibri" panose="020F0502020204030204" pitchFamily="34" charset="0"/>
                <a:cs typeface="Times New Roman" panose="02020603050405020304" pitchFamily="18" charset="0"/>
              </a:rPr>
              <a:t>(</a:t>
            </a:r>
            <a:r>
              <a:rPr lang="uk-UA" sz="2000" spc="15" noProof="1">
                <a:solidFill>
                  <a:schemeClr val="tx1"/>
                </a:solidFill>
                <a:effectLst/>
                <a:ea typeface="Calibri" panose="020F0502020204030204" pitchFamily="34" charset="0"/>
                <a:cs typeface="Times New Roman" panose="02020603050405020304" pitchFamily="18" charset="0"/>
              </a:rPr>
              <a:t>санаторії</a:t>
            </a:r>
            <a:r>
              <a:rPr lang="uk-UA" sz="2000" i="1"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a:t>
            </a:r>
            <a:r>
              <a:rPr lang="uk-UA" sz="2000" u="sng" spc="15" noProof="1">
                <a:solidFill>
                  <a:schemeClr val="tx1"/>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Мармуровий Палац»</a:t>
            </a:r>
            <a:r>
              <a:rPr lang="uk-UA" sz="2000" u="sng" spc="15" noProof="1">
                <a:solidFill>
                  <a:schemeClr val="tx1"/>
                </a:solidFill>
                <a:effectLst/>
                <a:ea typeface="Calibri" panose="020F0502020204030204" pitchFamily="34" charset="0"/>
                <a:cs typeface="Times New Roman" panose="02020603050405020304" pitchFamily="18" charset="0"/>
              </a:rPr>
              <a:t>, </a:t>
            </a:r>
            <a:r>
              <a:rPr lang="uk-UA" sz="2000" u="sng" spc="15" noProof="1">
                <a:solidFill>
                  <a:schemeClr val="tx1"/>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«Одеса»</a:t>
            </a:r>
            <a:r>
              <a:rPr lang="uk-UA" sz="2000" u="sng" spc="15" noProof="1">
                <a:solidFill>
                  <a:schemeClr val="tx1"/>
                </a:solidFill>
                <a:effectLst/>
                <a:ea typeface="Calibri" panose="020F0502020204030204" pitchFamily="34" charset="0"/>
                <a:cs typeface="Times New Roman" panose="02020603050405020304" pitchFamily="18" charset="0"/>
              </a:rPr>
              <a:t>); </a:t>
            </a:r>
            <a:r>
              <a:rPr lang="uk-UA" sz="2700" b="1" i="1" u="sng" spc="15" noProof="1">
                <a:solidFill>
                  <a:srgbClr val="C00000"/>
                </a:solidFill>
                <a:effectLst/>
                <a:ea typeface="Calibri" panose="020F0502020204030204" pitchFamily="34" charset="0"/>
                <a:cs typeface="Times New Roman" panose="02020603050405020304" pitchFamily="18" charset="0"/>
              </a:rPr>
              <a:t>Східниця</a:t>
            </a:r>
            <a:r>
              <a:rPr lang="uk-UA" sz="2000" i="1" u="sng" spc="15" noProof="1">
                <a:solidFill>
                  <a:schemeClr val="tx1"/>
                </a:solidFill>
                <a:effectLst/>
                <a:ea typeface="Calibri" panose="020F0502020204030204" pitchFamily="34" charset="0"/>
                <a:cs typeface="Times New Roman" panose="02020603050405020304" pitchFamily="18" charset="0"/>
              </a:rPr>
              <a:t> (</a:t>
            </a:r>
            <a:r>
              <a:rPr lang="uk-UA" sz="2000" u="sng"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ЛОК «Київська Русь»</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ЛОК «ТуСтань»</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ЛОК «Санта-Марія»</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ЛОК «3 сини та донька»</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trike="noStrike" spc="15" noProof="1">
                <a:solidFill>
                  <a:schemeClr val="tx1"/>
                </a:solidFill>
                <a:effectLst/>
                <a:ea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 </a:t>
            </a:r>
            <a:r>
              <a:rPr lang="uk-UA" sz="2000" spc="15" noProof="1">
                <a:solidFill>
                  <a:schemeClr val="tx1"/>
                </a:solidFill>
                <a:effectLst/>
                <a:ea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«Стожари»</a:t>
            </a:r>
            <a:r>
              <a:rPr lang="uk-UA" sz="2000" spc="15" noProof="1">
                <a:solidFill>
                  <a:schemeClr val="tx1"/>
                </a:solidFill>
                <a:effectLst/>
                <a:ea typeface="Calibri" panose="020F0502020204030204" pitchFamily="34" charset="0"/>
                <a:cs typeface="Times New Roman" panose="02020603050405020304" pitchFamily="18" charset="0"/>
              </a:rPr>
              <a:t>); </a:t>
            </a:r>
            <a:r>
              <a:rPr lang="uk-UA" sz="2700" b="1" i="1" u="sng" spc="15" noProof="1">
                <a:solidFill>
                  <a:srgbClr val="C00000"/>
                </a:solidFill>
                <a:effectLst/>
                <a:ea typeface="Calibri" panose="020F0502020204030204" pitchFamily="34" charset="0"/>
                <a:cs typeface="Times New Roman" panose="02020603050405020304" pitchFamily="18" charset="0"/>
              </a:rPr>
              <a:t>Трускавець</a:t>
            </a:r>
            <a:r>
              <a:rPr lang="uk-UA" sz="2000" spc="15" noProof="1">
                <a:solidFill>
                  <a:schemeClr val="tx1"/>
                </a:solidFill>
                <a:effectLst/>
                <a:ea typeface="Calibri" panose="020F0502020204030204" pitchFamily="34" charset="0"/>
                <a:cs typeface="Times New Roman" panose="02020603050405020304" pitchFamily="18" charset="0"/>
              </a:rPr>
              <a:t> ( санаторій </a:t>
            </a:r>
            <a:r>
              <a:rPr lang="uk-UA" sz="2000" spc="15" noProof="1">
                <a:solidFill>
                  <a:schemeClr val="tx1"/>
                </a:solidFill>
                <a:effectLst/>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«Карпати»</a:t>
            </a:r>
            <a:r>
              <a:rPr lang="uk-UA" sz="2000" spc="15" noProof="1">
                <a:solidFill>
                  <a:schemeClr val="tx1"/>
                </a:solidFill>
                <a:effectLst/>
                <a:ea typeface="Calibri" panose="020F0502020204030204" pitchFamily="34" charset="0"/>
                <a:cs typeface="Times New Roman" panose="02020603050405020304" pitchFamily="18" charset="0"/>
              </a:rPr>
              <a:t>, санаторій </a:t>
            </a:r>
            <a:r>
              <a:rPr lang="uk-UA" sz="2000" spc="15" noProof="1">
                <a:solidFill>
                  <a:schemeClr val="tx1"/>
                </a:solidFill>
                <a:effectLst/>
                <a:ea typeface="Calibri" panose="020F0502020204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«Кришталевий Палац»</a:t>
            </a:r>
            <a:r>
              <a:rPr lang="uk-UA" sz="2000" spc="15" noProof="1">
                <a:solidFill>
                  <a:schemeClr val="tx1"/>
                </a:solidFill>
                <a:effectLst/>
                <a:ea typeface="Calibri" panose="020F0502020204030204" pitchFamily="34" charset="0"/>
                <a:cs typeface="Times New Roman" panose="02020603050405020304" pitchFamily="18" charset="0"/>
              </a:rPr>
              <a:t>, санаторій </a:t>
            </a:r>
            <a:r>
              <a:rPr lang="uk-UA" sz="2000" spc="15" noProof="1">
                <a:solidFill>
                  <a:schemeClr val="tx1"/>
                </a:solidFill>
                <a:effectLst/>
                <a:ea typeface="Calibri" panose="020F0502020204030204" pitchFamily="34" charset="0"/>
                <a:cs typeface="Times New Roman" panose="02020603050405020304" pitchFamily="18" charset="0"/>
                <a:hlinkClick r:id="rId11">
                  <a:extLst>
                    <a:ext uri="{A12FA001-AC4F-418D-AE19-62706E023703}">
                      <ahyp:hlinkClr xmlns:ahyp="http://schemas.microsoft.com/office/drawing/2018/hyperlinkcolor" val="tx"/>
                    </a:ext>
                  </a:extLst>
                </a:hlinkClick>
              </a:rPr>
              <a:t>«Військовий»</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2">
                  <a:extLst>
                    <a:ext uri="{A12FA001-AC4F-418D-AE19-62706E023703}">
                      <ahyp:hlinkClr xmlns:ahyp="http://schemas.microsoft.com/office/drawing/2018/hyperlinkcolor" val="tx"/>
                    </a:ext>
                  </a:extLst>
                </a:hlinkClick>
              </a:rPr>
              <a:t>«Ріксос Прикарпаття»</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3">
                  <a:extLst>
                    <a:ext uri="{A12FA001-AC4F-418D-AE19-62706E023703}">
                      <ahyp:hlinkClr xmlns:ahyp="http://schemas.microsoft.com/office/drawing/2018/hyperlinkcolor" val="tx"/>
                    </a:ext>
                  </a:extLst>
                </a:hlinkClick>
              </a:rPr>
              <a:t>«Міротель»</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4">
                  <a:extLst>
                    <a:ext uri="{A12FA001-AC4F-418D-AE19-62706E023703}">
                      <ahyp:hlinkClr xmlns:ahyp="http://schemas.microsoft.com/office/drawing/2018/hyperlinkcolor" val="tx"/>
                    </a:ext>
                  </a:extLst>
                </a:hlinkClick>
              </a:rPr>
              <a:t>«Шале Грааль»</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5">
                  <a:extLst>
                    <a:ext uri="{A12FA001-AC4F-418D-AE19-62706E023703}">
                      <ahyp:hlinkClr xmlns:ahyp="http://schemas.microsoft.com/office/drawing/2018/hyperlinkcolor" val="tx"/>
                    </a:ext>
                  </a:extLst>
                </a:hlinkClick>
              </a:rPr>
              <a:t> «Лісова Пісня»</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6">
                  <a:extLst>
                    <a:ext uri="{A12FA001-AC4F-418D-AE19-62706E023703}">
                      <ahyp:hlinkClr xmlns:ahyp="http://schemas.microsoft.com/office/drawing/2018/hyperlinkcolor" val="tx"/>
                    </a:ext>
                  </a:extLst>
                </a:hlinkClick>
              </a:rPr>
              <a:t> «Арніка»</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7">
                  <a:extLst>
                    <a:ext uri="{A12FA001-AC4F-418D-AE19-62706E023703}">
                      <ahyp:hlinkClr xmlns:ahyp="http://schemas.microsoft.com/office/drawing/2018/hyperlinkcolor" val="tx"/>
                    </a:ext>
                  </a:extLst>
                </a:hlinkClick>
              </a:rPr>
              <a:t> «Кристал»</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8">
                  <a:extLst>
                    <a:ext uri="{A12FA001-AC4F-418D-AE19-62706E023703}">
                      <ahyp:hlinkClr xmlns:ahyp="http://schemas.microsoft.com/office/drawing/2018/hyperlinkcolor" val="tx"/>
                    </a:ext>
                  </a:extLst>
                </a:hlinkClick>
              </a:rPr>
              <a:t> «Дніпро-Бескид»</a:t>
            </a:r>
            <a:r>
              <a:rPr lang="uk-UA" sz="2000" spc="15" noProof="1">
                <a:solidFill>
                  <a:schemeClr val="tx1"/>
                </a:solidFill>
                <a:effectLst/>
                <a:ea typeface="Calibri" panose="020F0502020204030204" pitchFamily="34" charset="0"/>
                <a:cs typeface="Times New Roman" panose="02020603050405020304" pitchFamily="18" charset="0"/>
              </a:rPr>
              <a:t>, </a:t>
            </a:r>
            <a:r>
              <a:rPr lang="uk-UA" sz="2000" spc="15" noProof="1">
                <a:solidFill>
                  <a:schemeClr val="tx1"/>
                </a:solidFill>
                <a:effectLst/>
                <a:ea typeface="Calibri" panose="020F0502020204030204" pitchFamily="34" charset="0"/>
                <a:cs typeface="Times New Roman" panose="02020603050405020304" pitchFamily="18" charset="0"/>
                <a:hlinkClick r:id="rId19">
                  <a:extLst>
                    <a:ext uri="{A12FA001-AC4F-418D-AE19-62706E023703}">
                      <ahyp:hlinkClr xmlns:ahyp="http://schemas.microsoft.com/office/drawing/2018/hyperlinkcolor" val="tx"/>
                    </a:ext>
                  </a:extLst>
                </a:hlinkClick>
              </a:rPr>
              <a:t>готель «Свитязь»).</a:t>
            </a:r>
            <a:endParaRPr lang="uk-UA" noProof="1">
              <a:solidFill>
                <a:schemeClr val="tx1"/>
              </a:solidFill>
            </a:endParaRPr>
          </a:p>
        </p:txBody>
      </p:sp>
      <p:pic>
        <p:nvPicPr>
          <p:cNvPr id="3" name="Рисунок 2">
            <a:extLst>
              <a:ext uri="{FF2B5EF4-FFF2-40B4-BE49-F238E27FC236}">
                <a16:creationId xmlns:a16="http://schemas.microsoft.com/office/drawing/2014/main" id="{045EFA9D-CBAC-496D-AD81-8D14F367D493}"/>
              </a:ext>
            </a:extLst>
          </p:cNvPr>
          <p:cNvPicPr>
            <a:picLocks noChangeAspect="1"/>
          </p:cNvPicPr>
          <p:nvPr/>
        </p:nvPicPr>
        <p:blipFill>
          <a:blip r:embed="rId20"/>
          <a:stretch>
            <a:fillRect/>
          </a:stretch>
        </p:blipFill>
        <p:spPr>
          <a:xfrm>
            <a:off x="376989" y="2285999"/>
            <a:ext cx="11438022" cy="4572001"/>
          </a:xfrm>
          <a:prstGeom prst="rect">
            <a:avLst/>
          </a:prstGeom>
          <a:ln w="57150">
            <a:solidFill>
              <a:srgbClr val="C00000"/>
            </a:solidFill>
          </a:ln>
        </p:spPr>
      </p:pic>
    </p:spTree>
    <p:extLst>
      <p:ext uri="{BB962C8B-B14F-4D97-AF65-F5344CB8AC3E}">
        <p14:creationId xmlns:p14="http://schemas.microsoft.com/office/powerpoint/2010/main" val="3418789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630B817-2361-41E2-A74D-6CE627810D2D}"/>
              </a:ext>
            </a:extLst>
          </p:cNvPr>
          <p:cNvPicPr>
            <a:picLocks noChangeAspect="1"/>
          </p:cNvPicPr>
          <p:nvPr/>
        </p:nvPicPr>
        <p:blipFill>
          <a:blip r:embed="rId3"/>
          <a:stretch>
            <a:fillRect/>
          </a:stretch>
        </p:blipFill>
        <p:spPr>
          <a:xfrm>
            <a:off x="489284" y="180473"/>
            <a:ext cx="11213432" cy="6509085"/>
          </a:xfrm>
          <a:prstGeom prst="rect">
            <a:avLst/>
          </a:prstGeom>
          <a:ln w="57150">
            <a:solidFill>
              <a:schemeClr val="tx1"/>
            </a:solidFill>
          </a:ln>
        </p:spPr>
      </p:pic>
      <p:sp>
        <p:nvSpPr>
          <p:cNvPr id="2" name="Заголовок 1">
            <a:extLst>
              <a:ext uri="{FF2B5EF4-FFF2-40B4-BE49-F238E27FC236}">
                <a16:creationId xmlns:a16="http://schemas.microsoft.com/office/drawing/2014/main" id="{46DAF580-2AA8-4208-8204-BAFF6E35152B}"/>
              </a:ext>
            </a:extLst>
          </p:cNvPr>
          <p:cNvSpPr>
            <a:spLocks noGrp="1"/>
          </p:cNvSpPr>
          <p:nvPr>
            <p:ph type="title"/>
          </p:nvPr>
        </p:nvSpPr>
        <p:spPr>
          <a:xfrm>
            <a:off x="1046747" y="1010654"/>
            <a:ext cx="9974179" cy="1768642"/>
          </a:xfrm>
          <a:solidFill>
            <a:schemeClr val="accent6">
              <a:lumMod val="20000"/>
              <a:lumOff val="80000"/>
            </a:schemeClr>
          </a:solidFill>
          <a:ln w="28575">
            <a:solidFill>
              <a:srgbClr val="C00000"/>
            </a:solidFill>
          </a:ln>
        </p:spPr>
        <p:txBody>
          <a:bodyPr>
            <a:normAutofit/>
          </a:bodyPr>
          <a:lstStyle/>
          <a:p>
            <a:r>
              <a:rPr lang="uk-UA" b="1" i="1" dirty="0">
                <a:solidFill>
                  <a:srgbClr val="C00000"/>
                </a:solidFill>
                <a:effectLst>
                  <a:outerShdw blurRad="38100" dist="38100" dir="2700000" algn="tl">
                    <a:srgbClr val="000000">
                      <a:alpha val="43137"/>
                    </a:srgbClr>
                  </a:outerShdw>
                </a:effectLst>
              </a:rPr>
              <a:t>Доповідь закінчено</a:t>
            </a:r>
            <a:br>
              <a:rPr lang="uk-UA" b="1" i="1" dirty="0">
                <a:solidFill>
                  <a:srgbClr val="C00000"/>
                </a:solidFill>
                <a:effectLst>
                  <a:outerShdw blurRad="38100" dist="38100" dir="2700000" algn="tl">
                    <a:srgbClr val="000000">
                      <a:alpha val="43137"/>
                    </a:srgbClr>
                  </a:outerShdw>
                </a:effectLst>
              </a:rPr>
            </a:br>
            <a:r>
              <a:rPr lang="uk-UA" b="1" i="1" dirty="0">
                <a:solidFill>
                  <a:srgbClr val="C00000"/>
                </a:solidFill>
                <a:effectLst>
                  <a:outerShdw blurRad="38100" dist="38100" dir="2700000" algn="tl">
                    <a:srgbClr val="000000">
                      <a:alpha val="43137"/>
                    </a:srgbClr>
                  </a:outerShdw>
                </a:effectLst>
              </a:rPr>
              <a:t>ДЯКУЮ   ЗА  УВАГУ !!!!</a:t>
            </a:r>
          </a:p>
        </p:txBody>
      </p:sp>
    </p:spTree>
    <p:extLst>
      <p:ext uri="{BB962C8B-B14F-4D97-AF65-F5344CB8AC3E}">
        <p14:creationId xmlns:p14="http://schemas.microsoft.com/office/powerpoint/2010/main" val="627701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138B60-E5FA-46FB-8847-EB99E8A8A764}"/>
              </a:ext>
            </a:extLst>
          </p:cNvPr>
          <p:cNvSpPr>
            <a:spLocks noGrp="1"/>
          </p:cNvSpPr>
          <p:nvPr>
            <p:ph type="title"/>
          </p:nvPr>
        </p:nvSpPr>
        <p:spPr>
          <a:xfrm>
            <a:off x="402336" y="451104"/>
            <a:ext cx="11362944" cy="1834895"/>
          </a:xfrm>
          <a:solidFill>
            <a:schemeClr val="accent6">
              <a:lumMod val="40000"/>
              <a:lumOff val="60000"/>
            </a:schemeClr>
          </a:solidFill>
          <a:ln w="38100">
            <a:solidFill>
              <a:srgbClr val="C00000"/>
            </a:solidFill>
          </a:ln>
        </p:spPr>
        <p:txBody>
          <a:bodyPr>
            <a:noAutofit/>
          </a:bodyPr>
          <a:lstStyle/>
          <a:p>
            <a:r>
              <a:rPr lang="uk-UA" sz="2800" b="1" i="1" noProof="1">
                <a:solidFill>
                  <a:srgbClr val="002060"/>
                </a:solidFill>
                <a:effectLst>
                  <a:outerShdw blurRad="38100" dist="38100" dir="2700000" algn="tl">
                    <a:srgbClr val="000000">
                      <a:alpha val="43137"/>
                    </a:srgbClr>
                  </a:outerShdw>
                </a:effectLst>
              </a:rPr>
              <a:t>На актуальності проблеми реабілітації хворих із тривалим COVID 19 </a:t>
            </a:r>
            <a:r>
              <a:rPr lang="uk-UA" sz="2800" b="1" i="1" noProof="1">
                <a:solidFill>
                  <a:srgbClr val="C00000"/>
                </a:solidFill>
                <a:effectLst>
                  <a:outerShdw blurRad="38100" dist="38100" dir="2700000" algn="tl">
                    <a:srgbClr val="000000">
                      <a:alpha val="43137"/>
                    </a:srgbClr>
                  </a:outerShdw>
                </a:effectLst>
              </a:rPr>
              <a:t>(</a:t>
            </a:r>
            <a:r>
              <a:rPr lang="uk-UA" sz="2800" b="1" i="1" u="sng" noProof="1">
                <a:solidFill>
                  <a:srgbClr val="C00000"/>
                </a:solidFill>
                <a:effectLst>
                  <a:outerShdw blurRad="38100" dist="38100" dir="2700000" algn="tl">
                    <a:srgbClr val="000000">
                      <a:alpha val="43137"/>
                    </a:srgbClr>
                  </a:outerShdw>
                </a:effectLst>
              </a:rPr>
              <a:t>Long COVID 19</a:t>
            </a:r>
            <a:r>
              <a:rPr lang="uk-UA" sz="2800" b="1" i="1" u="sng" noProof="1">
                <a:solidFill>
                  <a:srgbClr val="002060"/>
                </a:solidFill>
                <a:effectLst>
                  <a:outerShdw blurRad="38100" dist="38100" dir="2700000" algn="tl">
                    <a:srgbClr val="000000">
                      <a:alpha val="43137"/>
                    </a:srgbClr>
                  </a:outerShdw>
                </a:effectLst>
              </a:rPr>
              <a:t>) </a:t>
            </a:r>
            <a:r>
              <a:rPr lang="uk-UA" sz="2800" b="1" i="1" noProof="1">
                <a:solidFill>
                  <a:srgbClr val="002060"/>
                </a:solidFill>
                <a:effectLst>
                  <a:outerShdw blurRad="38100" dist="38100" dir="2700000" algn="tl">
                    <a:srgbClr val="000000">
                      <a:alpha val="43137"/>
                    </a:srgbClr>
                  </a:outerShdw>
                </a:effectLst>
              </a:rPr>
              <a:t>закцентовано увагу в останніх </a:t>
            </a:r>
            <a:r>
              <a:rPr lang="uk-UA" sz="2800" b="1" i="1" noProof="1">
                <a:solidFill>
                  <a:srgbClr val="C00000"/>
                </a:solidFill>
                <a:effectLst>
                  <a:outerShdw blurRad="38100" dist="38100" dir="2700000" algn="tl">
                    <a:srgbClr val="000000">
                      <a:alpha val="43137"/>
                    </a:srgbClr>
                  </a:outerShdw>
                </a:effectLst>
              </a:rPr>
              <a:t>рекомендаціях NICE </a:t>
            </a:r>
            <a:r>
              <a:rPr lang="uk-UA" sz="2800" b="1" i="1" noProof="1">
                <a:solidFill>
                  <a:srgbClr val="002060"/>
                </a:solidFill>
                <a:effectLst>
                  <a:outerShdw blurRad="38100" dist="38100" dir="2700000" algn="tl">
                    <a:srgbClr val="000000">
                      <a:alpha val="43137"/>
                    </a:srgbClr>
                  </a:outerShdw>
                </a:effectLst>
              </a:rPr>
              <a:t>(2020). </a:t>
            </a:r>
          </a:p>
        </p:txBody>
      </p:sp>
      <p:sp>
        <p:nvSpPr>
          <p:cNvPr id="3" name="Объект 2">
            <a:extLst>
              <a:ext uri="{FF2B5EF4-FFF2-40B4-BE49-F238E27FC236}">
                <a16:creationId xmlns:a16="http://schemas.microsoft.com/office/drawing/2014/main" id="{F95E2AB0-2DCD-449C-B7A8-4D7DC74CC77F}"/>
              </a:ext>
            </a:extLst>
          </p:cNvPr>
          <p:cNvSpPr>
            <a:spLocks noGrp="1"/>
          </p:cNvSpPr>
          <p:nvPr>
            <p:ph sz="half" idx="1"/>
          </p:nvPr>
        </p:nvSpPr>
        <p:spPr>
          <a:xfrm>
            <a:off x="402336" y="2072640"/>
            <a:ext cx="5449824" cy="4681727"/>
          </a:xfrm>
          <a:solidFill>
            <a:schemeClr val="accent3">
              <a:lumMod val="20000"/>
              <a:lumOff val="80000"/>
            </a:schemeClr>
          </a:solidFill>
          <a:ln w="38100">
            <a:solidFill>
              <a:srgbClr val="C00000"/>
            </a:solidFill>
          </a:ln>
        </p:spPr>
        <p:txBody>
          <a:bodyPr>
            <a:normAutofit/>
          </a:bodyPr>
          <a:lstStyle/>
          <a:p>
            <a:r>
              <a:rPr lang="uk-UA" b="1" i="1" dirty="0">
                <a:effectLst>
                  <a:outerShdw blurRad="38100" dist="38100" dir="2700000" algn="tl">
                    <a:srgbClr val="000000">
                      <a:alpha val="43137"/>
                    </a:srgbClr>
                  </a:outerShdw>
                </a:effectLst>
              </a:rPr>
              <a:t>Рішення про проведення реабілітації приймається індивідуально враховуючи стан людини за </a:t>
            </a:r>
            <a:r>
              <a:rPr lang="uk-UA" b="1" i="1" dirty="0">
                <a:solidFill>
                  <a:srgbClr val="C00000"/>
                </a:solidFill>
                <a:effectLst>
                  <a:outerShdw blurRad="38100" dist="38100" dir="2700000" algn="tl">
                    <a:srgbClr val="000000">
                      <a:alpha val="43137"/>
                    </a:srgbClr>
                  </a:outerShdw>
                </a:effectLst>
              </a:rPr>
              <a:t>шестибальною шкалою реабілітаційної маршрутизації</a:t>
            </a:r>
            <a:r>
              <a:rPr lang="uk-UA" b="1" i="1" dirty="0">
                <a:effectLst>
                  <a:outerShdw blurRad="38100" dist="38100" dir="2700000" algn="tl">
                    <a:srgbClr val="000000">
                      <a:alpha val="43137"/>
                    </a:srgbClr>
                  </a:outerShdw>
                </a:effectLst>
              </a:rPr>
              <a:t>, яка була прийнята в липні 2020 року. </a:t>
            </a:r>
          </a:p>
          <a:p>
            <a:r>
              <a:rPr lang="uk-UA" b="1" i="1" dirty="0">
                <a:effectLst>
                  <a:outerShdw blurRad="38100" dist="38100" dir="2700000" algn="tl">
                    <a:srgbClr val="000000">
                      <a:alpha val="43137"/>
                    </a:srgbClr>
                  </a:outerShdw>
                </a:effectLst>
              </a:rPr>
              <a:t>За статистикою МОЗ, навесні 2021 року </a:t>
            </a:r>
            <a:r>
              <a:rPr lang="uk-UA" b="1" i="1" dirty="0">
                <a:solidFill>
                  <a:srgbClr val="C00000"/>
                </a:solidFill>
                <a:effectLst>
                  <a:outerShdw blurRad="38100" dist="38100" dir="2700000" algn="tl">
                    <a:srgbClr val="000000">
                      <a:alpha val="43137"/>
                    </a:srgbClr>
                  </a:outerShdw>
                </a:effectLst>
              </a:rPr>
              <a:t>реабілітації потребували </a:t>
            </a:r>
            <a:r>
              <a:rPr lang="uk-UA" b="1" i="1" dirty="0">
                <a:effectLst>
                  <a:outerShdw blurRad="38100" dist="38100" dir="2700000" algn="tl">
                    <a:srgbClr val="000000">
                      <a:alpha val="43137"/>
                    </a:srgbClr>
                  </a:outerShdw>
                </a:effectLst>
              </a:rPr>
              <a:t>100% людей, що перенесли хворобу в тяжкій формі, 70% – в середній і 25-40% – у легкій. </a:t>
            </a:r>
          </a:p>
        </p:txBody>
      </p:sp>
      <p:sp>
        <p:nvSpPr>
          <p:cNvPr id="4" name="Объект 3">
            <a:extLst>
              <a:ext uri="{FF2B5EF4-FFF2-40B4-BE49-F238E27FC236}">
                <a16:creationId xmlns:a16="http://schemas.microsoft.com/office/drawing/2014/main" id="{BC3ADA3C-83E6-4343-A228-98BABB1A1296}"/>
              </a:ext>
            </a:extLst>
          </p:cNvPr>
          <p:cNvSpPr>
            <a:spLocks noGrp="1"/>
          </p:cNvSpPr>
          <p:nvPr>
            <p:ph sz="half" idx="2"/>
          </p:nvPr>
        </p:nvSpPr>
        <p:spPr>
          <a:xfrm>
            <a:off x="5852160" y="2072640"/>
            <a:ext cx="5937504" cy="4681728"/>
          </a:xfrm>
          <a:solidFill>
            <a:schemeClr val="accent2">
              <a:lumMod val="20000"/>
              <a:lumOff val="80000"/>
            </a:schemeClr>
          </a:solidFill>
          <a:ln w="38100">
            <a:solidFill>
              <a:srgbClr val="C00000"/>
            </a:solidFill>
          </a:ln>
        </p:spPr>
        <p:txBody>
          <a:bodyPr>
            <a:noAutofit/>
          </a:bodyPr>
          <a:lstStyle/>
          <a:p>
            <a:pPr marL="0" indent="0" algn="ctr">
              <a:buNone/>
            </a:pPr>
            <a:r>
              <a:rPr lang="uk-UA" sz="2000" b="1" i="1" dirty="0">
                <a:solidFill>
                  <a:srgbClr val="C00000"/>
                </a:solidFill>
                <a:effectLst>
                  <a:outerShdw blurRad="38100" dist="38100" dir="2700000" algn="tl">
                    <a:srgbClr val="000000">
                      <a:alpha val="43137"/>
                    </a:srgbClr>
                  </a:outerShdw>
                </a:effectLst>
                <a:latin typeface="+mj-lt"/>
                <a:ea typeface="Times New Roman" panose="02020603050405020304" pitchFamily="18" charset="0"/>
              </a:rPr>
              <a:t>Типовою емоційною відповіддю на </a:t>
            </a:r>
            <a:r>
              <a:rPr lang="uk-UA" sz="1800" b="1" i="1" dirty="0">
                <a:solidFill>
                  <a:srgbClr val="C00000"/>
                </a:solidFill>
                <a:effectLst>
                  <a:outerShdw blurRad="38100" dist="38100" dir="2700000" algn="tl">
                    <a:srgbClr val="000000">
                      <a:alpha val="43137"/>
                    </a:srgbClr>
                  </a:outerShdw>
                </a:effectLst>
                <a:latin typeface="+mj-lt"/>
                <a:ea typeface="Times New Roman" panose="02020603050405020304" pitchFamily="18" charset="0"/>
              </a:rPr>
              <a:t>COVID‑19</a:t>
            </a:r>
            <a:r>
              <a:rPr lang="uk-UA" sz="2000" b="1" i="1" dirty="0">
                <a:solidFill>
                  <a:srgbClr val="C00000"/>
                </a:solidFill>
                <a:effectLst>
                  <a:outerShdw blurRad="38100" dist="38100" dir="2700000" algn="tl">
                    <a:srgbClr val="000000">
                      <a:alpha val="43137"/>
                    </a:srgbClr>
                  </a:outerShdw>
                </a:effectLst>
                <a:latin typeface="+mj-lt"/>
                <a:ea typeface="Times New Roman" panose="02020603050405020304" pitchFamily="18" charset="0"/>
              </a:rPr>
              <a:t>, у 48% хворих, є психологічний стрес. </a:t>
            </a:r>
            <a:r>
              <a:rPr lang="uk-UA" i="1" dirty="0">
                <a:solidFill>
                  <a:srgbClr val="0707B9"/>
                </a:solidFill>
                <a:effectLst>
                  <a:outerShdw blurRad="38100" dist="38100" dir="2700000" algn="tl">
                    <a:srgbClr val="000000">
                      <a:alpha val="43137"/>
                    </a:srgbClr>
                  </a:outerShdw>
                </a:effectLst>
                <a:latin typeface="+mj-lt"/>
              </a:rPr>
              <a:t>Психологічної реабілітації після </a:t>
            </a:r>
            <a:r>
              <a:rPr lang="en-AU" i="1" dirty="0">
                <a:solidFill>
                  <a:srgbClr val="0707B9"/>
                </a:solidFill>
                <a:effectLst>
                  <a:outerShdw blurRad="38100" dist="38100" dir="2700000" algn="tl">
                    <a:srgbClr val="000000">
                      <a:alpha val="43137"/>
                    </a:srgbClr>
                  </a:outerShdw>
                </a:effectLst>
                <a:latin typeface="+mj-lt"/>
              </a:rPr>
              <a:t>COVID 19 </a:t>
            </a:r>
            <a:r>
              <a:rPr lang="uk-UA" i="1" dirty="0">
                <a:solidFill>
                  <a:srgbClr val="0707B9"/>
                </a:solidFill>
                <a:effectLst>
                  <a:outerShdw blurRad="38100" dist="38100" dir="2700000" algn="tl">
                    <a:srgbClr val="000000">
                      <a:alpha val="43137"/>
                    </a:srgbClr>
                  </a:outerShdw>
                </a:effectLst>
                <a:latin typeface="+mj-lt"/>
              </a:rPr>
              <a:t>потребують: </a:t>
            </a:r>
          </a:p>
          <a:p>
            <a:r>
              <a:rPr lang="uk-UA" sz="2000" b="1" i="1" dirty="0">
                <a:effectLst>
                  <a:outerShdw blurRad="38100" dist="38100" dir="2700000" algn="tl">
                    <a:srgbClr val="000000">
                      <a:alpha val="43137"/>
                    </a:srgbClr>
                  </a:outerShdw>
                </a:effectLst>
                <a:latin typeface="+mj-lt"/>
              </a:rPr>
              <a:t>хворі, котрі не потрапляли до лікарні під час гострого перебігу  хвороби та впоралися самостійно; </a:t>
            </a:r>
          </a:p>
          <a:p>
            <a:r>
              <a:rPr lang="uk-UA" sz="2000" b="1" i="1" dirty="0">
                <a:effectLst>
                  <a:outerShdw blurRad="38100" dist="38100" dir="2700000" algn="tl">
                    <a:srgbClr val="000000">
                      <a:alpha val="43137"/>
                    </a:srgbClr>
                  </a:outerShdw>
                </a:effectLst>
                <a:latin typeface="+mj-lt"/>
              </a:rPr>
              <a:t>хворі, які були госпіталізовані через </a:t>
            </a:r>
            <a:r>
              <a:rPr lang="en-AU" sz="2000" b="1" i="1" dirty="0">
                <a:effectLst>
                  <a:outerShdw blurRad="38100" dist="38100" dir="2700000" algn="tl">
                    <a:srgbClr val="000000">
                      <a:alpha val="43137"/>
                    </a:srgbClr>
                  </a:outerShdw>
                </a:effectLst>
                <a:latin typeface="+mj-lt"/>
              </a:rPr>
              <a:t>COVID 19; </a:t>
            </a:r>
            <a:endParaRPr lang="uk-UA" sz="2000" b="1" i="1" dirty="0">
              <a:effectLst>
                <a:outerShdw blurRad="38100" dist="38100" dir="2700000" algn="tl">
                  <a:srgbClr val="000000">
                    <a:alpha val="43137"/>
                  </a:srgbClr>
                </a:outerShdw>
              </a:effectLst>
              <a:latin typeface="+mj-lt"/>
            </a:endParaRPr>
          </a:p>
          <a:p>
            <a:r>
              <a:rPr lang="uk-UA" sz="2000" b="1" i="1" dirty="0">
                <a:effectLst>
                  <a:outerShdw blurRad="38100" dist="38100" dir="2700000" algn="tl">
                    <a:srgbClr val="000000">
                      <a:alpha val="43137"/>
                    </a:srgbClr>
                  </a:outerShdw>
                </a:effectLst>
                <a:latin typeface="+mj-lt"/>
              </a:rPr>
              <a:t>пацієнти з </a:t>
            </a:r>
            <a:r>
              <a:rPr lang="en-AU" sz="2000" b="1" i="1" dirty="0">
                <a:effectLst>
                  <a:outerShdw blurRad="38100" dist="38100" dir="2700000" algn="tl">
                    <a:srgbClr val="000000">
                      <a:alpha val="43137"/>
                    </a:srgbClr>
                  </a:outerShdw>
                </a:effectLst>
                <a:latin typeface="+mj-lt"/>
              </a:rPr>
              <a:t>COVID 19, </a:t>
            </a:r>
            <a:r>
              <a:rPr lang="uk-UA" sz="2000" b="1" i="1" dirty="0">
                <a:solidFill>
                  <a:srgbClr val="C00000"/>
                </a:solidFill>
                <a:effectLst>
                  <a:outerShdw blurRad="38100" dist="38100" dir="2700000" algn="tl">
                    <a:srgbClr val="000000">
                      <a:alpha val="43137"/>
                    </a:srgbClr>
                  </a:outerShdw>
                </a:effectLst>
                <a:latin typeface="+mj-lt"/>
              </a:rPr>
              <a:t>які перебували у ВРІТ, </a:t>
            </a:r>
            <a:r>
              <a:rPr lang="uk-UA" sz="2000" b="1" i="1" dirty="0">
                <a:effectLst>
                  <a:outerShdw blurRad="38100" dist="38100" dir="2700000" algn="tl">
                    <a:srgbClr val="000000">
                      <a:alpha val="43137"/>
                    </a:srgbClr>
                  </a:outerShdw>
                </a:effectLst>
                <a:latin typeface="+mj-lt"/>
              </a:rPr>
              <a:t>яким рекомендуються комплексна оцінка потреб і негайний початок стаціонарної реабілітації</a:t>
            </a:r>
            <a:r>
              <a:rPr lang="uk-UA" sz="1800" b="1" i="1" dirty="0">
                <a:effectLst>
                  <a:outerShdw blurRad="38100" dist="38100" dir="2700000" algn="tl">
                    <a:srgbClr val="000000">
                      <a:alpha val="43137"/>
                    </a:srgbClr>
                  </a:outerShdw>
                </a:effectLst>
                <a:latin typeface="+mj-lt"/>
              </a:rPr>
              <a:t>. </a:t>
            </a:r>
          </a:p>
        </p:txBody>
      </p:sp>
    </p:spTree>
    <p:extLst>
      <p:ext uri="{BB962C8B-B14F-4D97-AF65-F5344CB8AC3E}">
        <p14:creationId xmlns:p14="http://schemas.microsoft.com/office/powerpoint/2010/main" val="3693073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7362D-B06C-4F4C-B0B4-C858684562A8}"/>
              </a:ext>
            </a:extLst>
          </p:cNvPr>
          <p:cNvSpPr txBox="1"/>
          <p:nvPr/>
        </p:nvSpPr>
        <p:spPr>
          <a:xfrm>
            <a:off x="481263" y="3982077"/>
            <a:ext cx="11273591" cy="2369880"/>
          </a:xfrm>
          <a:prstGeom prst="rect">
            <a:avLst/>
          </a:prstGeom>
          <a:solidFill>
            <a:schemeClr val="accent1">
              <a:lumMod val="40000"/>
              <a:lumOff val="60000"/>
            </a:schemeClr>
          </a:solidFill>
          <a:ln w="38100">
            <a:solidFill>
              <a:srgbClr val="C00000"/>
            </a:solidFill>
          </a:ln>
        </p:spPr>
        <p:txBody>
          <a:bodyPr wrap="square">
            <a:spAutoFit/>
          </a:bodyPr>
          <a:lstStyle/>
          <a:p>
            <a:pPr algn="ctr"/>
            <a:r>
              <a:rPr lang="uk-UA" sz="2400" b="1" i="1" dirty="0">
                <a:solidFill>
                  <a:srgbClr val="FF0000"/>
                </a:solidFill>
                <a:effectLst>
                  <a:outerShdw blurRad="38100" dist="38100" dir="2700000" algn="tl">
                    <a:srgbClr val="000000">
                      <a:alpha val="43137"/>
                    </a:srgbClr>
                  </a:outerShdw>
                </a:effectLst>
              </a:rPr>
              <a:t>Методи психологічної реабілітації пацієнтів із </a:t>
            </a:r>
            <a:r>
              <a:rPr lang="en-AU" sz="2400" b="1" i="1" dirty="0">
                <a:solidFill>
                  <a:srgbClr val="FF0000"/>
                </a:solidFill>
                <a:effectLst>
                  <a:outerShdw blurRad="38100" dist="38100" dir="2700000" algn="tl">
                    <a:srgbClr val="000000">
                      <a:alpha val="43137"/>
                    </a:srgbClr>
                  </a:outerShdw>
                </a:effectLst>
              </a:rPr>
              <a:t>COVID 19 </a:t>
            </a:r>
            <a:r>
              <a:rPr lang="uk-UA" sz="2400" b="1" i="1" dirty="0">
                <a:solidFill>
                  <a:srgbClr val="FF0000"/>
                </a:solidFill>
                <a:effectLst>
                  <a:outerShdw blurRad="38100" dist="38100" dir="2700000" algn="tl">
                    <a:srgbClr val="000000">
                      <a:alpha val="43137"/>
                    </a:srgbClr>
                  </a:outerShdw>
                </a:effectLst>
              </a:rPr>
              <a:t>передбачають:</a:t>
            </a:r>
            <a:endParaRPr lang="uk-UA" b="1" i="1" dirty="0">
              <a:solidFill>
                <a:srgbClr val="FF0000"/>
              </a:solidFill>
              <a:effectLst>
                <a:outerShdw blurRad="38100" dist="38100" dir="2700000" algn="tl">
                  <a:srgbClr val="000000">
                    <a:alpha val="43137"/>
                  </a:srgbClr>
                </a:outerShdw>
              </a:effectLst>
            </a:endParaRPr>
          </a:p>
          <a:p>
            <a:pPr indent="265113"/>
            <a:r>
              <a:rPr lang="uk-UA" dirty="0"/>
              <a:t>•	 </a:t>
            </a:r>
            <a:r>
              <a:rPr lang="uk-UA" sz="2000" i="1" dirty="0">
                <a:effectLst>
                  <a:outerShdw blurRad="38100" dist="38100" dir="2700000" algn="tl">
                    <a:srgbClr val="000000">
                      <a:alpha val="43137"/>
                    </a:srgbClr>
                  </a:outerShdw>
                </a:effectLst>
              </a:rPr>
              <a:t>розуміння та прийняття власного стану та/або хвороби;</a:t>
            </a:r>
          </a:p>
          <a:p>
            <a:pPr indent="265113"/>
            <a:r>
              <a:rPr lang="uk-UA" sz="2000" i="1" dirty="0">
                <a:effectLst>
                  <a:outerShdw blurRad="38100" dist="38100" dir="2700000" algn="tl">
                    <a:srgbClr val="000000">
                      <a:alpha val="43137"/>
                    </a:srgbClr>
                  </a:outerShdw>
                </a:effectLst>
              </a:rPr>
              <a:t>•	 роботу з емоційними реакціями (тривогою, депресією), запереченням і свідомим уникненням хвороби;</a:t>
            </a:r>
          </a:p>
          <a:p>
            <a:pPr indent="265113"/>
            <a:r>
              <a:rPr lang="uk-UA" sz="2000" i="1" dirty="0">
                <a:effectLst>
                  <a:outerShdw blurRad="38100" dist="38100" dir="2700000" algn="tl">
                    <a:srgbClr val="000000">
                      <a:alpha val="43137"/>
                    </a:srgbClr>
                  </a:outerShdw>
                </a:effectLst>
              </a:rPr>
              <a:t>•	 посилення мотивації до дотримання реабілітаційних процедур;</a:t>
            </a:r>
          </a:p>
          <a:p>
            <a:pPr indent="265113"/>
            <a:r>
              <a:rPr lang="uk-UA" sz="2000" i="1" dirty="0">
                <a:effectLst>
                  <a:outerShdw blurRad="38100" dist="38100" dir="2700000" algn="tl">
                    <a:srgbClr val="000000">
                      <a:alpha val="43137"/>
                    </a:srgbClr>
                  </a:outerShdw>
                </a:effectLst>
              </a:rPr>
              <a:t>•	 зміцнення корисних звичок (фізичні вправи, регулювання маси тіла);</a:t>
            </a:r>
          </a:p>
          <a:p>
            <a:pPr indent="265113"/>
            <a:r>
              <a:rPr lang="uk-UA" sz="2000" i="1" dirty="0">
                <a:effectLst>
                  <a:outerShdw blurRad="38100" dist="38100" dir="2700000" algn="tl">
                    <a:srgbClr val="000000">
                      <a:alpha val="43137"/>
                    </a:srgbClr>
                  </a:outerShdw>
                </a:effectLst>
              </a:rPr>
              <a:t>•	 сприяння адаптації до нових умов;</a:t>
            </a:r>
          </a:p>
          <a:p>
            <a:pPr indent="265113"/>
            <a:r>
              <a:rPr lang="uk-UA" sz="2000" i="1" dirty="0">
                <a:effectLst>
                  <a:outerShdw blurRad="38100" dist="38100" dir="2700000" algn="tl">
                    <a:srgbClr val="000000">
                      <a:alpha val="43137"/>
                    </a:srgbClr>
                  </a:outerShdw>
                </a:effectLst>
              </a:rPr>
              <a:t>•	 підготовку та адаптацію до повсякденного життя.</a:t>
            </a:r>
          </a:p>
        </p:txBody>
      </p:sp>
      <p:sp>
        <p:nvSpPr>
          <p:cNvPr id="5" name="TextBox 4">
            <a:extLst>
              <a:ext uri="{FF2B5EF4-FFF2-40B4-BE49-F238E27FC236}">
                <a16:creationId xmlns:a16="http://schemas.microsoft.com/office/drawing/2014/main" id="{6D2EE99A-2927-4B05-98CE-341FFCC34DF9}"/>
              </a:ext>
            </a:extLst>
          </p:cNvPr>
          <p:cNvSpPr txBox="1"/>
          <p:nvPr/>
        </p:nvSpPr>
        <p:spPr>
          <a:xfrm>
            <a:off x="481263" y="288758"/>
            <a:ext cx="11273590" cy="3693319"/>
          </a:xfrm>
          <a:prstGeom prst="rect">
            <a:avLst/>
          </a:prstGeom>
          <a:solidFill>
            <a:schemeClr val="accent3">
              <a:lumMod val="20000"/>
              <a:lumOff val="80000"/>
            </a:schemeClr>
          </a:solidFill>
          <a:ln w="38100">
            <a:solidFill>
              <a:srgbClr val="C00000"/>
            </a:solidFill>
          </a:ln>
        </p:spPr>
        <p:txBody>
          <a:bodyPr wrap="square">
            <a:spAutoFit/>
          </a:bodyPr>
          <a:lstStyle/>
          <a:p>
            <a:pPr algn="ctr"/>
            <a:r>
              <a:rPr lang="uk-UA" sz="2400" b="1" i="1" dirty="0">
                <a:solidFill>
                  <a:srgbClr val="FF0000"/>
                </a:solidFill>
                <a:effectLst>
                  <a:outerShdw blurRad="38100" dist="38100" dir="2700000" algn="tl">
                    <a:srgbClr val="000000">
                      <a:alpha val="43137"/>
                    </a:srgbClr>
                  </a:outerShdw>
                </a:effectLst>
              </a:rPr>
              <a:t>Тісний зв’язок </a:t>
            </a:r>
            <a:r>
              <a:rPr lang="en-AU" sz="2400" b="1" i="1" dirty="0">
                <a:solidFill>
                  <a:srgbClr val="FF0000"/>
                </a:solidFill>
                <a:effectLst>
                  <a:outerShdw blurRad="38100" dist="38100" dir="2700000" algn="tl">
                    <a:srgbClr val="000000">
                      <a:alpha val="43137"/>
                    </a:srgbClr>
                  </a:outerShdw>
                </a:effectLst>
              </a:rPr>
              <a:t>COVID 19 </a:t>
            </a:r>
            <a:r>
              <a:rPr lang="uk-UA" sz="2400" b="1" i="1" dirty="0">
                <a:solidFill>
                  <a:srgbClr val="FF0000"/>
                </a:solidFill>
                <a:effectLst>
                  <a:outerShdw blurRad="38100" dist="38100" dir="2700000" algn="tl">
                    <a:srgbClr val="000000">
                      <a:alpha val="43137"/>
                    </a:srgbClr>
                  </a:outerShdw>
                </a:effectLst>
              </a:rPr>
              <a:t>із психічними порушеннями </a:t>
            </a:r>
            <a:r>
              <a:rPr lang="uk-UA" sz="2400" b="1" i="1" dirty="0">
                <a:solidFill>
                  <a:srgbClr val="002060"/>
                </a:solidFill>
                <a:effectLst>
                  <a:outerShdw blurRad="38100" dist="38100" dir="2700000" algn="tl">
                    <a:srgbClr val="000000">
                      <a:alpha val="43137"/>
                    </a:srgbClr>
                  </a:outerShdw>
                </a:effectLst>
              </a:rPr>
              <a:t>продемонстрували дослідження, проведені у 2020-2021 роках:</a:t>
            </a:r>
          </a:p>
          <a:p>
            <a:pPr indent="265113"/>
            <a:r>
              <a:rPr lang="uk-UA" dirty="0"/>
              <a:t>•	 </a:t>
            </a:r>
            <a:r>
              <a:rPr lang="uk-UA" sz="2400" i="1" u="sng" dirty="0">
                <a:effectLst>
                  <a:outerShdw blurRad="38100" dist="38100" dir="2700000" algn="tl">
                    <a:srgbClr val="000000">
                      <a:alpha val="43137"/>
                    </a:srgbClr>
                  </a:outerShdw>
                </a:effectLst>
              </a:rPr>
              <a:t>у гострому періоді </a:t>
            </a:r>
            <a:r>
              <a:rPr lang="uk-UA" sz="2400" i="1" u="sng" dirty="0">
                <a:solidFill>
                  <a:srgbClr val="FF0000"/>
                </a:solidFill>
                <a:effectLst>
                  <a:outerShdw blurRad="38100" dist="38100" dir="2700000" algn="tl">
                    <a:srgbClr val="000000">
                      <a:alpha val="43137"/>
                    </a:srgbClr>
                  </a:outerShdw>
                </a:effectLst>
              </a:rPr>
              <a:t>(до 4 тижнів</a:t>
            </a:r>
            <a:r>
              <a:rPr lang="uk-UA" sz="2400" i="1" dirty="0">
                <a:solidFill>
                  <a:srgbClr val="FF0000"/>
                </a:solidFill>
                <a:effectLst>
                  <a:outerShdw blurRad="38100" dist="38100" dir="2700000" algn="tl">
                    <a:srgbClr val="000000">
                      <a:alpha val="43137"/>
                    </a:srgbClr>
                  </a:outerShdw>
                </a:effectLst>
              </a:rPr>
              <a:t>) </a:t>
            </a:r>
            <a:r>
              <a:rPr lang="uk-UA" b="1" dirty="0">
                <a:solidFill>
                  <a:srgbClr val="002060"/>
                </a:solidFill>
              </a:rPr>
              <a:t>спостерігаються порушення свідомості, астенія, розлади сну;</a:t>
            </a:r>
          </a:p>
          <a:p>
            <a:pPr indent="265113"/>
            <a:r>
              <a:rPr lang="uk-UA" b="1" dirty="0">
                <a:solidFill>
                  <a:srgbClr val="002060"/>
                </a:solidFill>
              </a:rPr>
              <a:t>•	 </a:t>
            </a:r>
            <a:r>
              <a:rPr lang="uk-UA" sz="2400" i="1" u="sng" dirty="0">
                <a:effectLst>
                  <a:outerShdw blurRad="38100" dist="38100" dir="2700000" algn="tl">
                    <a:srgbClr val="000000">
                      <a:alpha val="43137"/>
                    </a:srgbClr>
                  </a:outerShdw>
                </a:effectLst>
              </a:rPr>
              <a:t>у затяжному гострому (</a:t>
            </a:r>
            <a:r>
              <a:rPr lang="uk-UA" sz="2400" i="1" u="sng" dirty="0">
                <a:solidFill>
                  <a:srgbClr val="FF0000"/>
                </a:solidFill>
                <a:effectLst>
                  <a:outerShdw blurRad="38100" dist="38100" dir="2700000" algn="tl">
                    <a:srgbClr val="000000">
                      <a:alpha val="43137"/>
                    </a:srgbClr>
                  </a:outerShdw>
                </a:effectLst>
              </a:rPr>
              <a:t>4-12 тижнів</a:t>
            </a:r>
            <a:r>
              <a:rPr lang="uk-UA" b="1" dirty="0">
                <a:solidFill>
                  <a:srgbClr val="002060"/>
                </a:solidFill>
              </a:rPr>
              <a:t>) домінують тривога, депресія, астенія, порушення сну, зниження когнітивних функцій;</a:t>
            </a:r>
          </a:p>
          <a:p>
            <a:pPr indent="265113"/>
            <a:r>
              <a:rPr lang="uk-UA" b="1" dirty="0">
                <a:solidFill>
                  <a:srgbClr val="002060"/>
                </a:solidFill>
              </a:rPr>
              <a:t>•	 </a:t>
            </a:r>
            <a:r>
              <a:rPr lang="uk-UA" sz="2400" i="1" u="sng" dirty="0">
                <a:effectLst>
                  <a:outerShdw blurRad="38100" dist="38100" dir="2700000" algn="tl">
                    <a:srgbClr val="000000">
                      <a:alpha val="43137"/>
                    </a:srgbClr>
                  </a:outerShdw>
                </a:effectLst>
              </a:rPr>
              <a:t>при постковідному синдромі </a:t>
            </a:r>
            <a:r>
              <a:rPr lang="uk-UA" b="1" dirty="0">
                <a:solidFill>
                  <a:srgbClr val="002060"/>
                </a:solidFill>
              </a:rPr>
              <a:t>(</a:t>
            </a:r>
            <a:r>
              <a:rPr lang="uk-UA" b="1" i="1" dirty="0">
                <a:solidFill>
                  <a:srgbClr val="FF0000"/>
                </a:solidFill>
                <a:effectLst>
                  <a:outerShdw blurRad="38100" dist="38100" dir="2700000" algn="tl">
                    <a:srgbClr val="000000">
                      <a:alpha val="43137"/>
                    </a:srgbClr>
                  </a:outerShdw>
                </a:effectLst>
              </a:rPr>
              <a:t>за негативного результату ПЛР-тесту</a:t>
            </a:r>
            <a:r>
              <a:rPr lang="uk-UA" b="1" dirty="0">
                <a:solidFill>
                  <a:srgbClr val="002060"/>
                </a:solidFill>
              </a:rPr>
              <a:t>) присутні астенія, порушення сну, депресія, тривога, фобії, розлади адаптації, панічні напади;</a:t>
            </a:r>
          </a:p>
          <a:p>
            <a:pPr indent="265113"/>
            <a:r>
              <a:rPr lang="uk-UA" b="1" dirty="0">
                <a:solidFill>
                  <a:srgbClr val="002060"/>
                </a:solidFill>
              </a:rPr>
              <a:t>•	</a:t>
            </a:r>
            <a:r>
              <a:rPr lang="uk-UA" sz="2400" i="1" dirty="0">
                <a:solidFill>
                  <a:srgbClr val="C00000"/>
                </a:solidFill>
                <a:effectLst>
                  <a:outerShdw blurRad="38100" dist="38100" dir="2700000" algn="tl">
                    <a:srgbClr val="000000">
                      <a:alpha val="43137"/>
                    </a:srgbClr>
                  </a:outerShdw>
                </a:effectLst>
              </a:rPr>
              <a:t> </a:t>
            </a:r>
            <a:r>
              <a:rPr lang="uk-UA" sz="2400" i="1" u="sng" dirty="0">
                <a:effectLst>
                  <a:outerShdw blurRad="38100" dist="38100" dir="2700000" algn="tl">
                    <a:srgbClr val="000000">
                      <a:alpha val="43137"/>
                    </a:srgbClr>
                  </a:outerShdw>
                </a:effectLst>
              </a:rPr>
              <a:t>віддалені наслідки </a:t>
            </a:r>
            <a:r>
              <a:rPr lang="uk-UA" b="1" dirty="0">
                <a:solidFill>
                  <a:srgbClr val="002060"/>
                </a:solidFill>
              </a:rPr>
              <a:t>(</a:t>
            </a:r>
            <a:r>
              <a:rPr lang="uk-UA" b="1" i="1" dirty="0">
                <a:solidFill>
                  <a:srgbClr val="FF0000"/>
                </a:solidFill>
                <a:effectLst>
                  <a:outerShdw blurRad="38100" dist="38100" dir="2700000" algn="tl">
                    <a:srgbClr val="000000">
                      <a:alpha val="43137"/>
                    </a:srgbClr>
                  </a:outerShdw>
                </a:effectLst>
              </a:rPr>
              <a:t>через 6 міс після негативного ПЛР-тесту) </a:t>
            </a:r>
            <a:r>
              <a:rPr lang="uk-UA" b="1" dirty="0">
                <a:solidFill>
                  <a:srgbClr val="002060"/>
                </a:solidFill>
              </a:rPr>
              <a:t>турбують депресія, тривога, тривожно-панічні розлади, соціальні фобії, обсесивно-компульсивний розлад (ОКР), посттравматичний стресовий розлад, агрипнія (поверхневий короткочасний сон із частими пробудженнями), зниження когнітивних функцій, розлади адаптації, розлади поведінки, особистісні розлади, хімічні та нехімічні залежності. </a:t>
            </a:r>
          </a:p>
        </p:txBody>
      </p:sp>
    </p:spTree>
    <p:extLst>
      <p:ext uri="{BB962C8B-B14F-4D97-AF65-F5344CB8AC3E}">
        <p14:creationId xmlns:p14="http://schemas.microsoft.com/office/powerpoint/2010/main" val="13707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695919-083B-45A1-9E31-C0F6CC6BDD79}"/>
              </a:ext>
            </a:extLst>
          </p:cNvPr>
          <p:cNvSpPr>
            <a:spLocks noGrp="1"/>
          </p:cNvSpPr>
          <p:nvPr>
            <p:ph type="title"/>
          </p:nvPr>
        </p:nvSpPr>
        <p:spPr>
          <a:xfrm>
            <a:off x="397042" y="288758"/>
            <a:ext cx="11285621" cy="1387489"/>
          </a:xfrm>
          <a:solidFill>
            <a:schemeClr val="accent6">
              <a:lumMod val="20000"/>
              <a:lumOff val="80000"/>
            </a:schemeClr>
          </a:solidFill>
          <a:ln w="28575">
            <a:solidFill>
              <a:srgbClr val="C00000"/>
            </a:solidFill>
          </a:ln>
        </p:spPr>
        <p:txBody>
          <a:bodyPr>
            <a:noAutofit/>
          </a:bodyPr>
          <a:lstStyle/>
          <a:p>
            <a:r>
              <a:rPr lang="uk-UA" sz="2800" b="1" i="1" noProof="1">
                <a:solidFill>
                  <a:srgbClr val="C00000"/>
                </a:solidFill>
                <a:effectLst>
                  <a:outerShdw blurRad="38100" dist="38100" dir="2700000" algn="tl">
                    <a:srgbClr val="000000">
                      <a:alpha val="43137"/>
                    </a:srgbClr>
                  </a:outerShdw>
                </a:effectLst>
                <a:ea typeface="Times New Roman" panose="02020603050405020304" pitchFamily="18" charset="0"/>
              </a:rPr>
              <a:t>Модель психологічного втручання в пандемію COVID‑19 </a:t>
            </a:r>
            <a:br>
              <a:rPr lang="uk-UA" sz="2800" b="1" i="1" noProof="1">
                <a:solidFill>
                  <a:srgbClr val="C00000"/>
                </a:solidFill>
                <a:effectLst>
                  <a:outerShdw blurRad="38100" dist="38100" dir="2700000" algn="tl">
                    <a:srgbClr val="000000">
                      <a:alpha val="43137"/>
                    </a:srgbClr>
                  </a:outerShdw>
                </a:effectLst>
                <a:ea typeface="Times New Roman" panose="02020603050405020304" pitchFamily="18" charset="0"/>
              </a:rPr>
            </a:br>
            <a:r>
              <a:rPr lang="uk-UA" sz="2800" b="1" i="1" noProof="1">
                <a:solidFill>
                  <a:srgbClr val="C00000"/>
                </a:solidFill>
                <a:effectLst>
                  <a:outerShdw blurRad="38100" dist="38100" dir="2700000" algn="tl">
                    <a:srgbClr val="000000">
                      <a:alpha val="43137"/>
                    </a:srgbClr>
                  </a:outerShdw>
                </a:effectLst>
                <a:ea typeface="Times New Roman" panose="02020603050405020304" pitchFamily="18" charset="0"/>
              </a:rPr>
              <a:t>описали J. Zhang і співавт. у 2019 р. </a:t>
            </a:r>
            <a:endParaRPr lang="uk-UA" sz="2800" b="1" i="1" noProof="1">
              <a:solidFill>
                <a:srgbClr val="C00000"/>
              </a:solidFill>
              <a:effectLst>
                <a:outerShdw blurRad="38100" dist="38100" dir="2700000" algn="tl">
                  <a:srgbClr val="000000">
                    <a:alpha val="43137"/>
                  </a:srgbClr>
                </a:outerShdw>
              </a:effectLst>
            </a:endParaRPr>
          </a:p>
        </p:txBody>
      </p:sp>
      <p:pic>
        <p:nvPicPr>
          <p:cNvPr id="3" name="Рисунок 2">
            <a:extLst>
              <a:ext uri="{FF2B5EF4-FFF2-40B4-BE49-F238E27FC236}">
                <a16:creationId xmlns:a16="http://schemas.microsoft.com/office/drawing/2014/main" id="{BEBA538E-C2DA-45A5-A086-94298F7EE1F2}"/>
              </a:ext>
            </a:extLst>
          </p:cNvPr>
          <p:cNvPicPr>
            <a:picLocks noChangeAspect="1"/>
          </p:cNvPicPr>
          <p:nvPr/>
        </p:nvPicPr>
        <p:blipFill>
          <a:blip r:embed="rId2"/>
          <a:stretch>
            <a:fillRect/>
          </a:stretch>
        </p:blipFill>
        <p:spPr>
          <a:xfrm>
            <a:off x="397042" y="1676247"/>
            <a:ext cx="11285621" cy="5001279"/>
          </a:xfrm>
          <a:prstGeom prst="rect">
            <a:avLst/>
          </a:prstGeom>
          <a:ln w="19050">
            <a:solidFill>
              <a:srgbClr val="C00000"/>
            </a:solidFill>
          </a:ln>
        </p:spPr>
      </p:pic>
    </p:spTree>
    <p:extLst>
      <p:ext uri="{BB962C8B-B14F-4D97-AF65-F5344CB8AC3E}">
        <p14:creationId xmlns:p14="http://schemas.microsoft.com/office/powerpoint/2010/main" val="933669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E6212204-557C-4E67-A0DC-C3682E90411C}"/>
              </a:ext>
            </a:extLst>
          </p:cNvPr>
          <p:cNvGraphicFramePr>
            <a:graphicFrameLocks noGrp="1"/>
          </p:cNvGraphicFramePr>
          <p:nvPr>
            <p:extLst>
              <p:ext uri="{D42A27DB-BD31-4B8C-83A1-F6EECF244321}">
                <p14:modId xmlns:p14="http://schemas.microsoft.com/office/powerpoint/2010/main" val="1437717294"/>
              </p:ext>
            </p:extLst>
          </p:nvPr>
        </p:nvGraphicFramePr>
        <p:xfrm>
          <a:off x="377952" y="243841"/>
          <a:ext cx="11387328" cy="6471209"/>
        </p:xfrm>
        <a:graphic>
          <a:graphicData uri="http://schemas.openxmlformats.org/drawingml/2006/table">
            <a:tbl>
              <a:tblPr firstRow="1" firstCol="1" bandRow="1"/>
              <a:tblGrid>
                <a:gridCol w="5617635">
                  <a:extLst>
                    <a:ext uri="{9D8B030D-6E8A-4147-A177-3AD203B41FA5}">
                      <a16:colId xmlns:a16="http://schemas.microsoft.com/office/drawing/2014/main" val="3921377756"/>
                    </a:ext>
                  </a:extLst>
                </a:gridCol>
                <a:gridCol w="5769693">
                  <a:extLst>
                    <a:ext uri="{9D8B030D-6E8A-4147-A177-3AD203B41FA5}">
                      <a16:colId xmlns:a16="http://schemas.microsoft.com/office/drawing/2014/main" val="3585154180"/>
                    </a:ext>
                  </a:extLst>
                </a:gridCol>
              </a:tblGrid>
              <a:tr h="2395041">
                <a:tc gridSpan="2">
                  <a:txBody>
                    <a:bodyPr/>
                    <a:lstStyle/>
                    <a:p>
                      <a:pPr algn="ctr">
                        <a:lnSpc>
                          <a:spcPct val="107000"/>
                        </a:lnSpc>
                        <a:spcAft>
                          <a:spcPts val="800"/>
                        </a:spcAft>
                      </a:pPr>
                      <a:r>
                        <a:rPr lang="uk-UA" sz="24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ВООЗ</a:t>
                      </a:r>
                      <a:r>
                        <a:rPr lang="uk-UA" sz="20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розробила документ «</a:t>
                      </a:r>
                      <a:r>
                        <a:rPr lang="uk-UA" sz="24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Підтримка для самостійної реабілітації після пов’язаних із COVID 19 захворювань»</a:t>
                      </a:r>
                      <a:r>
                        <a:rPr lang="uk-UA" sz="20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яка містить рекомендації, вправи та техніки, спрямовані на покращення фізичного і ментального здоров’я хворих.</a:t>
                      </a:r>
                      <a:endParaRPr lang="ru-RU" sz="18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uk-UA" sz="20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Цей документ є доповненням до </a:t>
                      </a:r>
                      <a:r>
                        <a:rPr lang="uk-UA" sz="24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наказу Міністерства охорони здоров’я України № 771 </a:t>
                      </a:r>
                      <a:r>
                        <a:rPr lang="uk-UA" sz="20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«Про затвердження протоколу надання реабілітаційної допомоги пацієнтам з коронавірусною хворобою (COVID 19) та реконвалесцентам».</a:t>
                      </a:r>
                    </a:p>
                    <a:p>
                      <a:pPr algn="ctr">
                        <a:lnSpc>
                          <a:spcPct val="107000"/>
                        </a:lnSpc>
                        <a:spcAft>
                          <a:spcPts val="800"/>
                        </a:spcAft>
                      </a:pPr>
                      <a:endParaRPr lang="ru-RU" sz="18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34848" marR="348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uk-UA"/>
                    </a:p>
                  </a:txBody>
                  <a:tcPr/>
                </a:tc>
                <a:extLst>
                  <a:ext uri="{0D108BD9-81ED-4DB2-BD59-A6C34878D82A}">
                    <a16:rowId xmlns:a16="http://schemas.microsoft.com/office/drawing/2014/main" val="1673114462"/>
                  </a:ext>
                </a:extLst>
              </a:tr>
              <a:tr h="3835070">
                <a:tc>
                  <a:txBody>
                    <a:bodyPr/>
                    <a:lstStyle/>
                    <a:p>
                      <a:pPr algn="ctr">
                        <a:lnSpc>
                          <a:spcPct val="107000"/>
                        </a:lnSpc>
                        <a:spcAft>
                          <a:spcPts val="800"/>
                        </a:spcAft>
                      </a:pPr>
                      <a:r>
                        <a:rPr lang="uk-UA" sz="18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Реабілітація пацієнтів це завдання </a:t>
                      </a:r>
                      <a:r>
                        <a:rPr lang="uk-UA" sz="20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мультидисциплінарної команди </a:t>
                      </a:r>
                      <a:r>
                        <a:rPr lang="uk-UA" sz="18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склад якої залежить від стану людини та наслідків захворювання.</a:t>
                      </a:r>
                      <a:endParaRPr lang="ru-RU" sz="16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uk-UA" sz="18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Головною вимогою до членів команди є  </a:t>
                      </a:r>
                      <a:r>
                        <a:rPr lang="uk-UA" sz="20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проходження додаткової професійної підготовки,</a:t>
                      </a:r>
                      <a:r>
                        <a:rPr lang="uk-UA" sz="18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яка включає: знання методик відновлення функцій дихальної та інших систем організму та психоемоційної стабільністі; розуміння та вміння оцінити здатність пацієнта до фізичних та інших навантажень; знання специфіки відновлення повсякденної активності пацієнтів.</a:t>
                      </a:r>
                      <a:endParaRPr lang="ru-RU" sz="16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34848" marR="348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indent="0" algn="ctr">
                        <a:lnSpc>
                          <a:spcPct val="107000"/>
                        </a:lnSpc>
                        <a:spcAft>
                          <a:spcPts val="800"/>
                        </a:spcAft>
                      </a:pPr>
                      <a:r>
                        <a:rPr lang="uk-UA" sz="7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7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b="1"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Документ регламентує перелік фахівців, яких необхідно долучати до процесу реабілітації це:</a:t>
                      </a:r>
                      <a:endParaRPr lang="ru-RU" sz="18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лікарі фізичної та реабілітаційної медицини;</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фізичні терапевти, ерготерапевти;</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терапевти мови та мовлення;</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протезисти-ортезисти;</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психологи, психотерапевти;</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медичні сестри з реабілітації;</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540385" algn="l"/>
                        </a:tabLst>
                      </a:pPr>
                      <a:r>
                        <a:rPr lang="uk-UA" sz="18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асистенти фізичних терапевтів і ерготерапевтів.</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800"/>
                        </a:spcAft>
                      </a:pPr>
                      <a:r>
                        <a:rPr lang="uk-UA" sz="1600" b="1" dirty="0">
                          <a:effectLst/>
                          <a:latin typeface="Calibri" panose="020F0502020204030204" pitchFamily="34" charset="0"/>
                          <a:ea typeface="Calibri" panose="020F0502020204030204" pitchFamily="34" charset="0"/>
                          <a:cs typeface="Times New Roman" panose="02020603050405020304" pitchFamily="18" charset="0"/>
                        </a:rPr>
                        <a:t> </a:t>
                      </a:r>
                      <a:endParaRPr lang="ru-RU" sz="5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848" marR="348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904697207"/>
                  </a:ext>
                </a:extLst>
              </a:tr>
            </a:tbl>
          </a:graphicData>
        </a:graphic>
      </p:graphicFrame>
    </p:spTree>
    <p:extLst>
      <p:ext uri="{BB962C8B-B14F-4D97-AF65-F5344CB8AC3E}">
        <p14:creationId xmlns:p14="http://schemas.microsoft.com/office/powerpoint/2010/main" val="713784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A86369-87A2-429C-BE95-55493E9987BE}"/>
              </a:ext>
            </a:extLst>
          </p:cNvPr>
          <p:cNvSpPr>
            <a:spLocks noGrp="1"/>
          </p:cNvSpPr>
          <p:nvPr>
            <p:ph type="title"/>
          </p:nvPr>
        </p:nvSpPr>
        <p:spPr>
          <a:xfrm>
            <a:off x="304800" y="134113"/>
            <a:ext cx="11509248" cy="1682496"/>
          </a:xfrm>
          <a:solidFill>
            <a:schemeClr val="accent6">
              <a:lumMod val="20000"/>
              <a:lumOff val="80000"/>
            </a:schemeClr>
          </a:solidFill>
          <a:ln w="38100">
            <a:solidFill>
              <a:srgbClr val="C00000"/>
            </a:solidFill>
          </a:ln>
        </p:spPr>
        <p:txBody>
          <a:bodyPr>
            <a:normAutofit fontScale="90000"/>
          </a:bodyPr>
          <a:lstStyle/>
          <a:p>
            <a:r>
              <a:rPr lang="uk-UA" dirty="0"/>
              <a:t> </a:t>
            </a:r>
            <a:r>
              <a:rPr lang="uk-UA" sz="2700" b="1" i="1" dirty="0">
                <a:solidFill>
                  <a:srgbClr val="C00000"/>
                </a:solidFill>
                <a:effectLst>
                  <a:outerShdw blurRad="38100" dist="38100" dir="2700000" algn="tl">
                    <a:srgbClr val="000000">
                      <a:alpha val="43137"/>
                    </a:srgbClr>
                  </a:outerShdw>
                </a:effectLst>
              </a:rPr>
              <a:t>Комплекс реабілітаційних заходів складається з 3-х етапів </a:t>
            </a:r>
            <a:r>
              <a:rPr lang="uk-UA" sz="2200" b="1" i="1" dirty="0">
                <a:effectLst>
                  <a:outerShdw blurRad="38100" dist="38100" dir="2700000" algn="tl">
                    <a:srgbClr val="000000">
                      <a:alpha val="43137"/>
                    </a:srgbClr>
                  </a:outerShdw>
                </a:effectLst>
              </a:rPr>
              <a:t>і в середньому займає </a:t>
            </a:r>
            <a:br>
              <a:rPr lang="uk-UA" sz="2200" b="1" i="1" dirty="0">
                <a:effectLst>
                  <a:outerShdw blurRad="38100" dist="38100" dir="2700000" algn="tl">
                    <a:srgbClr val="000000">
                      <a:alpha val="43137"/>
                    </a:srgbClr>
                  </a:outerShdw>
                </a:effectLst>
              </a:rPr>
            </a:br>
            <a:r>
              <a:rPr lang="uk-UA" sz="2200" b="1" i="1" dirty="0">
                <a:effectLst>
                  <a:outerShdw blurRad="38100" dist="38100" dir="2700000" algn="tl">
                    <a:srgbClr val="000000">
                      <a:alpha val="43137"/>
                    </a:srgbClr>
                  </a:outerShdw>
                </a:effectLst>
              </a:rPr>
              <a:t>від </a:t>
            </a:r>
            <a:r>
              <a:rPr lang="uk-UA" sz="2200" b="1" i="1" dirty="0">
                <a:solidFill>
                  <a:srgbClr val="C00000"/>
                </a:solidFill>
                <a:effectLst>
                  <a:outerShdw blurRad="38100" dist="38100" dir="2700000" algn="tl">
                    <a:srgbClr val="000000">
                      <a:alpha val="43137"/>
                    </a:srgbClr>
                  </a:outerShdw>
                </a:effectLst>
              </a:rPr>
              <a:t>6 до 12 тижнів</a:t>
            </a:r>
            <a:r>
              <a:rPr lang="uk-UA" sz="2200" b="1" i="1" dirty="0">
                <a:effectLst>
                  <a:outerShdw blurRad="38100" dist="38100" dir="2700000" algn="tl">
                    <a:srgbClr val="000000">
                      <a:alpha val="43137"/>
                    </a:srgbClr>
                  </a:outerShdw>
                </a:effectLst>
              </a:rPr>
              <a:t>, він може бути іншим в залежності від тяжкості стану хворого. </a:t>
            </a:r>
            <a:br>
              <a:rPr lang="uk-UA" sz="2200" b="1" i="1" dirty="0">
                <a:effectLst>
                  <a:outerShdw blurRad="38100" dist="38100" dir="2700000" algn="tl">
                    <a:srgbClr val="000000">
                      <a:alpha val="43137"/>
                    </a:srgbClr>
                  </a:outerShdw>
                </a:effectLst>
              </a:rPr>
            </a:br>
            <a:r>
              <a:rPr lang="uk-UA" sz="2200" b="1" i="1" dirty="0">
                <a:effectLst>
                  <a:outerShdw blurRad="38100" dist="38100" dir="2700000" algn="tl">
                    <a:srgbClr val="000000">
                      <a:alpha val="43137"/>
                    </a:srgbClr>
                  </a:outerShdw>
                </a:effectLst>
              </a:rPr>
              <a:t>Після завершення реабілітації рекомендується продовжувати тренування і методики дихальної гімнастики вдома. </a:t>
            </a:r>
            <a:r>
              <a:rPr lang="uk-UA" sz="2700" b="1" i="1" dirty="0">
                <a:solidFill>
                  <a:srgbClr val="0070C0"/>
                </a:solidFill>
                <a:effectLst>
                  <a:outerShdw blurRad="38100" dist="38100" dir="2700000" algn="tl">
                    <a:srgbClr val="000000">
                      <a:alpha val="43137"/>
                    </a:srgbClr>
                  </a:outerShdw>
                </a:effectLst>
              </a:rPr>
              <a:t>Повтор відновного курсу реабілітації можливий через рік. </a:t>
            </a:r>
            <a:endParaRPr lang="uk-UA" b="1" i="1" dirty="0">
              <a:solidFill>
                <a:srgbClr val="0070C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442D1CE4-7432-4775-88AC-65AC31439B0D}"/>
              </a:ext>
            </a:extLst>
          </p:cNvPr>
          <p:cNvSpPr>
            <a:spLocks noGrp="1"/>
          </p:cNvSpPr>
          <p:nvPr>
            <p:ph sz="half" idx="1"/>
          </p:nvPr>
        </p:nvSpPr>
        <p:spPr>
          <a:xfrm>
            <a:off x="304800" y="1816609"/>
            <a:ext cx="4754880" cy="4791455"/>
          </a:xfrm>
          <a:solidFill>
            <a:schemeClr val="accent1">
              <a:lumMod val="20000"/>
              <a:lumOff val="80000"/>
            </a:schemeClr>
          </a:solidFill>
          <a:ln w="38100">
            <a:solidFill>
              <a:srgbClr val="C00000"/>
            </a:solidFill>
          </a:ln>
        </p:spPr>
        <p:txBody>
          <a:bodyPr>
            <a:normAutofit fontScale="92500" lnSpcReduction="20000"/>
          </a:bodyPr>
          <a:lstStyle/>
          <a:p>
            <a:pPr marL="0" indent="0" algn="ctr">
              <a:buNone/>
            </a:pPr>
            <a:endParaRPr lang="uk-UA" b="1" dirty="0"/>
          </a:p>
          <a:p>
            <a:pPr marL="0" indent="0" algn="ctr">
              <a:buNone/>
            </a:pPr>
            <a:r>
              <a:rPr lang="uk-UA" sz="2600" b="1" i="1" u="sng" dirty="0">
                <a:solidFill>
                  <a:srgbClr val="C00000"/>
                </a:solidFill>
                <a:effectLst>
                  <a:outerShdw blurRad="38100" dist="38100" dir="2700000" algn="tl">
                    <a:srgbClr val="000000">
                      <a:alpha val="43137"/>
                    </a:srgbClr>
                  </a:outerShdw>
                </a:effectLst>
              </a:rPr>
              <a:t>Перший етап </a:t>
            </a:r>
          </a:p>
          <a:p>
            <a:pPr marL="0" indent="0" algn="ctr">
              <a:buNone/>
            </a:pPr>
            <a:r>
              <a:rPr lang="uk-UA" sz="2600" i="1" dirty="0">
                <a:effectLst>
                  <a:outerShdw blurRad="38100" dist="38100" dir="2700000" algn="tl">
                    <a:srgbClr val="000000">
                      <a:alpha val="43137"/>
                    </a:srgbClr>
                  </a:outerShdw>
                </a:effectLst>
              </a:rPr>
              <a:t>Проводиться у відділеннях інтенсивної терапії або терапевтичних відділеннях для пацієнтів з </a:t>
            </a:r>
            <a:r>
              <a:rPr lang="en-AU" sz="2600" i="1" dirty="0">
                <a:effectLst>
                  <a:outerShdw blurRad="38100" dist="38100" dir="2700000" algn="tl">
                    <a:srgbClr val="000000">
                      <a:alpha val="43137"/>
                    </a:srgbClr>
                  </a:outerShdw>
                </a:effectLst>
              </a:rPr>
              <a:t>COVID 19. </a:t>
            </a:r>
            <a:endParaRPr lang="uk-UA" sz="2600" i="1" dirty="0">
              <a:effectLst>
                <a:outerShdw blurRad="38100" dist="38100" dir="2700000" algn="tl">
                  <a:srgbClr val="000000">
                    <a:alpha val="43137"/>
                  </a:srgbClr>
                </a:outerShdw>
              </a:effectLst>
            </a:endParaRPr>
          </a:p>
          <a:p>
            <a:pPr marL="0" indent="0" algn="ctr">
              <a:buNone/>
            </a:pPr>
            <a:r>
              <a:rPr lang="uk-UA" sz="2600" b="1" i="1" u="sng" dirty="0">
                <a:solidFill>
                  <a:srgbClr val="C00000"/>
                </a:solidFill>
                <a:effectLst>
                  <a:outerShdw blurRad="38100" dist="38100" dir="2700000" algn="tl">
                    <a:srgbClr val="000000">
                      <a:alpha val="43137"/>
                    </a:srgbClr>
                  </a:outerShdw>
                </a:effectLst>
              </a:rPr>
              <a:t>Головне завдання </a:t>
            </a:r>
            <a:r>
              <a:rPr lang="uk-UA" sz="2600" i="1" dirty="0">
                <a:effectLst>
                  <a:outerShdw blurRad="38100" dist="38100" dir="2700000" algn="tl">
                    <a:srgbClr val="000000">
                      <a:alpha val="43137"/>
                    </a:srgbClr>
                  </a:outerShdw>
                </a:effectLst>
              </a:rPr>
              <a:t>– відновити здатність організму до фізичних навантажень, змусити легені працювати без штучної підтримки, дати мотивацію повернутися до звичного життя</a:t>
            </a:r>
          </a:p>
        </p:txBody>
      </p:sp>
      <p:sp>
        <p:nvSpPr>
          <p:cNvPr id="4" name="Объект 3">
            <a:extLst>
              <a:ext uri="{FF2B5EF4-FFF2-40B4-BE49-F238E27FC236}">
                <a16:creationId xmlns:a16="http://schemas.microsoft.com/office/drawing/2014/main" id="{F421604D-57B6-4BE1-98A7-91522A0DEAAD}"/>
              </a:ext>
            </a:extLst>
          </p:cNvPr>
          <p:cNvSpPr>
            <a:spLocks noGrp="1"/>
          </p:cNvSpPr>
          <p:nvPr>
            <p:ph sz="half" idx="2"/>
          </p:nvPr>
        </p:nvSpPr>
        <p:spPr>
          <a:xfrm>
            <a:off x="5059680" y="1816609"/>
            <a:ext cx="6754368" cy="4791455"/>
          </a:xfrm>
          <a:solidFill>
            <a:schemeClr val="accent2">
              <a:lumMod val="20000"/>
              <a:lumOff val="80000"/>
            </a:schemeClr>
          </a:solidFill>
          <a:ln w="38100">
            <a:solidFill>
              <a:srgbClr val="C00000"/>
            </a:solidFill>
          </a:ln>
        </p:spPr>
        <p:txBody>
          <a:bodyPr>
            <a:normAutofit fontScale="92500" lnSpcReduction="20000"/>
          </a:bodyPr>
          <a:lstStyle/>
          <a:p>
            <a:pPr marL="0" indent="0" algn="ctr">
              <a:buNone/>
            </a:pPr>
            <a:r>
              <a:rPr lang="uk-UA" sz="3000" b="1" i="1" dirty="0">
                <a:solidFill>
                  <a:srgbClr val="C00000"/>
                </a:solidFill>
                <a:effectLst>
                  <a:outerShdw blurRad="38100" dist="38100" dir="2700000" algn="tl">
                    <a:srgbClr val="000000">
                      <a:alpha val="43137"/>
                    </a:srgbClr>
                  </a:outerShdw>
                </a:effectLst>
              </a:rPr>
              <a:t>Етап включає:</a:t>
            </a:r>
          </a:p>
          <a:p>
            <a:pPr marL="0" indent="0">
              <a:buNone/>
              <a:tabLst>
                <a:tab pos="85725" algn="l"/>
                <a:tab pos="268288" algn="l"/>
              </a:tabLst>
            </a:pPr>
            <a:r>
              <a:rPr lang="uk-UA" sz="2600" dirty="0"/>
              <a:t>•	</a:t>
            </a:r>
            <a:r>
              <a:rPr lang="uk-UA" sz="2600" b="1" i="1" dirty="0">
                <a:solidFill>
                  <a:srgbClr val="0070C0"/>
                </a:solidFill>
                <a:effectLst>
                  <a:outerShdw blurRad="38100" dist="38100" dir="2700000" algn="tl">
                    <a:srgbClr val="000000">
                      <a:alpha val="43137"/>
                    </a:srgbClr>
                  </a:outerShdw>
                </a:effectLst>
                <a:cs typeface="Times New Roman" panose="02020603050405020304" pitchFamily="18" charset="0"/>
              </a:rPr>
              <a:t>нутритивну (поживну) підтримку </a:t>
            </a:r>
            <a:r>
              <a:rPr lang="uk-UA" sz="2000" b="1" i="1" dirty="0">
                <a:effectLst>
                  <a:outerShdw blurRad="38100" dist="38100" dir="2700000" algn="tl">
                    <a:srgbClr val="000000">
                      <a:alpha val="43137"/>
                    </a:srgbClr>
                  </a:outerShdw>
                </a:effectLst>
                <a:cs typeface="Times New Roman" panose="02020603050405020304" pitchFamily="18" charset="0"/>
              </a:rPr>
              <a:t>– особливе харчування, вітаміни;</a:t>
            </a:r>
          </a:p>
          <a:p>
            <a:pPr marL="0" indent="0">
              <a:buNone/>
              <a:tabLst>
                <a:tab pos="85725" algn="l"/>
                <a:tab pos="268288" algn="l"/>
              </a:tabLst>
            </a:pPr>
            <a:r>
              <a:rPr lang="uk-UA" b="1" i="1" dirty="0">
                <a:effectLst>
                  <a:outerShdw blurRad="38100" dist="38100" dir="2700000" algn="tl">
                    <a:srgbClr val="000000">
                      <a:alpha val="43137"/>
                    </a:srgbClr>
                  </a:outerShdw>
                </a:effectLst>
                <a:cs typeface="Times New Roman" panose="02020603050405020304" pitchFamily="18" charset="0"/>
              </a:rPr>
              <a:t>•	</a:t>
            </a:r>
            <a:r>
              <a:rPr lang="uk-UA" sz="2600" b="1" i="1" dirty="0">
                <a:solidFill>
                  <a:srgbClr val="0070C0"/>
                </a:solidFill>
                <a:effectLst>
                  <a:outerShdw blurRad="38100" dist="38100" dir="2700000" algn="tl">
                    <a:srgbClr val="000000">
                      <a:alpha val="43137"/>
                    </a:srgbClr>
                  </a:outerShdw>
                </a:effectLst>
                <a:cs typeface="Times New Roman" panose="02020603050405020304" pitchFamily="18" charset="0"/>
              </a:rPr>
              <a:t>респіраторну реабілітацію </a:t>
            </a:r>
            <a:r>
              <a:rPr lang="uk-UA" sz="2000" b="1" i="1" dirty="0">
                <a:effectLst>
                  <a:outerShdw blurRad="38100" dist="38100" dir="2700000" algn="tl">
                    <a:srgbClr val="000000">
                      <a:alpha val="43137"/>
                    </a:srgbClr>
                  </a:outerShdw>
                </a:effectLst>
                <a:cs typeface="Times New Roman" panose="02020603050405020304" pitchFamily="18" charset="0"/>
              </a:rPr>
              <a:t>- спеціальні дихальні вправи та за необхідності киснева підтримка;</a:t>
            </a:r>
          </a:p>
          <a:p>
            <a:pPr marL="0" indent="0">
              <a:buNone/>
              <a:tabLst>
                <a:tab pos="85725" algn="l"/>
                <a:tab pos="268288" algn="l"/>
              </a:tabLst>
            </a:pPr>
            <a:r>
              <a:rPr lang="uk-UA" b="1" i="1" dirty="0">
                <a:effectLst>
                  <a:outerShdw blurRad="38100" dist="38100" dir="2700000" algn="tl">
                    <a:srgbClr val="000000">
                      <a:alpha val="43137"/>
                    </a:srgbClr>
                  </a:outerShdw>
                </a:effectLst>
                <a:cs typeface="Times New Roman" panose="02020603050405020304" pitchFamily="18" charset="0"/>
              </a:rPr>
              <a:t>•	</a:t>
            </a:r>
            <a:r>
              <a:rPr lang="uk-UA" sz="2600" b="1" i="1" dirty="0">
                <a:solidFill>
                  <a:srgbClr val="0070C0"/>
                </a:solidFill>
                <a:effectLst>
                  <a:outerShdw blurRad="38100" dist="38100" dir="2700000" algn="tl">
                    <a:srgbClr val="000000">
                      <a:alpha val="43137"/>
                    </a:srgbClr>
                  </a:outerShdw>
                </a:effectLst>
                <a:cs typeface="Times New Roman" panose="02020603050405020304" pitchFamily="18" charset="0"/>
              </a:rPr>
              <a:t>ранню пасивну мобілізацію </a:t>
            </a:r>
            <a:r>
              <a:rPr lang="uk-UA" sz="2000" b="1" i="1" dirty="0">
                <a:effectLst>
                  <a:outerShdw blurRad="38100" dist="38100" dir="2700000" algn="tl">
                    <a:srgbClr val="000000">
                      <a:alpha val="43137"/>
                    </a:srgbClr>
                  </a:outerShdw>
                </a:effectLst>
                <a:cs typeface="Times New Roman" panose="02020603050405020304" pitchFamily="18" charset="0"/>
              </a:rPr>
              <a:t>– фізіотерапевтичні процедури; </a:t>
            </a:r>
          </a:p>
          <a:p>
            <a:pPr marL="0" indent="0">
              <a:buNone/>
              <a:tabLst>
                <a:tab pos="85725" algn="l"/>
                <a:tab pos="268288" algn="l"/>
              </a:tabLst>
            </a:pPr>
            <a:r>
              <a:rPr lang="uk-UA" b="1" i="1" dirty="0">
                <a:effectLst>
                  <a:outerShdw blurRad="38100" dist="38100" dir="2700000" algn="tl">
                    <a:srgbClr val="000000">
                      <a:alpha val="43137"/>
                    </a:srgbClr>
                  </a:outerShdw>
                </a:effectLst>
                <a:cs typeface="Times New Roman" panose="02020603050405020304" pitchFamily="18" charset="0"/>
              </a:rPr>
              <a:t>•	</a:t>
            </a:r>
            <a:r>
              <a:rPr lang="uk-UA" sz="2600" b="1" i="1" dirty="0">
                <a:solidFill>
                  <a:srgbClr val="0070C0"/>
                </a:solidFill>
                <a:effectLst>
                  <a:outerShdw blurRad="38100" dist="38100" dir="2700000" algn="tl">
                    <a:srgbClr val="000000">
                      <a:alpha val="43137"/>
                    </a:srgbClr>
                  </a:outerShdw>
                </a:effectLst>
                <a:cs typeface="Times New Roman" panose="02020603050405020304" pitchFamily="18" charset="0"/>
              </a:rPr>
              <a:t>циклічні тренування </a:t>
            </a:r>
            <a:r>
              <a:rPr lang="uk-UA" sz="2000" b="1" i="1" dirty="0">
                <a:effectLst>
                  <a:outerShdw blurRad="38100" dist="38100" dir="2700000" algn="tl">
                    <a:srgbClr val="000000">
                      <a:alpha val="43137"/>
                    </a:srgbClr>
                  </a:outerShdw>
                </a:effectLst>
                <a:cs typeface="Times New Roman" panose="02020603050405020304" pitchFamily="18" charset="0"/>
              </a:rPr>
              <a:t>на велотренажері;</a:t>
            </a:r>
          </a:p>
          <a:p>
            <a:pPr marL="0" indent="0" algn="ctr">
              <a:buNone/>
              <a:tabLst>
                <a:tab pos="85725" algn="l"/>
                <a:tab pos="268288" algn="l"/>
              </a:tabLst>
            </a:pPr>
            <a:r>
              <a:rPr lang="uk-UA" sz="2200" b="1" i="1" u="sng" dirty="0">
                <a:solidFill>
                  <a:srgbClr val="00B05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Для перевірки ефективністі реабілітації</a:t>
            </a:r>
            <a:r>
              <a:rPr lang="uk-UA" sz="2200" b="1" dirty="0">
                <a:solidFill>
                  <a:srgbClr val="00B05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  </a:t>
            </a:r>
            <a:r>
              <a:rPr lang="uk-UA" sz="1900" b="1" dirty="0">
                <a:solidFill>
                  <a:srgbClr val="0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на 1-му етапі, </a:t>
            </a:r>
            <a:r>
              <a:rPr lang="uk-UA" sz="1900" b="1" i="1" dirty="0">
                <a:solidFill>
                  <a:srgbClr val="0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реабілітологи оцінюють переносимість фізичної навантаження за </a:t>
            </a:r>
            <a:r>
              <a:rPr lang="uk-UA" sz="1900" b="1" i="1" dirty="0">
                <a:solidFill>
                  <a:srgbClr val="C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шкалою Борга</a:t>
            </a:r>
            <a:r>
              <a:rPr lang="uk-UA" sz="1900" b="1" i="1" dirty="0">
                <a:solidFill>
                  <a:srgbClr val="0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 силу м’язів за </a:t>
            </a:r>
            <a:r>
              <a:rPr lang="uk-UA" sz="1900" b="1" i="1" dirty="0">
                <a:solidFill>
                  <a:srgbClr val="C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шкалою MRC</a:t>
            </a:r>
            <a:r>
              <a:rPr lang="uk-UA" sz="1900" b="1" i="1" dirty="0">
                <a:solidFill>
                  <a:srgbClr val="0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 сатурацію в стані спокою і після фізичного навантаження, інтенсивність тривоги і депресії за </a:t>
            </a:r>
            <a:r>
              <a:rPr lang="uk-UA" sz="1900" b="1" i="1" dirty="0">
                <a:solidFill>
                  <a:srgbClr val="C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шкалою HADS,</a:t>
            </a:r>
            <a:r>
              <a:rPr lang="uk-UA" sz="1900" b="1" i="1" dirty="0">
                <a:solidFill>
                  <a:srgbClr val="0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 якість життя за результатами Європейського опитувальника оцінки якості життя </a:t>
            </a:r>
            <a:r>
              <a:rPr lang="uk-UA" sz="1900" b="1" i="1" dirty="0">
                <a:solidFill>
                  <a:srgbClr val="C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rPr>
              <a:t>EQ 5.</a:t>
            </a:r>
            <a:endParaRPr lang="ru-RU" sz="1900" b="1" i="1" dirty="0">
              <a:solidFill>
                <a:srgbClr val="C00000"/>
              </a:solidFill>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marL="0" indent="0">
              <a:buNone/>
              <a:tabLst>
                <a:tab pos="85725" algn="l"/>
                <a:tab pos="268288" algn="l"/>
              </a:tabLst>
            </a:pPr>
            <a:endParaRPr lang="uk-UA" sz="2000" dirty="0"/>
          </a:p>
          <a:p>
            <a:pPr marL="0" indent="0">
              <a:buNone/>
            </a:pPr>
            <a:endParaRPr lang="uk-UA" sz="2800" dirty="0"/>
          </a:p>
        </p:txBody>
      </p:sp>
    </p:spTree>
    <p:extLst>
      <p:ext uri="{BB962C8B-B14F-4D97-AF65-F5344CB8AC3E}">
        <p14:creationId xmlns:p14="http://schemas.microsoft.com/office/powerpoint/2010/main" val="2046750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51D566-9A32-4038-AE8B-FFDF3F1B868F}"/>
              </a:ext>
            </a:extLst>
          </p:cNvPr>
          <p:cNvSpPr>
            <a:spLocks noGrp="1"/>
          </p:cNvSpPr>
          <p:nvPr>
            <p:ph type="title"/>
          </p:nvPr>
        </p:nvSpPr>
        <p:spPr>
          <a:xfrm>
            <a:off x="475488" y="316992"/>
            <a:ext cx="11204448" cy="1658111"/>
          </a:xfrm>
          <a:solidFill>
            <a:schemeClr val="accent5">
              <a:lumMod val="20000"/>
              <a:lumOff val="80000"/>
            </a:schemeClr>
          </a:solidFill>
          <a:ln w="38100">
            <a:solidFill>
              <a:srgbClr val="C00000"/>
            </a:solidFill>
          </a:ln>
        </p:spPr>
        <p:txBody>
          <a:bodyPr>
            <a:normAutofit fontScale="90000"/>
          </a:bodyPr>
          <a:lstStyle/>
          <a:p>
            <a:r>
              <a:rPr lang="uk-UA" sz="1800" b="1" dirty="0">
                <a:solidFill>
                  <a:srgbClr val="C00000"/>
                </a:solidFill>
                <a:effectLst/>
                <a:ea typeface="Calibri" panose="020F0502020204030204" pitchFamily="34" charset="0"/>
              </a:rPr>
              <a:t> </a:t>
            </a:r>
            <a:r>
              <a:rPr lang="uk-UA" sz="3100" b="1" i="1" dirty="0">
                <a:solidFill>
                  <a:srgbClr val="C00000"/>
                </a:solidFill>
                <a:effectLst>
                  <a:outerShdw blurRad="38100" dist="38100" dir="2700000" algn="tl">
                    <a:srgbClr val="000000">
                      <a:alpha val="43137"/>
                    </a:srgbClr>
                  </a:outerShdw>
                </a:effectLst>
                <a:ea typeface="Calibri" panose="020F0502020204030204" pitchFamily="34" charset="0"/>
              </a:rPr>
              <a:t>Другий етап. </a:t>
            </a:r>
            <a:br>
              <a:rPr lang="uk-UA" sz="2700" b="1" i="1" dirty="0">
                <a:effectLst>
                  <a:outerShdw blurRad="38100" dist="38100" dir="2700000" algn="tl">
                    <a:srgbClr val="000000">
                      <a:alpha val="43137"/>
                    </a:srgbClr>
                  </a:outerShdw>
                </a:effectLst>
                <a:ea typeface="Calibri" panose="020F0502020204030204" pitchFamily="34" charset="0"/>
              </a:rPr>
            </a:br>
            <a:r>
              <a:rPr lang="uk-UA" sz="2700" b="1" i="1" dirty="0">
                <a:effectLst>
                  <a:outerShdw blurRad="38100" dist="38100" dir="2700000" algn="tl">
                    <a:srgbClr val="000000">
                      <a:alpha val="43137"/>
                    </a:srgbClr>
                  </a:outerShdw>
                </a:effectLst>
                <a:ea typeface="Calibri" panose="020F0502020204030204" pitchFamily="34" charset="0"/>
              </a:rPr>
              <a:t>До нього приступають в перші кілька тижнів після гострого періоду хвороби. </a:t>
            </a:r>
            <a:br>
              <a:rPr lang="uk-UA" sz="2700" b="1" i="1" dirty="0">
                <a:effectLst>
                  <a:outerShdw blurRad="38100" dist="38100" dir="2700000" algn="tl">
                    <a:srgbClr val="000000">
                      <a:alpha val="43137"/>
                    </a:srgbClr>
                  </a:outerShdw>
                </a:effectLst>
                <a:ea typeface="Calibri" panose="020F0502020204030204" pitchFamily="34" charset="0"/>
              </a:rPr>
            </a:br>
            <a:r>
              <a:rPr lang="uk-UA" sz="2700" b="1" i="1" dirty="0">
                <a:effectLst>
                  <a:outerShdw blurRad="38100" dist="38100" dir="2700000" algn="tl">
                    <a:srgbClr val="000000">
                      <a:alpha val="43137"/>
                    </a:srgbClr>
                  </a:outerShdw>
                </a:effectLst>
                <a:ea typeface="Calibri" panose="020F0502020204030204" pitchFamily="34" charset="0"/>
              </a:rPr>
              <a:t>Він проходить у цілодобовому </a:t>
            </a:r>
            <a:r>
              <a:rPr lang="uk-UA" sz="2700" b="1" i="1" dirty="0">
                <a:solidFill>
                  <a:srgbClr val="0070C0"/>
                </a:solidFill>
                <a:effectLst>
                  <a:outerShdw blurRad="38100" dist="38100" dir="2700000" algn="tl">
                    <a:srgbClr val="000000">
                      <a:alpha val="43137"/>
                    </a:srgbClr>
                  </a:outerShdw>
                </a:effectLst>
                <a:ea typeface="Calibri" panose="020F0502020204030204" pitchFamily="34" charset="0"/>
              </a:rPr>
              <a:t>відділенні медичної реабілітації</a:t>
            </a:r>
            <a:endParaRPr lang="uk-UA" b="1" i="1" dirty="0">
              <a:solidFill>
                <a:srgbClr val="0070C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FFE2A31F-FA06-4CA9-8F0F-29FD950A8B79}"/>
              </a:ext>
            </a:extLst>
          </p:cNvPr>
          <p:cNvSpPr>
            <a:spLocks noGrp="1"/>
          </p:cNvSpPr>
          <p:nvPr>
            <p:ph sz="half" idx="1"/>
          </p:nvPr>
        </p:nvSpPr>
        <p:spPr>
          <a:xfrm>
            <a:off x="475488" y="1975103"/>
            <a:ext cx="5620512" cy="4681729"/>
          </a:xfrm>
          <a:solidFill>
            <a:schemeClr val="accent1">
              <a:lumMod val="20000"/>
              <a:lumOff val="80000"/>
            </a:schemeClr>
          </a:solidFill>
          <a:ln w="38100">
            <a:solidFill>
              <a:srgbClr val="C00000"/>
            </a:solidFill>
          </a:ln>
        </p:spPr>
        <p:txBody>
          <a:bodyPr>
            <a:normAutofit fontScale="47500" lnSpcReduction="20000"/>
          </a:bodyPr>
          <a:lstStyle/>
          <a:p>
            <a:pPr marL="0" indent="0" algn="ctr">
              <a:buNone/>
            </a:pPr>
            <a:r>
              <a:rPr lang="uk-UA" sz="4200" b="1" i="1" dirty="0">
                <a:effectLst>
                  <a:outerShdw blurRad="38100" dist="38100" dir="2700000" algn="tl">
                    <a:srgbClr val="000000">
                      <a:alpha val="43137"/>
                    </a:srgbClr>
                  </a:outerShdw>
                </a:effectLst>
                <a:ea typeface="Calibri" panose="020F0502020204030204" pitchFamily="34" charset="0"/>
              </a:rPr>
              <a:t>Перед  початком 2 етапу проводять </a:t>
            </a:r>
            <a:r>
              <a:rPr lang="uk-UA" sz="4200" b="1" i="1" u="sng" dirty="0">
                <a:solidFill>
                  <a:srgbClr val="C00000"/>
                </a:solidFill>
                <a:effectLst>
                  <a:outerShdw blurRad="38100" dist="38100" dir="2700000" algn="tl">
                    <a:srgbClr val="000000">
                      <a:alpha val="43137"/>
                    </a:srgbClr>
                  </a:outerShdw>
                </a:effectLst>
                <a:ea typeface="Calibri" panose="020F0502020204030204" pitchFamily="34" charset="0"/>
              </a:rPr>
              <a:t>обстеження функціонального стану організму пацієнта:</a:t>
            </a:r>
          </a:p>
          <a:p>
            <a:r>
              <a:rPr lang="uk-UA" sz="4200" b="1" i="1" dirty="0">
                <a:effectLst>
                  <a:outerShdw blurRad="38100" dist="38100" dir="2700000" algn="tl">
                    <a:srgbClr val="000000">
                      <a:alpha val="43137"/>
                    </a:srgbClr>
                  </a:outerShdw>
                </a:effectLst>
                <a:ea typeface="Calibri" panose="020F0502020204030204" pitchFamily="34" charset="0"/>
              </a:rPr>
              <a:t>електрокардіографію і ехокардіографію,</a:t>
            </a:r>
          </a:p>
          <a:p>
            <a:r>
              <a:rPr lang="uk-UA" sz="4200" b="1" i="1" dirty="0">
                <a:effectLst>
                  <a:outerShdw blurRad="38100" dist="38100" dir="2700000" algn="tl">
                    <a:srgbClr val="000000">
                      <a:alpha val="43137"/>
                    </a:srgbClr>
                  </a:outerShdw>
                </a:effectLst>
                <a:ea typeface="Calibri" panose="020F0502020204030204" pitchFamily="34" charset="0"/>
              </a:rPr>
              <a:t>аналізи крові і сечі,  </a:t>
            </a:r>
          </a:p>
          <a:p>
            <a:r>
              <a:rPr lang="uk-UA" sz="4200" b="1" i="1" dirty="0">
                <a:effectLst>
                  <a:outerShdw blurRad="38100" dist="38100" dir="2700000" algn="tl">
                    <a:srgbClr val="000000">
                      <a:alpha val="43137"/>
                    </a:srgbClr>
                  </a:outerShdw>
                </a:effectLst>
                <a:ea typeface="Calibri" panose="020F0502020204030204" pitchFamily="34" charset="0"/>
              </a:rPr>
              <a:t>тести на визначення ступеня гіпоксії, </a:t>
            </a:r>
          </a:p>
          <a:p>
            <a:r>
              <a:rPr lang="uk-UA" sz="4200" b="1" i="1" dirty="0">
                <a:effectLst>
                  <a:outerShdw blurRad="38100" dist="38100" dir="2700000" algn="tl">
                    <a:srgbClr val="000000">
                      <a:alpha val="43137"/>
                    </a:srgbClr>
                  </a:outerShdw>
                </a:effectLst>
                <a:ea typeface="Calibri" panose="020F0502020204030204" pitchFamily="34" charset="0"/>
              </a:rPr>
              <a:t>оцінка стану м’язів і суглобів. </a:t>
            </a:r>
          </a:p>
          <a:p>
            <a:pPr marL="0" indent="0" algn="ctr">
              <a:buNone/>
            </a:pPr>
            <a:r>
              <a:rPr lang="uk-UA" sz="3800" b="1" i="1" dirty="0">
                <a:effectLst>
                  <a:outerShdw blurRad="38100" dist="38100" dir="2700000" algn="tl">
                    <a:srgbClr val="000000">
                      <a:alpha val="43137"/>
                    </a:srgbClr>
                  </a:outerShdw>
                </a:effectLst>
                <a:ea typeface="Calibri" panose="020F0502020204030204" pitchFamily="34" charset="0"/>
              </a:rPr>
              <a:t>Це необхідно для того, щоб включити в програму відновлення тільки безпечні методи і засоби фізичної терапії. </a:t>
            </a:r>
          </a:p>
          <a:p>
            <a:pPr marL="0" indent="0" algn="ctr">
              <a:buNone/>
            </a:pPr>
            <a:r>
              <a:rPr lang="uk-UA" sz="4200" b="1" i="1" dirty="0">
                <a:solidFill>
                  <a:srgbClr val="00B050"/>
                </a:solidFill>
                <a:effectLst>
                  <a:outerShdw blurRad="38100" dist="38100" dir="2700000" algn="tl">
                    <a:srgbClr val="000000">
                      <a:alpha val="43137"/>
                    </a:srgbClr>
                  </a:outerShdw>
                </a:effectLst>
                <a:ea typeface="Times New Roman" panose="02020603050405020304" pitchFamily="18" charset="0"/>
              </a:rPr>
              <a:t>До методів перевірки ефективності реабілітації  </a:t>
            </a:r>
            <a:r>
              <a:rPr lang="uk-UA" sz="3800" b="1" i="1" dirty="0">
                <a:solidFill>
                  <a:srgbClr val="000000"/>
                </a:solidFill>
                <a:effectLst>
                  <a:outerShdw blurRad="38100" dist="38100" dir="2700000" algn="tl">
                    <a:srgbClr val="000000">
                      <a:alpha val="43137"/>
                    </a:srgbClr>
                  </a:outerShdw>
                </a:effectLst>
                <a:ea typeface="Times New Roman" panose="02020603050405020304" pitchFamily="18" charset="0"/>
              </a:rPr>
              <a:t>додається оцінка функціональних порушень і труднощів у виконанні повсякденних завдань </a:t>
            </a:r>
          </a:p>
          <a:p>
            <a:pPr marL="0" indent="0" algn="ctr">
              <a:buNone/>
            </a:pPr>
            <a:r>
              <a:rPr lang="uk-UA" sz="4200" b="1" i="1" dirty="0">
                <a:solidFill>
                  <a:srgbClr val="C00000"/>
                </a:solidFill>
                <a:effectLst>
                  <a:outerShdw blurRad="38100" dist="38100" dir="2700000" algn="tl">
                    <a:srgbClr val="000000">
                      <a:alpha val="43137"/>
                    </a:srgbClr>
                  </a:outerShdw>
                </a:effectLst>
                <a:ea typeface="Times New Roman" panose="02020603050405020304" pitchFamily="18" charset="0"/>
              </a:rPr>
              <a:t>за шкалами BDI</a:t>
            </a:r>
            <a:r>
              <a:rPr lang="uk-UA" sz="3800" b="1" i="1" dirty="0">
                <a:solidFill>
                  <a:srgbClr val="000000"/>
                </a:solidFill>
                <a:effectLst>
                  <a:outerShdw blurRad="38100" dist="38100" dir="2700000" algn="tl">
                    <a:srgbClr val="000000">
                      <a:alpha val="43137"/>
                    </a:srgbClr>
                  </a:outerShdw>
                </a:effectLst>
                <a:ea typeface="Times New Roman" panose="02020603050405020304" pitchFamily="18" charset="0"/>
              </a:rPr>
              <a:t> (вихідний індекс задишки) і </a:t>
            </a:r>
            <a:r>
              <a:rPr lang="uk-UA" sz="4200" b="1" i="1" dirty="0">
                <a:solidFill>
                  <a:srgbClr val="C00000"/>
                </a:solidFill>
                <a:effectLst>
                  <a:outerShdw blurRad="38100" dist="38100" dir="2700000" algn="tl">
                    <a:srgbClr val="000000">
                      <a:alpha val="43137"/>
                    </a:srgbClr>
                  </a:outerShdw>
                </a:effectLst>
                <a:ea typeface="Times New Roman" panose="02020603050405020304" pitchFamily="18" charset="0"/>
              </a:rPr>
              <a:t>TDI</a:t>
            </a:r>
            <a:r>
              <a:rPr lang="uk-UA" sz="3800" b="1" i="1" dirty="0">
                <a:solidFill>
                  <a:srgbClr val="000000"/>
                </a:solidFill>
                <a:effectLst>
                  <a:outerShdw blurRad="38100" dist="38100" dir="2700000" algn="tl">
                    <a:srgbClr val="000000">
                      <a:alpha val="43137"/>
                    </a:srgbClr>
                  </a:outerShdw>
                </a:effectLst>
                <a:ea typeface="Times New Roman" panose="02020603050405020304" pitchFamily="18" charset="0"/>
              </a:rPr>
              <a:t> (динамічний індекс задишки).</a:t>
            </a:r>
            <a:endParaRPr lang="ru-RU" sz="3800" b="1" i="1" dirty="0">
              <a:effectLst>
                <a:outerShdw blurRad="38100" dist="38100" dir="2700000" algn="tl">
                  <a:srgbClr val="000000">
                    <a:alpha val="43137"/>
                  </a:srgbClr>
                </a:outerShdw>
              </a:effectLst>
              <a:ea typeface="Times New Roman" panose="02020603050405020304" pitchFamily="18" charset="0"/>
            </a:endParaRPr>
          </a:p>
          <a:p>
            <a:endParaRPr lang="uk-UA" dirty="0"/>
          </a:p>
        </p:txBody>
      </p:sp>
      <p:sp>
        <p:nvSpPr>
          <p:cNvPr id="4" name="Объект 3">
            <a:extLst>
              <a:ext uri="{FF2B5EF4-FFF2-40B4-BE49-F238E27FC236}">
                <a16:creationId xmlns:a16="http://schemas.microsoft.com/office/drawing/2014/main" id="{E1C57778-073A-4DC7-8BC8-2F83CD00BBAD}"/>
              </a:ext>
            </a:extLst>
          </p:cNvPr>
          <p:cNvSpPr>
            <a:spLocks noGrp="1"/>
          </p:cNvSpPr>
          <p:nvPr>
            <p:ph sz="half" idx="2"/>
          </p:nvPr>
        </p:nvSpPr>
        <p:spPr>
          <a:xfrm>
            <a:off x="6096000" y="1975101"/>
            <a:ext cx="5583936" cy="4681729"/>
          </a:xfrm>
          <a:solidFill>
            <a:schemeClr val="accent3">
              <a:lumMod val="20000"/>
              <a:lumOff val="80000"/>
            </a:schemeClr>
          </a:solidFill>
          <a:ln w="38100">
            <a:solidFill>
              <a:srgbClr val="C00000"/>
            </a:solidFill>
          </a:ln>
        </p:spPr>
        <p:txBody>
          <a:bodyPr>
            <a:normAutofit fontScale="47500" lnSpcReduction="20000"/>
          </a:bodyPr>
          <a:lstStyle/>
          <a:p>
            <a:pPr marL="0" indent="0" algn="ctr">
              <a:lnSpc>
                <a:spcPct val="107000"/>
              </a:lnSpc>
              <a:spcBef>
                <a:spcPts val="200"/>
              </a:spcBef>
              <a:buNone/>
            </a:pPr>
            <a:r>
              <a:rPr lang="uk-UA" sz="51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Другий етап включає:</a:t>
            </a:r>
            <a:endParaRPr lang="ru-RU" sz="5100" b="1" i="1" dirty="0">
              <a:solidFill>
                <a:srgbClr val="C00000"/>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інгаляцію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із застосуванням препаратів, що полегшують відновлення функції легень;</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дихальні вправи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 подовженим форсованим видихом;</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мобілізацію грудної клітки та ребер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за допомою масажу, фізіотерапії, а також спеціальних вправ;</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вправи, що </a:t>
            </a: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розвивають силу та витривалість провідних м'язових груп,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 метою  повернути фізичну форму, яка була до захворювання; </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проводиться </a:t>
            </a: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психологічна корекція, і психотерапія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 метою уникнення постстресових розладів;</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ерготерапію</a:t>
            </a:r>
            <a:r>
              <a:rPr lang="uk-UA" sz="3400" b="1" i="1" u="sng"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проводять з метою навчання людини всіх базових дій, які він виконував до хвороби (застосовується при необхідності, якщо пацієнт довгий час перебував на постільному режимі або був підключений до ШВЛ);</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182563" lvl="0" indent="-182563">
              <a:lnSpc>
                <a:spcPct val="107000"/>
              </a:lnSpc>
              <a:spcBef>
                <a:spcPts val="200"/>
              </a:spcBef>
              <a:spcAft>
                <a:spcPts val="0"/>
              </a:spcAft>
              <a:buSzPts val="1000"/>
              <a:buFont typeface="Symbol" panose="05050102010706020507" pitchFamily="18" charset="2"/>
              <a:buChar char=""/>
              <a:tabLst>
                <a:tab pos="85725" algn="l"/>
                <a:tab pos="182563" algn="l"/>
              </a:tabLst>
            </a:pPr>
            <a:r>
              <a:rPr lang="uk-UA" sz="3400" b="1" i="1" dirty="0">
                <a:solidFill>
                  <a:srgbClr val="0070C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щоденний моніторинг стану здоров’я </a:t>
            </a:r>
            <a:r>
              <a:rPr lang="uk-UA" sz="34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пацієнта (температура, сатурація, стан дихання);</a:t>
            </a:r>
            <a:endParaRPr lang="ru-RU" sz="3400" b="1"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2066269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19DBED-8316-4888-9378-D6D672F6F7C1}"/>
              </a:ext>
            </a:extLst>
          </p:cNvPr>
          <p:cNvSpPr>
            <a:spLocks noGrp="1"/>
          </p:cNvSpPr>
          <p:nvPr>
            <p:ph type="title"/>
          </p:nvPr>
        </p:nvSpPr>
        <p:spPr>
          <a:xfrm>
            <a:off x="497305" y="168442"/>
            <a:ext cx="11197390" cy="1287379"/>
          </a:xfrm>
          <a:solidFill>
            <a:schemeClr val="accent6">
              <a:lumMod val="20000"/>
              <a:lumOff val="80000"/>
            </a:schemeClr>
          </a:solidFill>
          <a:ln w="38100">
            <a:solidFill>
              <a:srgbClr val="C00000"/>
            </a:solidFill>
          </a:ln>
        </p:spPr>
        <p:txBody>
          <a:bodyPr>
            <a:normAutofit fontScale="90000"/>
          </a:bodyPr>
          <a:lstStyle/>
          <a:p>
            <a:r>
              <a:rPr lang="uk-UA" sz="3100" b="1" i="1" u="sng" dirty="0">
                <a:solidFill>
                  <a:srgbClr val="C00000"/>
                </a:solidFill>
                <a:effectLst>
                  <a:outerShdw blurRad="38100" dist="38100" dir="2700000" algn="tl">
                    <a:srgbClr val="000000">
                      <a:alpha val="43137"/>
                    </a:srgbClr>
                  </a:outerShdw>
                </a:effectLst>
                <a:ea typeface="Calibri" panose="020F0502020204030204" pitchFamily="34" charset="0"/>
              </a:rPr>
              <a:t>Третій етап. </a:t>
            </a:r>
            <a:r>
              <a:rPr lang="uk-UA" sz="20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На фінальному етапі постковідной реабілітації </a:t>
            </a:r>
            <a:r>
              <a:rPr lang="uk-UA" sz="2400" b="1" i="1" dirty="0">
                <a:solidFill>
                  <a:srgbClr val="0070C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перебувати під цілодобовим наглядом медиків не потрібно.</a:t>
            </a:r>
            <a:r>
              <a:rPr lang="uk-UA" sz="24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uk-UA" sz="20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Залежно від стану, пацієнтів переводять на денний стаціонар або відправляють додому (</a:t>
            </a:r>
            <a:r>
              <a:rPr lang="uk-UA" sz="2200"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перші 14 днів після виписки потрібно дотримуватися карантину). </a:t>
            </a:r>
            <a:endParaRPr lang="uk-UA" sz="4800" i="1" dirty="0">
              <a:solidFill>
                <a:srgbClr val="C0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FB1F265B-1552-4866-B3A4-E3FE6BD30300}"/>
              </a:ext>
            </a:extLst>
          </p:cNvPr>
          <p:cNvSpPr>
            <a:spLocks noGrp="1"/>
          </p:cNvSpPr>
          <p:nvPr>
            <p:ph sz="half" idx="1"/>
          </p:nvPr>
        </p:nvSpPr>
        <p:spPr>
          <a:xfrm>
            <a:off x="497305" y="1455821"/>
            <a:ext cx="5915527" cy="5233737"/>
          </a:xfrm>
          <a:solidFill>
            <a:schemeClr val="accent3">
              <a:lumMod val="20000"/>
              <a:lumOff val="80000"/>
            </a:schemeClr>
          </a:solidFill>
          <a:ln w="28575">
            <a:solidFill>
              <a:srgbClr val="C00000"/>
            </a:solidFill>
          </a:ln>
        </p:spPr>
        <p:txBody>
          <a:bodyPr>
            <a:normAutofit fontScale="62500" lnSpcReduction="20000"/>
          </a:bodyPr>
          <a:lstStyle/>
          <a:p>
            <a:pPr marL="0" indent="0" algn="ctr">
              <a:lnSpc>
                <a:spcPct val="107000"/>
              </a:lnSpc>
              <a:spcBef>
                <a:spcPts val="200"/>
              </a:spcBef>
              <a:buNone/>
            </a:pPr>
            <a:r>
              <a:rPr lang="uk-UA" sz="45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Етап включає:</a:t>
            </a:r>
            <a:endParaRPr lang="ru-RU" sz="32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0" lvl="1" indent="0" algn="just">
              <a:lnSpc>
                <a:spcPct val="107000"/>
              </a:lnSpc>
              <a:spcBef>
                <a:spcPts val="200"/>
              </a:spcBef>
              <a:buSzPts val="1000"/>
              <a:buNone/>
            </a:pPr>
            <a:r>
              <a:rPr lang="uk-UA" sz="2900" i="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29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аеробні тренування </a:t>
            </a:r>
            <a:r>
              <a:rPr lang="uk-UA" sz="2900" i="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(киснева підтримка у разі потреби), рекомендована ходьба на доріжці, велотренажер, прогулянки на свіжому повітрі;</a:t>
            </a:r>
            <a:endParaRPr lang="ru-RU" sz="2200"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0" lvl="0" indent="0" algn="just">
              <a:lnSpc>
                <a:spcPct val="107000"/>
              </a:lnSpc>
              <a:spcBef>
                <a:spcPts val="200"/>
              </a:spcBef>
              <a:spcAft>
                <a:spcPts val="0"/>
              </a:spcAft>
              <a:buSzPts val="1000"/>
              <a:buNone/>
            </a:pPr>
            <a:r>
              <a:rPr lang="uk-UA" sz="2900" i="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2900" b="1"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тренування з обтяженнями </a:t>
            </a:r>
            <a:r>
              <a:rPr lang="uk-UA" sz="2900" i="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під наглядом реабілітолога (а потім – самостійно), для відновлення м’язів.</a:t>
            </a:r>
            <a:endParaRPr lang="ru-RU" sz="2200" i="1" dirty="0">
              <a:solidFill>
                <a:srgbClr val="2F5496"/>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marL="0" indent="0" algn="ctr">
              <a:lnSpc>
                <a:spcPct val="107000"/>
              </a:lnSpc>
              <a:spcAft>
                <a:spcPts val="800"/>
              </a:spcAft>
              <a:buNone/>
              <a:tabLst>
                <a:tab pos="270510" algn="l"/>
              </a:tabLst>
            </a:pP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29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Розклад і інтенсивність тренувань </a:t>
            </a: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підбираються після тестування в стаціонарі. Зазвичай рекомендують аеробні навантаження </a:t>
            </a:r>
            <a:r>
              <a:rPr lang="uk-UA" sz="2900" u="sng"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тричі на тиждень по 20-30 хвилин</a:t>
            </a: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На цьому етапі зазвичай вже можна виконувати високоінтенсивні вправи і чергувати їх з періодами відпочинку. </a:t>
            </a:r>
          </a:p>
          <a:p>
            <a:pPr marL="0" indent="0" algn="ctr">
              <a:lnSpc>
                <a:spcPct val="107000"/>
              </a:lnSpc>
              <a:spcAft>
                <a:spcPts val="800"/>
              </a:spcAft>
              <a:buNone/>
              <a:tabLst>
                <a:tab pos="270510" algn="l"/>
              </a:tabLst>
            </a:pP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Також в програму тренувань  включають </a:t>
            </a:r>
            <a:r>
              <a:rPr lang="uk-UA" sz="2900" u="sng"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рухи на опір м’язів і заняття з обтяжувачами. </a:t>
            </a: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Щоб не допустити погіршення стану здоров’я, рекомендують використовувати </a:t>
            </a:r>
            <a:r>
              <a:rPr lang="uk-UA" sz="2900" u="sng"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фітнес браслети </a:t>
            </a: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і заздалегідь розповідають про </a:t>
            </a:r>
            <a:r>
              <a:rPr lang="uk-UA" sz="2900" u="sng"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стоп сигнали</a:t>
            </a:r>
            <a:r>
              <a:rPr lang="uk-UA" sz="2900"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які оповіщають, що пора зупинитися (наприклад, сильна задишка).  Також в 3-му періоді триває робота з психологом.</a:t>
            </a:r>
            <a:endParaRPr lang="ru-RU" sz="22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endParaRPr lang="uk-UA" dirty="0"/>
          </a:p>
        </p:txBody>
      </p:sp>
      <p:sp>
        <p:nvSpPr>
          <p:cNvPr id="4" name="Объект 3">
            <a:extLst>
              <a:ext uri="{FF2B5EF4-FFF2-40B4-BE49-F238E27FC236}">
                <a16:creationId xmlns:a16="http://schemas.microsoft.com/office/drawing/2014/main" id="{AC3E9FE7-A127-4688-AFBA-1E4BD6E06F19}"/>
              </a:ext>
            </a:extLst>
          </p:cNvPr>
          <p:cNvSpPr>
            <a:spLocks noGrp="1"/>
          </p:cNvSpPr>
          <p:nvPr>
            <p:ph sz="half" idx="2"/>
          </p:nvPr>
        </p:nvSpPr>
        <p:spPr>
          <a:xfrm>
            <a:off x="6412832" y="1455821"/>
            <a:ext cx="5297905" cy="5233737"/>
          </a:xfrm>
          <a:solidFill>
            <a:schemeClr val="accent2">
              <a:lumMod val="20000"/>
              <a:lumOff val="80000"/>
            </a:schemeClr>
          </a:solidFill>
          <a:ln w="28575">
            <a:solidFill>
              <a:srgbClr val="C00000"/>
            </a:solidFill>
          </a:ln>
        </p:spPr>
        <p:txBody>
          <a:bodyPr>
            <a:normAutofit fontScale="62500" lnSpcReduction="20000"/>
          </a:bodyPr>
          <a:lstStyle/>
          <a:p>
            <a:pPr marL="0" indent="0" algn="ctr">
              <a:lnSpc>
                <a:spcPct val="107000"/>
              </a:lnSpc>
              <a:spcAft>
                <a:spcPts val="800"/>
              </a:spcAft>
              <a:buNone/>
            </a:pPr>
            <a:r>
              <a:rPr lang="uk-UA" sz="3200" b="1" i="1" u="sng"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Методами контролю ефективності реабілітації на 3 етапі є:</a:t>
            </a:r>
            <a:endParaRPr lang="ru-RU" sz="3200" b="1" u="sng"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180975" indent="-96838">
              <a:lnSpc>
                <a:spcPct val="107000"/>
              </a:lnSpc>
              <a:spcAft>
                <a:spcPts val="800"/>
              </a:spcAft>
              <a:buNone/>
              <a:tabLst>
                <a:tab pos="180975" algn="l"/>
              </a:tabLst>
            </a:pPr>
            <a:r>
              <a:rPr lang="uk-U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900" b="1"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оцінка SpO2 </a:t>
            </a:r>
            <a:r>
              <a:rPr lang="uk-UA" sz="2600"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у спокої та при фізичному навантаженні;</a:t>
            </a:r>
            <a:endParaRPr lang="ru-RU" sz="29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180975" indent="-96838">
              <a:lnSpc>
                <a:spcPct val="107000"/>
              </a:lnSpc>
              <a:spcAft>
                <a:spcPts val="800"/>
              </a:spcAft>
              <a:buNone/>
              <a:tabLst>
                <a:tab pos="265113" algn="l"/>
                <a:tab pos="444500" algn="l"/>
              </a:tabLst>
            </a:pPr>
            <a:r>
              <a:rPr lang="uk-UA" sz="18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600"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оцінка переносимості фізичного навантаження </a:t>
            </a:r>
            <a:r>
              <a:rPr lang="uk-UA" sz="3200" b="1"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за </a:t>
            </a:r>
            <a:r>
              <a:rPr lang="uk-UA" sz="2900" b="1"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шкалою Борга;</a:t>
            </a:r>
            <a:endParaRPr lang="ru-RU" sz="2900" b="1" i="1" dirty="0">
              <a:solidFill>
                <a:srgbClr val="C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180975" indent="-96838">
              <a:lnSpc>
                <a:spcPct val="107000"/>
              </a:lnSpc>
              <a:spcAft>
                <a:spcPts val="800"/>
              </a:spcAft>
              <a:buNone/>
            </a:pPr>
            <a:r>
              <a:rPr lang="uk-UA" sz="19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600"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оцінка виразності задишки </a:t>
            </a:r>
            <a:r>
              <a:rPr lang="uk-UA" sz="2600" b="1" i="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за шкалою MRC </a:t>
            </a:r>
            <a:r>
              <a:rPr lang="uk-UA" sz="22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b="1"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180975" indent="-96838">
              <a:lnSpc>
                <a:spcPct val="107000"/>
              </a:lnSpc>
              <a:spcAft>
                <a:spcPts val="800"/>
              </a:spcAft>
              <a:buNone/>
            </a:pPr>
            <a:r>
              <a:rPr lang="uk-UA" sz="1900"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32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оцінка сили м'язів </a:t>
            </a:r>
            <a:r>
              <a:rPr lang="uk-UA" sz="32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за шкалою MRC </a:t>
            </a:r>
            <a:r>
              <a:rPr lang="uk-UA" sz="32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(м'язи);</a:t>
            </a:r>
            <a:endParaRPr lang="ru-RU" sz="1900" i="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180975" indent="-96838" algn="just">
              <a:lnSpc>
                <a:spcPct val="107000"/>
              </a:lnSpc>
              <a:spcAft>
                <a:spcPts val="800"/>
              </a:spcAft>
              <a:buNone/>
            </a:pPr>
            <a:r>
              <a:rPr lang="uk-U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оцінка інтенсивності тривоги та депресії за госпітальною </a:t>
            </a:r>
            <a:r>
              <a:rPr lang="uk-UA" sz="29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шкалою тривоги та депресії (HADS);</a:t>
            </a:r>
            <a:endParaRPr lang="ru-RU" sz="2900" b="1" i="1" dirty="0">
              <a:solidFill>
                <a:srgbClr val="C00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180975" indent="-96838">
              <a:lnSpc>
                <a:spcPct val="107000"/>
              </a:lnSpc>
              <a:spcAft>
                <a:spcPts val="800"/>
              </a:spcAft>
              <a:buNone/>
            </a:pPr>
            <a:r>
              <a:rPr lang="uk-UA" sz="22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оцінка функціональних порушень, труднощів у виконанні повсякденних завдань, ступеня необхідних зусиль </a:t>
            </a:r>
            <a:r>
              <a:rPr lang="uk-UA" sz="32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за шкалами BDI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a:t>
            </a:r>
            <a:r>
              <a:rPr lang="uk-UA" sz="32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початковий індекс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задишки) </a:t>
            </a:r>
            <a:r>
              <a:rPr lang="uk-UA" sz="29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та TDI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(динамічний індекс задишки);</a:t>
            </a:r>
            <a:endParaRPr lang="ru-RU" sz="2900" i="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180975" indent="-96838">
              <a:lnSpc>
                <a:spcPct val="107000"/>
              </a:lnSpc>
              <a:spcAft>
                <a:spcPts val="800"/>
              </a:spcAft>
              <a:buNone/>
            </a:pPr>
            <a:r>
              <a:rPr lang="uk-U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900" i="1" dirty="0">
                <a:solidFill>
                  <a:srgbClr val="0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оцінка якості життя за результатами Європейського опитувальника </a:t>
            </a:r>
            <a:r>
              <a:rPr lang="uk-UA" sz="2600" b="1" i="1" dirty="0">
                <a:solidFill>
                  <a:srgbClr val="C0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якості EQ-5.</a:t>
            </a:r>
            <a:endParaRPr lang="ru-RU" sz="2600" b="1" i="1" dirty="0">
              <a:solidFill>
                <a:srgbClr val="C00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endParaRPr lang="uk-UA" dirty="0"/>
          </a:p>
        </p:txBody>
      </p:sp>
    </p:spTree>
    <p:extLst>
      <p:ext uri="{BB962C8B-B14F-4D97-AF65-F5344CB8AC3E}">
        <p14:creationId xmlns:p14="http://schemas.microsoft.com/office/powerpoint/2010/main" val="4235679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DE250C-368F-4704-BAF0-C84BC582B968}"/>
              </a:ext>
            </a:extLst>
          </p:cNvPr>
          <p:cNvSpPr txBox="1"/>
          <p:nvPr/>
        </p:nvSpPr>
        <p:spPr>
          <a:xfrm>
            <a:off x="506938" y="172557"/>
            <a:ext cx="11189981" cy="2062103"/>
          </a:xfrm>
          <a:prstGeom prst="rect">
            <a:avLst/>
          </a:prstGeom>
          <a:solidFill>
            <a:schemeClr val="accent3">
              <a:lumMod val="20000"/>
              <a:lumOff val="80000"/>
            </a:schemeClr>
          </a:solidFill>
          <a:ln w="28575">
            <a:solidFill>
              <a:srgbClr val="C00000"/>
            </a:solidFill>
          </a:ln>
        </p:spPr>
        <p:txBody>
          <a:bodyPr wrap="square">
            <a:spAutoFit/>
          </a:bodyPr>
          <a:lstStyle/>
          <a:p>
            <a:pPr algn="ctr"/>
            <a:r>
              <a:rPr lang="uk-UA" sz="2400" i="1" dirty="0">
                <a:effectLst>
                  <a:outerShdw blurRad="38100" dist="38100" dir="2700000" algn="tl">
                    <a:srgbClr val="000000">
                      <a:alpha val="43137"/>
                    </a:srgbClr>
                  </a:outerShdw>
                </a:effectLst>
              </a:rPr>
              <a:t>За наявності </a:t>
            </a:r>
            <a:r>
              <a:rPr lang="uk-UA" sz="2400" b="1" i="1" dirty="0">
                <a:solidFill>
                  <a:srgbClr val="002060"/>
                </a:solidFill>
                <a:effectLst>
                  <a:outerShdw blurRad="38100" dist="38100" dir="2700000" algn="tl">
                    <a:srgbClr val="000000">
                      <a:alpha val="43137"/>
                    </a:srgbClr>
                  </a:outerShdw>
                </a:effectLst>
              </a:rPr>
              <a:t>2-х негативних тестів ПЛР</a:t>
            </a:r>
            <a:r>
              <a:rPr lang="uk-UA" sz="2400" i="1" dirty="0">
                <a:effectLst>
                  <a:outerShdw blurRad="38100" dist="38100" dir="2700000" algn="tl">
                    <a:srgbClr val="000000">
                      <a:alpha val="43137"/>
                    </a:srgbClr>
                  </a:outerShdw>
                </a:effectLst>
              </a:rPr>
              <a:t>, або наявності антитіл після перенесеного </a:t>
            </a:r>
          </a:p>
          <a:p>
            <a:pPr algn="ctr"/>
            <a:r>
              <a:rPr lang="en-AU" sz="2400" i="1" dirty="0">
                <a:effectLst>
                  <a:outerShdw blurRad="38100" dist="38100" dir="2700000" algn="tl">
                    <a:srgbClr val="000000">
                      <a:alpha val="43137"/>
                    </a:srgbClr>
                  </a:outerShdw>
                </a:effectLst>
              </a:rPr>
              <a:t>COVID-19 </a:t>
            </a:r>
            <a:r>
              <a:rPr lang="uk-UA" sz="2400" i="1" dirty="0">
                <a:effectLst>
                  <a:outerShdw blurRad="38100" dist="38100" dir="2700000" algn="tl">
                    <a:srgbClr val="000000">
                      <a:alpha val="43137"/>
                    </a:srgbClr>
                  </a:outerShdw>
                </a:effectLst>
              </a:rPr>
              <a:t>використовувують наступні </a:t>
            </a:r>
            <a:r>
              <a:rPr lang="uk-UA" sz="2400" b="1" i="1" u="sng" dirty="0">
                <a:solidFill>
                  <a:srgbClr val="C00000"/>
                </a:solidFill>
                <a:effectLst>
                  <a:outerShdw blurRad="38100" dist="38100" dir="2700000" algn="tl">
                    <a:srgbClr val="000000">
                      <a:alpha val="43137"/>
                    </a:srgbClr>
                  </a:outerShdw>
                </a:effectLst>
              </a:rPr>
              <a:t>фізіотерапевтичні методи лікування</a:t>
            </a:r>
            <a:r>
              <a:rPr lang="uk-UA" sz="2400" i="1" u="sng" dirty="0">
                <a:effectLst>
                  <a:outerShdw blurRad="38100" dist="38100" dir="2700000" algn="tl">
                    <a:srgbClr val="000000">
                      <a:alpha val="43137"/>
                    </a:srgbClr>
                  </a:outerShdw>
                </a:effectLst>
              </a:rPr>
              <a:t>:</a:t>
            </a:r>
          </a:p>
          <a:p>
            <a:pPr marL="342900" indent="-342900">
              <a:buFont typeface="Arial" panose="020B0604020202020204" pitchFamily="34" charset="0"/>
              <a:buChar char="•"/>
            </a:pPr>
            <a:r>
              <a:rPr lang="uk-UA" sz="2000" b="1" i="1" dirty="0">
                <a:solidFill>
                  <a:srgbClr val="002060"/>
                </a:solidFill>
                <a:effectLst>
                  <a:outerShdw blurRad="38100" dist="38100" dir="2700000" algn="tl">
                    <a:srgbClr val="000000">
                      <a:alpha val="43137"/>
                    </a:srgbClr>
                  </a:outerShdw>
                </a:effectLst>
              </a:rPr>
              <a:t>метод електромагнітного поля надвисокочастотних коливань</a:t>
            </a:r>
            <a:endParaRPr lang="uk-UA" sz="2000" i="1" dirty="0">
              <a:effectLst>
                <a:outerShdw blurRad="38100" dist="38100" dir="2700000" algn="tl">
                  <a:srgbClr val="000000">
                    <a:alpha val="43137"/>
                  </a:srgbClr>
                </a:outerShdw>
              </a:effectLst>
            </a:endParaRPr>
          </a:p>
          <a:p>
            <a:pPr marL="342900" indent="-342900">
              <a:buFont typeface="Arial" panose="020B0604020202020204" pitchFamily="34" charset="0"/>
              <a:buChar char="•"/>
            </a:pPr>
            <a:r>
              <a:rPr lang="uk-UA" sz="2000" b="1" i="1" dirty="0">
                <a:solidFill>
                  <a:srgbClr val="002060"/>
                </a:solidFill>
                <a:effectLst>
                  <a:outerShdw blurRad="38100" dist="38100" dir="2700000" algn="tl">
                    <a:srgbClr val="000000">
                      <a:alpha val="43137"/>
                    </a:srgbClr>
                  </a:outerShdw>
                </a:effectLst>
              </a:rPr>
              <a:t>низькочастотна магнітотерапія;</a:t>
            </a:r>
          </a:p>
          <a:p>
            <a:pPr marL="342900" indent="-342900">
              <a:buFont typeface="Arial" panose="020B0604020202020204" pitchFamily="34" charset="0"/>
              <a:buChar char="•"/>
            </a:pPr>
            <a:r>
              <a:rPr lang="uk-UA" sz="2000" b="1" i="1" dirty="0">
                <a:effectLst>
                  <a:outerShdw blurRad="38100" dist="38100" dir="2700000" algn="tl">
                    <a:srgbClr val="000000">
                      <a:alpha val="43137"/>
                    </a:srgbClr>
                  </a:outerShdw>
                </a:effectLst>
              </a:rPr>
              <a:t>високочастотна імпульсна магнітотерапія;</a:t>
            </a:r>
          </a:p>
          <a:p>
            <a:pPr marL="342900" indent="-342900">
              <a:buFont typeface="Arial" panose="020B0604020202020204" pitchFamily="34" charset="0"/>
              <a:buChar char="•"/>
            </a:pPr>
            <a:r>
              <a:rPr lang="uk-UA" sz="2000" b="1" i="1" dirty="0">
                <a:solidFill>
                  <a:srgbClr val="002060"/>
                </a:solidFill>
                <a:effectLst>
                  <a:outerShdw blurRad="38100" dist="38100" dir="2700000" algn="tl">
                    <a:srgbClr val="000000">
                      <a:alpha val="43137"/>
                    </a:srgbClr>
                  </a:outerShdw>
                </a:effectLst>
              </a:rPr>
              <a:t>електрофорез лікарських засобів. </a:t>
            </a:r>
            <a:endParaRPr lang="uk-UA" sz="1600" b="1" i="1" dirty="0">
              <a:solidFill>
                <a:srgbClr val="002060"/>
              </a:solidFill>
              <a:effectLst>
                <a:outerShdw blurRad="38100" dist="38100" dir="2700000" algn="tl">
                  <a:srgbClr val="000000">
                    <a:alpha val="43137"/>
                  </a:srgbClr>
                </a:outerShdw>
              </a:effectLst>
            </a:endParaRPr>
          </a:p>
        </p:txBody>
      </p:sp>
      <p:pic>
        <p:nvPicPr>
          <p:cNvPr id="4" name="Рисунок 3">
            <a:extLst>
              <a:ext uri="{FF2B5EF4-FFF2-40B4-BE49-F238E27FC236}">
                <a16:creationId xmlns:a16="http://schemas.microsoft.com/office/drawing/2014/main" id="{375EA36B-ADF2-42FB-9841-314806C4BF47}"/>
              </a:ext>
            </a:extLst>
          </p:cNvPr>
          <p:cNvPicPr>
            <a:picLocks noChangeAspect="1"/>
          </p:cNvPicPr>
          <p:nvPr/>
        </p:nvPicPr>
        <p:blipFill>
          <a:blip r:embed="rId3"/>
          <a:stretch>
            <a:fillRect/>
          </a:stretch>
        </p:blipFill>
        <p:spPr>
          <a:xfrm>
            <a:off x="8508436" y="1836341"/>
            <a:ext cx="3188484" cy="2160982"/>
          </a:xfrm>
          <a:prstGeom prst="rect">
            <a:avLst/>
          </a:prstGeom>
          <a:ln w="28575">
            <a:solidFill>
              <a:srgbClr val="C00000"/>
            </a:solidFill>
          </a:ln>
        </p:spPr>
      </p:pic>
      <p:pic>
        <p:nvPicPr>
          <p:cNvPr id="5" name="Рисунок 4">
            <a:extLst>
              <a:ext uri="{FF2B5EF4-FFF2-40B4-BE49-F238E27FC236}">
                <a16:creationId xmlns:a16="http://schemas.microsoft.com/office/drawing/2014/main" id="{86E9F24C-E649-4B19-861F-C63C5E9A0919}"/>
              </a:ext>
            </a:extLst>
          </p:cNvPr>
          <p:cNvPicPr>
            <a:picLocks noChangeAspect="1"/>
          </p:cNvPicPr>
          <p:nvPr/>
        </p:nvPicPr>
        <p:blipFill>
          <a:blip r:embed="rId4"/>
          <a:stretch>
            <a:fillRect/>
          </a:stretch>
        </p:blipFill>
        <p:spPr>
          <a:xfrm>
            <a:off x="9493149" y="3880143"/>
            <a:ext cx="2203771" cy="2512116"/>
          </a:xfrm>
          <a:prstGeom prst="rect">
            <a:avLst/>
          </a:prstGeom>
          <a:ln w="28575">
            <a:solidFill>
              <a:srgbClr val="C00000"/>
            </a:solidFill>
          </a:ln>
        </p:spPr>
      </p:pic>
      <p:pic>
        <p:nvPicPr>
          <p:cNvPr id="6" name="Рисунок 5">
            <a:extLst>
              <a:ext uri="{FF2B5EF4-FFF2-40B4-BE49-F238E27FC236}">
                <a16:creationId xmlns:a16="http://schemas.microsoft.com/office/drawing/2014/main" id="{830F011C-CE9B-453D-AEC7-961416C8A2FA}"/>
              </a:ext>
            </a:extLst>
          </p:cNvPr>
          <p:cNvPicPr>
            <a:picLocks noChangeAspect="1"/>
          </p:cNvPicPr>
          <p:nvPr/>
        </p:nvPicPr>
        <p:blipFill>
          <a:blip r:embed="rId5"/>
          <a:stretch>
            <a:fillRect/>
          </a:stretch>
        </p:blipFill>
        <p:spPr>
          <a:xfrm>
            <a:off x="3031337" y="3398433"/>
            <a:ext cx="2317619" cy="2963259"/>
          </a:xfrm>
          <a:prstGeom prst="rect">
            <a:avLst/>
          </a:prstGeom>
          <a:ln w="28575">
            <a:solidFill>
              <a:srgbClr val="C00000"/>
            </a:solidFill>
          </a:ln>
        </p:spPr>
      </p:pic>
      <p:pic>
        <p:nvPicPr>
          <p:cNvPr id="7" name="Рисунок 6">
            <a:extLst>
              <a:ext uri="{FF2B5EF4-FFF2-40B4-BE49-F238E27FC236}">
                <a16:creationId xmlns:a16="http://schemas.microsoft.com/office/drawing/2014/main" id="{2581D0A4-096B-4469-BEB9-BDD4C39E25F2}"/>
              </a:ext>
            </a:extLst>
          </p:cNvPr>
          <p:cNvPicPr>
            <a:picLocks noChangeAspect="1"/>
          </p:cNvPicPr>
          <p:nvPr/>
        </p:nvPicPr>
        <p:blipFill>
          <a:blip r:embed="rId6"/>
          <a:stretch>
            <a:fillRect/>
          </a:stretch>
        </p:blipFill>
        <p:spPr>
          <a:xfrm>
            <a:off x="506939" y="3669632"/>
            <a:ext cx="2536194" cy="2692060"/>
          </a:xfrm>
          <a:prstGeom prst="rect">
            <a:avLst/>
          </a:prstGeom>
          <a:ln w="28575">
            <a:solidFill>
              <a:srgbClr val="C00000"/>
            </a:solidFill>
          </a:ln>
        </p:spPr>
      </p:pic>
      <p:pic>
        <p:nvPicPr>
          <p:cNvPr id="8" name="Рисунок 7">
            <a:extLst>
              <a:ext uri="{FF2B5EF4-FFF2-40B4-BE49-F238E27FC236}">
                <a16:creationId xmlns:a16="http://schemas.microsoft.com/office/drawing/2014/main" id="{79B1B065-5DD5-4A52-B5EE-0BB0B10EB634}"/>
              </a:ext>
            </a:extLst>
          </p:cNvPr>
          <p:cNvPicPr>
            <a:picLocks noChangeAspect="1"/>
          </p:cNvPicPr>
          <p:nvPr/>
        </p:nvPicPr>
        <p:blipFill>
          <a:blip r:embed="rId7"/>
          <a:stretch>
            <a:fillRect/>
          </a:stretch>
        </p:blipFill>
        <p:spPr>
          <a:xfrm>
            <a:off x="5396143" y="4077182"/>
            <a:ext cx="4097006" cy="2284510"/>
          </a:xfrm>
          <a:prstGeom prst="rect">
            <a:avLst/>
          </a:prstGeom>
          <a:ln w="38100">
            <a:solidFill>
              <a:srgbClr val="C00000"/>
            </a:solidFill>
          </a:ln>
        </p:spPr>
      </p:pic>
      <p:pic>
        <p:nvPicPr>
          <p:cNvPr id="9" name="Рисунок 8">
            <a:extLst>
              <a:ext uri="{FF2B5EF4-FFF2-40B4-BE49-F238E27FC236}">
                <a16:creationId xmlns:a16="http://schemas.microsoft.com/office/drawing/2014/main" id="{86579315-C663-4215-A6E9-0F4041B1C67D}"/>
              </a:ext>
            </a:extLst>
          </p:cNvPr>
          <p:cNvPicPr>
            <a:picLocks noChangeAspect="1"/>
          </p:cNvPicPr>
          <p:nvPr/>
        </p:nvPicPr>
        <p:blipFill>
          <a:blip r:embed="rId8"/>
          <a:stretch>
            <a:fillRect/>
          </a:stretch>
        </p:blipFill>
        <p:spPr>
          <a:xfrm>
            <a:off x="5396142" y="2141621"/>
            <a:ext cx="3065108" cy="1935561"/>
          </a:xfrm>
          <a:prstGeom prst="rect">
            <a:avLst/>
          </a:prstGeom>
          <a:ln w="28575">
            <a:solidFill>
              <a:srgbClr val="C00000"/>
            </a:solidFill>
          </a:ln>
        </p:spPr>
      </p:pic>
      <p:pic>
        <p:nvPicPr>
          <p:cNvPr id="10" name="Рисунок 9">
            <a:extLst>
              <a:ext uri="{FF2B5EF4-FFF2-40B4-BE49-F238E27FC236}">
                <a16:creationId xmlns:a16="http://schemas.microsoft.com/office/drawing/2014/main" id="{81D26600-C4A7-49C4-9263-53435D7366EF}"/>
              </a:ext>
            </a:extLst>
          </p:cNvPr>
          <p:cNvPicPr>
            <a:picLocks noChangeAspect="1"/>
          </p:cNvPicPr>
          <p:nvPr/>
        </p:nvPicPr>
        <p:blipFill>
          <a:blip r:embed="rId9"/>
          <a:stretch>
            <a:fillRect/>
          </a:stretch>
        </p:blipFill>
        <p:spPr>
          <a:xfrm>
            <a:off x="3030832" y="2234661"/>
            <a:ext cx="2353008" cy="1434972"/>
          </a:xfrm>
          <a:prstGeom prst="rect">
            <a:avLst/>
          </a:prstGeom>
          <a:ln w="28575">
            <a:solidFill>
              <a:srgbClr val="C00000"/>
            </a:solidFill>
          </a:ln>
        </p:spPr>
      </p:pic>
      <p:pic>
        <p:nvPicPr>
          <p:cNvPr id="11" name="Рисунок 10">
            <a:extLst>
              <a:ext uri="{FF2B5EF4-FFF2-40B4-BE49-F238E27FC236}">
                <a16:creationId xmlns:a16="http://schemas.microsoft.com/office/drawing/2014/main" id="{64AB015D-D9E8-492C-8870-F1AA016A3A2A}"/>
              </a:ext>
            </a:extLst>
          </p:cNvPr>
          <p:cNvPicPr>
            <a:picLocks noChangeAspect="1"/>
          </p:cNvPicPr>
          <p:nvPr/>
        </p:nvPicPr>
        <p:blipFill>
          <a:blip r:embed="rId10"/>
          <a:stretch>
            <a:fillRect/>
          </a:stretch>
        </p:blipFill>
        <p:spPr>
          <a:xfrm>
            <a:off x="506936" y="2234660"/>
            <a:ext cx="2521199" cy="1410909"/>
          </a:xfrm>
          <a:prstGeom prst="rect">
            <a:avLst/>
          </a:prstGeom>
          <a:ln w="28575">
            <a:solidFill>
              <a:srgbClr val="C00000"/>
            </a:solidFill>
          </a:ln>
        </p:spPr>
      </p:pic>
    </p:spTree>
    <p:extLst>
      <p:ext uri="{BB962C8B-B14F-4D97-AF65-F5344CB8AC3E}">
        <p14:creationId xmlns:p14="http://schemas.microsoft.com/office/powerpoint/2010/main" val="9073621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272</TotalTime>
  <Words>1589</Words>
  <Application>Microsoft Office PowerPoint</Application>
  <PresentationFormat>Широкоэкранный</PresentationFormat>
  <Paragraphs>109</Paragraphs>
  <Slides>13</Slides>
  <Notes>8</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Calibri</vt:lpstr>
      <vt:lpstr>Calibri Light</vt:lpstr>
      <vt:lpstr>Garamond</vt:lpstr>
      <vt:lpstr>Symbol</vt:lpstr>
      <vt:lpstr>Times New Roman</vt:lpstr>
      <vt:lpstr>Натуральные материалы</vt:lpstr>
      <vt:lpstr>  «МЕТОДОЛОГІЧНІ ОСНОВИ РЕАБІЛІТАЦІЇ ХВОРИХ  ІЗ ПОСТКОВІДНИМ СИНДРОМОМ»  Старший викладач кафедри ББЗЛ НТУУ «КПІ імені Ігоря Сікорського» ЛАТЕНКО СВІТЛАНА БОРИСІВНА   </vt:lpstr>
      <vt:lpstr>На актуальності проблеми реабілітації хворих із тривалим COVID 19 (Long COVID 19) закцентовано увагу в останніх рекомендаціях NICE (2020). </vt:lpstr>
      <vt:lpstr>Презентация PowerPoint</vt:lpstr>
      <vt:lpstr>Модель психологічного втручання в пандемію COVID‑19  описали J. Zhang і співавт. у 2019 р. </vt:lpstr>
      <vt:lpstr>Презентация PowerPoint</vt:lpstr>
      <vt:lpstr> Комплекс реабілітаційних заходів складається з 3-х етапів і в середньому займає  від 6 до 12 тижнів, він може бути іншим в залежності від тяжкості стану хворого.  Після завершення реабілітації рекомендується продовжувати тренування і методики дихальної гімнастики вдома. Повтор відновного курсу реабілітації можливий через рік. </vt:lpstr>
      <vt:lpstr> Другий етап.  До нього приступають в перші кілька тижнів після гострого періоду хвороби.  Він проходить у цілодобовому відділенні медичної реабілітації</vt:lpstr>
      <vt:lpstr>Третій етап. На фінальному етапі постковідной реабілітації перебувати під цілодобовим наглядом медиків не потрібно. Залежно від стану, пацієнтів переводять на денний стаціонар або відправляють додому (перші 14 днів після виписки потрібно дотримуватися карантину). </vt:lpstr>
      <vt:lpstr>Презентация PowerPoint</vt:lpstr>
      <vt:lpstr>Ефективність 3-го етапу реабілітації значно підвищується, якщо проходить в умовах санаторно-куротних закладів. Курс реабілітації після COVID-19 в санаторіях підбирається індивідуально для кожного пацієнта. </vt:lpstr>
      <vt:lpstr>Орієнтовна програма відновлення після СOVID-19 в умовах санаторію </vt:lpstr>
      <vt:lpstr> В Україні відновленям постковидних хворих  на 3-му етапі реабілітації активно займаються наступні санаторно-куротні заклади: Моршин (санаторії «Мармуровий Палац», «Одеса»); Східниця ( ЛОК «Київська Русь», ЛОК «ТуСтань», ЛОК «Санта-Марія», ЛОК «3 сини та донька»,   «Стожари»); Трускавець ( санаторій «Карпати», санаторій «Кришталевий Палац», санаторій «Військовий», «Ріксос Прикарпаття», «Міротель», «Шале Грааль»,  «Лісова Пісня»,  «Арніка»,  «Кристал»,  «Дніпро-Бескид», готель «Свитязь»).</vt:lpstr>
      <vt:lpstr>Доповідь закінчено ДЯКУЮ   ЗА  УВАГУ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«МЕТОДОЛОГІЧНІ ОСНОВИ РЕАБІЛІТАЦІЇ ХВОРИХ  ІЗ ПОСТКОВІДНИМ СИНДРОМОМ» </dc:title>
  <dc:creator>Светлана Латенко</dc:creator>
  <cp:lastModifiedBy>Светлана Латенко</cp:lastModifiedBy>
  <cp:revision>10</cp:revision>
  <dcterms:created xsi:type="dcterms:W3CDTF">2021-11-14T06:57:34Z</dcterms:created>
  <dcterms:modified xsi:type="dcterms:W3CDTF">2021-11-14T12:04:38Z</dcterms:modified>
</cp:coreProperties>
</file>