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FA3942-E682-4860-AA15-0219E6FCEBB8}" type="datetimeFigureOut">
              <a:rPr lang="uk-UA" smtClean="0"/>
              <a:pPr/>
              <a:t>28.06.2022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6B8344-EBBE-4EDA-B15A-AAC095863FA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0%D1%82%D1%83%D1%81%D0%B5%D0%B2%D0%B8%D1%87,_%D0%9C%D0%B0%D1%80%D0%B3%D0%B0%D1%80%D0%B8%D1%82%D0%B0_%D0%98%D0%B2%D0%B0%D0%BD%D0%BE%D0%B2%D0%BD%D0%B0" TargetMode="External"/><Relationship Id="rId3" Type="http://schemas.openxmlformats.org/officeDocument/2006/relationships/hyperlink" Target="http://ru.wikipedia.org/wiki/%D0%91%D0%BE%D0%B4%D1%83%D1%8D%D0%BD_%D0%B4%D0%B5_%D0%9A%D1%83%D1%80%D1%82%D0%B5%D0%BD%D0%B5,_%D0%98%D0%B2%D0%B0%D0%BD_%D0%90%D0%BB%D0%B5%D0%BA%D1%81%D0%B0%D0%BD%D0%B4%D1%80%D0%BE%D0%B2%D0%B8%D1%87" TargetMode="External"/><Relationship Id="rId7" Type="http://schemas.openxmlformats.org/officeDocument/2006/relationships/hyperlink" Target="http://ru.wikipedia.org/wiki/%D0%91%D0%BE%D0%BD%D0%B4%D0%B0%D1%80%D0%BA%D0%BE,_%D0%9B%D0%B8%D1%8F_%D0%92%D0%B0%D1%81%D0%B8%D0%BB%D1%8C%D0%B5%D0%B2%D0%BD%D0%B0" TargetMode="External"/><Relationship Id="rId2" Type="http://schemas.openxmlformats.org/officeDocument/2006/relationships/hyperlink" Target="http://ru.wikipedia.org/wiki/%D0%A4%D0%BE%D0%BD%D0%BE%D0%BB%D0%BE%D0%B3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7%D0%B8%D0%BD%D0%B4%D0%B5%D1%80,_%D0%9B%D0%B5%D0%B2_%D0%A0%D0%B0%D1%84%D0%B0%D0%B8%D0%BB%D0%BE%D0%B2%D0%B8%D1%87" TargetMode="External"/><Relationship Id="rId11" Type="http://schemas.openxmlformats.org/officeDocument/2006/relationships/hyperlink" Target="http://ru.wikipedia.org/w/index.php?title=%D0%A0%D0%B5%D1%87%D0%B5%D0%B2%D0%B0%D1%8F_%D0%B4%D0%B5%D1%8F%D1%82%D0%B5%D0%BB%D1%8C%D0%BD%D0%BE%D1%81%D1%82%D1%8C&amp;action=edit&amp;redlink=1" TargetMode="External"/><Relationship Id="rId5" Type="http://schemas.openxmlformats.org/officeDocument/2006/relationships/hyperlink" Target="http://ru.wikipedia.org/wiki/%D0%A9%D0%B5%D1%80%D0%B1%D0%B0,_%D0%9B%D0%B5%D0%B2_%D0%92%D0%BB%D0%B0%D0%B4%D0%B8%D0%BC%D0%B8%D1%80%D0%BE%D0%B2%D0%B8%D1%87" TargetMode="External"/><Relationship Id="rId10" Type="http://schemas.openxmlformats.org/officeDocument/2006/relationships/hyperlink" Target="http://ru.wikipedia.org/wiki/%D0%A3%D1%80%D0%BE%D0%B2%D0%BD%D0%B8_%D1%8F%D0%B7%D1%8B%D0%BA%D0%B0" TargetMode="External"/><Relationship Id="rId4" Type="http://schemas.openxmlformats.org/officeDocument/2006/relationships/hyperlink" Target="http://ru.wikipedia.org/wiki/%D0%A4%D0%BE%D0%BD%D0%B5%D0%BC%D0%B0" TargetMode="External"/><Relationship Id="rId9" Type="http://schemas.openxmlformats.org/officeDocument/2006/relationships/hyperlink" Target="http://ru.wikipedia.org/wiki/%D0%95%D0%B4%D0%B8%D0%BD%D0%B8%D1%86%D0%B0_%D1%8F%D0%B7%D1%8B%D0%BA%D0%B0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З чого почати свою дисертацію з Філології </a:t>
            </a:r>
            <a:r>
              <a:rPr lang="en-US" dirty="0"/>
              <a:t>(</a:t>
            </a:r>
            <a:r>
              <a:rPr lang="uk-UA" dirty="0"/>
              <a:t>Германські мови</a:t>
            </a:r>
            <a:r>
              <a:rPr lang="en-US" dirty="0"/>
              <a:t>)</a:t>
            </a:r>
            <a:r>
              <a:rPr lang="uk-UA" dirty="0"/>
              <a:t>. Методичні рекомендації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Загальна література</a:t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/>
              <a:t>Ахманова</a:t>
            </a:r>
            <a:r>
              <a:rPr lang="uk-UA" dirty="0"/>
              <a:t> О.С </a:t>
            </a:r>
            <a:r>
              <a:rPr lang="uk-UA" dirty="0" err="1"/>
              <a:t>Словарь</a:t>
            </a:r>
            <a:r>
              <a:rPr lang="uk-UA" dirty="0"/>
              <a:t> </a:t>
            </a:r>
            <a:r>
              <a:rPr lang="uk-UA" dirty="0" err="1"/>
              <a:t>лингвистических</a:t>
            </a:r>
            <a:r>
              <a:rPr lang="uk-UA" dirty="0"/>
              <a:t> </a:t>
            </a:r>
            <a:r>
              <a:rPr lang="uk-UA" dirty="0" err="1"/>
              <a:t>терминов</a:t>
            </a:r>
            <a:r>
              <a:rPr lang="uk-UA" dirty="0"/>
              <a:t>. – М.: Сов. </a:t>
            </a:r>
            <a:r>
              <a:rPr lang="ru-RU" dirty="0"/>
              <a:t>Энциклопедия, 1966.</a:t>
            </a:r>
            <a:endParaRPr lang="uk-UA" dirty="0"/>
          </a:p>
          <a:p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latin typeface="Calibri" pitchFamily="34" charset="0"/>
              </a:rPr>
              <a:t>Історія лінгвістичних вчень та проблеми загального мовознавства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>
                <a:latin typeface="Calibri" pitchFamily="34" charset="0"/>
              </a:rPr>
              <a:t>- персоналії</a:t>
            </a:r>
          </a:p>
          <a:p>
            <a:r>
              <a:rPr lang="uk-UA" dirty="0">
                <a:latin typeface="Calibri" pitchFamily="34" charset="0"/>
              </a:rPr>
              <a:t>- школи</a:t>
            </a:r>
          </a:p>
          <a:p>
            <a:r>
              <a:rPr lang="ru-RU" b="1" dirty="0">
                <a:latin typeface="Calibri" pitchFamily="34" charset="0"/>
              </a:rPr>
              <a:t>Младограмматики </a:t>
            </a:r>
            <a:r>
              <a:rPr lang="ru-RU" dirty="0">
                <a:latin typeface="Calibri" pitchFamily="34" charset="0"/>
              </a:rPr>
              <a:t>— школа в немецкой лингвистике XIX в.</a:t>
            </a:r>
          </a:p>
          <a:p>
            <a:r>
              <a:rPr lang="ru-RU" dirty="0">
                <a:latin typeface="Calibri" pitchFamily="34" charset="0"/>
              </a:rPr>
              <a:t> - Предложили </a:t>
            </a:r>
            <a:r>
              <a:rPr lang="ru-RU" dirty="0" err="1">
                <a:latin typeface="Calibri" pitchFamily="34" charset="0"/>
              </a:rPr>
              <a:t>естественно-научные</a:t>
            </a:r>
            <a:r>
              <a:rPr lang="ru-RU" dirty="0">
                <a:latin typeface="Calibri" pitchFamily="34" charset="0"/>
              </a:rPr>
              <a:t> принципы верификации научного знания к лингвистике. </a:t>
            </a:r>
          </a:p>
          <a:p>
            <a:r>
              <a:rPr lang="ru-RU" dirty="0">
                <a:latin typeface="Calibri" pitchFamily="34" charset="0"/>
              </a:rPr>
              <a:t>- Центральную роль играло сравнительно-историческое языкознание, в частности, индоевропеистика.</a:t>
            </a:r>
            <a:endParaRPr lang="uk-UA" dirty="0">
              <a:latin typeface="Calibri" pitchFamily="34" charset="0"/>
            </a:endParaRPr>
          </a:p>
          <a:p>
            <a:r>
              <a:rPr lang="ru-RU" dirty="0">
                <a:latin typeface="Calibri" pitchFamily="34" charset="0"/>
              </a:rPr>
              <a:t>Крупнейшие представители: Карл </a:t>
            </a:r>
            <a:r>
              <a:rPr lang="ru-RU" dirty="0" err="1">
                <a:latin typeface="Calibri" pitchFamily="34" charset="0"/>
              </a:rPr>
              <a:t>Бругман</a:t>
            </a:r>
            <a:r>
              <a:rPr lang="ru-RU" dirty="0">
                <a:latin typeface="Calibri" pitchFamily="34" charset="0"/>
              </a:rPr>
              <a:t> и Герман </a:t>
            </a:r>
            <a:r>
              <a:rPr lang="ru-RU" dirty="0" err="1">
                <a:latin typeface="Calibri" pitchFamily="34" charset="0"/>
              </a:rPr>
              <a:t>Остгоф</a:t>
            </a:r>
            <a:r>
              <a:rPr lang="ru-RU" dirty="0">
                <a:latin typeface="Calibri" pitchFamily="34" charset="0"/>
              </a:rPr>
              <a:t> (авторы «Манифеста» младограмматиков), Бертольд </a:t>
            </a:r>
            <a:r>
              <a:rPr lang="ru-RU" dirty="0" err="1">
                <a:latin typeface="Calibri" pitchFamily="34" charset="0"/>
              </a:rPr>
              <a:t>Дельбрюк</a:t>
            </a:r>
            <a:r>
              <a:rPr lang="ru-RU" dirty="0">
                <a:latin typeface="Calibri" pitchFamily="34" charset="0"/>
              </a:rPr>
              <a:t>, Август </a:t>
            </a:r>
            <a:r>
              <a:rPr lang="ru-RU" dirty="0" err="1">
                <a:latin typeface="Calibri" pitchFamily="34" charset="0"/>
              </a:rPr>
              <a:t>Лескин</a:t>
            </a:r>
            <a:r>
              <a:rPr lang="ru-RU" dirty="0">
                <a:latin typeface="Calibri" pitchFamily="34" charset="0"/>
              </a:rPr>
              <a:t>, Герман </a:t>
            </a:r>
            <a:r>
              <a:rPr lang="ru-RU" dirty="0" err="1">
                <a:latin typeface="Calibri" pitchFamily="34" charset="0"/>
              </a:rPr>
              <a:t>Пауль</a:t>
            </a:r>
            <a:r>
              <a:rPr lang="ru-RU" dirty="0">
                <a:latin typeface="Calibri" pitchFamily="34" charset="0"/>
              </a:rPr>
              <a:t>, Вильгельм </a:t>
            </a:r>
            <a:r>
              <a:rPr lang="ru-RU" dirty="0" err="1">
                <a:latin typeface="Calibri" pitchFamily="34" charset="0"/>
              </a:rPr>
              <a:t>Мейер-Любке</a:t>
            </a:r>
            <a:r>
              <a:rPr lang="ru-RU" dirty="0">
                <a:latin typeface="Calibri" pitchFamily="34" charset="0"/>
              </a:rPr>
              <a:t>, в </a:t>
            </a:r>
            <a:r>
              <a:rPr lang="ru-RU" b="1" dirty="0">
                <a:latin typeface="Calibri" pitchFamily="34" charset="0"/>
              </a:rPr>
              <a:t>России Филипп Фортунатов и его школа.</a:t>
            </a:r>
            <a:endParaRPr lang="uk-UA" b="1" dirty="0">
              <a:latin typeface="Calibri" pitchFamily="34" charset="0"/>
            </a:endParaRPr>
          </a:p>
          <a:p>
            <a:r>
              <a:rPr lang="ru-RU" dirty="0">
                <a:latin typeface="Calibri" pitchFamily="34" charset="0"/>
              </a:rPr>
              <a:t>Крупнейшими критиками </a:t>
            </a:r>
            <a:r>
              <a:rPr lang="ru-RU" dirty="0" err="1">
                <a:latin typeface="Calibri" pitchFamily="34" charset="0"/>
              </a:rPr>
              <a:t>младограмматизма</a:t>
            </a:r>
            <a:r>
              <a:rPr lang="ru-RU" dirty="0">
                <a:latin typeface="Calibri" pitchFamily="34" charset="0"/>
              </a:rPr>
              <a:t> были: Георг </a:t>
            </a:r>
            <a:r>
              <a:rPr lang="ru-RU" dirty="0" err="1">
                <a:latin typeface="Calibri" pitchFamily="34" charset="0"/>
              </a:rPr>
              <a:t>Курциус</a:t>
            </a:r>
            <a:r>
              <a:rPr lang="ru-RU" dirty="0">
                <a:latin typeface="Calibri" pitchFamily="34" charset="0"/>
              </a:rPr>
              <a:t>, Николай </a:t>
            </a:r>
            <a:r>
              <a:rPr lang="ru-RU" dirty="0" err="1">
                <a:latin typeface="Calibri" pitchFamily="34" charset="0"/>
              </a:rPr>
              <a:t>Крушевский</a:t>
            </a:r>
            <a:r>
              <a:rPr lang="ru-RU" dirty="0">
                <a:latin typeface="Calibri" pitchFamily="34" charset="0"/>
              </a:rPr>
              <a:t>, </a:t>
            </a:r>
            <a:r>
              <a:rPr lang="ru-RU" dirty="0" err="1">
                <a:latin typeface="Calibri" pitchFamily="34" charset="0"/>
              </a:rPr>
              <a:t>Гуго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dirty="0" err="1">
                <a:latin typeface="Calibri" pitchFamily="34" charset="0"/>
              </a:rPr>
              <a:t>Шухардт</a:t>
            </a:r>
            <a:r>
              <a:rPr lang="ru-RU" dirty="0">
                <a:latin typeface="Calibri" pitchFamily="34" charset="0"/>
              </a:rPr>
              <a:t>, </a:t>
            </a:r>
            <a:r>
              <a:rPr lang="ru-RU" dirty="0" err="1">
                <a:latin typeface="Calibri" pitchFamily="34" charset="0"/>
              </a:rPr>
              <a:t>Грациадио</a:t>
            </a:r>
            <a:r>
              <a:rPr lang="ru-RU" dirty="0">
                <a:latin typeface="Calibri" pitchFamily="34" charset="0"/>
              </a:rPr>
              <a:t> Исайя </a:t>
            </a:r>
            <a:r>
              <a:rPr lang="ru-RU" dirty="0" err="1">
                <a:latin typeface="Calibri" pitchFamily="34" charset="0"/>
              </a:rPr>
              <a:t>Асколи</a:t>
            </a:r>
            <a:r>
              <a:rPr lang="ru-RU" dirty="0">
                <a:latin typeface="Calibri" pitchFamily="34" charset="0"/>
              </a:rPr>
              <a:t>, </a:t>
            </a:r>
            <a:r>
              <a:rPr lang="ru-RU" dirty="0" err="1">
                <a:latin typeface="Calibri" pitchFamily="34" charset="0"/>
              </a:rPr>
              <a:t>Йоганнес</a:t>
            </a:r>
            <a:r>
              <a:rPr lang="ru-RU" dirty="0">
                <a:latin typeface="Calibri" pitchFamily="34" charset="0"/>
              </a:rPr>
              <a:t> Шмидт, Фердинанд де Соссюр.</a:t>
            </a:r>
            <a:endParaRPr lang="uk-UA" dirty="0">
              <a:latin typeface="Calibri" pitchFamily="34" charset="0"/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1000132"/>
          </a:xfrm>
        </p:spPr>
        <p:txBody>
          <a:bodyPr>
            <a:normAutofit fontScale="90000"/>
          </a:bodyPr>
          <a:lstStyle/>
          <a:p>
            <a:br>
              <a:rPr lang="uk-UA" sz="3100" dirty="0">
                <a:latin typeface="Calibri" pitchFamily="34" charset="0"/>
              </a:rPr>
            </a:br>
            <a:r>
              <a:rPr lang="uk-UA" sz="3100" dirty="0">
                <a:latin typeface="Calibri" pitchFamily="34" charset="0"/>
              </a:rPr>
              <a:t>Вступ до германського мовознавства та готська мова </a:t>
            </a:r>
            <a:br>
              <a:rPr lang="uk-UA" dirty="0">
                <a:latin typeface="Calibri" pitchFamily="34" charset="0"/>
              </a:rPr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- Історичні факти (бажано з ключовими датами)</a:t>
            </a:r>
          </a:p>
          <a:p>
            <a:r>
              <a:rPr lang="uk-UA" dirty="0"/>
              <a:t>- Словник з перекладом готських слів</a:t>
            </a:r>
          </a:p>
          <a:p>
            <a:r>
              <a:rPr lang="uk-UA" dirty="0"/>
              <a:t>- Таблиці (відмінювання слів)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latin typeface="Calibri" pitchFamily="34" charset="0"/>
              </a:rPr>
              <a:t>Історія англійської мови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uk-UA" dirty="0">
                <a:latin typeface="Calibri" pitchFamily="34" charset="0"/>
              </a:rPr>
              <a:t>- Періодизація (</a:t>
            </a:r>
            <a:r>
              <a:rPr lang="uk-UA" dirty="0" err="1">
                <a:latin typeface="Calibri" pitchFamily="34" charset="0"/>
              </a:rPr>
              <a:t>обов</a:t>
            </a:r>
            <a:r>
              <a:rPr lang="en-US" dirty="0">
                <a:latin typeface="Calibri" pitchFamily="34" charset="0"/>
              </a:rPr>
              <a:t>’</a:t>
            </a:r>
            <a:r>
              <a:rPr lang="uk-UA" dirty="0" err="1">
                <a:latin typeface="Calibri" pitchFamily="34" charset="0"/>
              </a:rPr>
              <a:t>язково</a:t>
            </a:r>
            <a:r>
              <a:rPr lang="uk-UA" dirty="0">
                <a:latin typeface="Calibri" pitchFamily="34" charset="0"/>
              </a:rPr>
              <a:t>!)</a:t>
            </a:r>
          </a:p>
          <a:p>
            <a:r>
              <a:rPr lang="uk-UA" dirty="0">
                <a:latin typeface="Calibri" pitchFamily="34" charset="0"/>
              </a:rPr>
              <a:t>- Ключові події та ключові дати</a:t>
            </a:r>
          </a:p>
          <a:p>
            <a:r>
              <a:rPr lang="uk-UA" dirty="0">
                <a:latin typeface="Calibri" pitchFamily="34" charset="0"/>
              </a:rPr>
              <a:t>- Назви діалектів </a:t>
            </a:r>
          </a:p>
          <a:p>
            <a:r>
              <a:rPr lang="uk-UA" dirty="0">
                <a:latin typeface="Calibri" pitchFamily="34" charset="0"/>
              </a:rPr>
              <a:t>- Наведення прикладів до будь-яких фонетичних, лексичних, граматичних змін</a:t>
            </a:r>
          </a:p>
          <a:p>
            <a:r>
              <a:rPr lang="ru-RU" b="1" dirty="0">
                <a:latin typeface="Calibri" pitchFamily="34" charset="0"/>
              </a:rPr>
              <a:t>Великий </a:t>
            </a:r>
            <a:r>
              <a:rPr lang="ru-RU" b="1" dirty="0" err="1">
                <a:latin typeface="Calibri" pitchFamily="34" charset="0"/>
              </a:rPr>
              <a:t>зсув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голосних</a:t>
            </a:r>
            <a:r>
              <a:rPr lang="ru-RU" b="1" dirty="0">
                <a:latin typeface="Calibri" pitchFamily="34" charset="0"/>
              </a:rPr>
              <a:t> 15-18 ст.</a:t>
            </a:r>
            <a:r>
              <a:rPr lang="en-US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Зсув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вплинув</a:t>
            </a:r>
            <a:r>
              <a:rPr lang="ru-RU" b="1" dirty="0">
                <a:latin typeface="Calibri" pitchFamily="34" charset="0"/>
              </a:rPr>
              <a:t> на </a:t>
            </a:r>
            <a:r>
              <a:rPr lang="ru-RU" b="1" dirty="0" err="1">
                <a:latin typeface="Calibri" pitchFamily="34" charset="0"/>
              </a:rPr>
              <a:t>всі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голосні</a:t>
            </a:r>
            <a:r>
              <a:rPr lang="ru-RU" b="1" dirty="0">
                <a:latin typeface="Calibri" pitchFamily="34" charset="0"/>
              </a:rPr>
              <a:t>. </a:t>
            </a:r>
            <a:r>
              <a:rPr lang="ru-RU" b="1" dirty="0" err="1">
                <a:latin typeface="Calibri" pitchFamily="34" charset="0"/>
              </a:rPr>
              <a:t>Загальна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тенденція</a:t>
            </a:r>
            <a:r>
              <a:rPr lang="ru-RU" b="1" dirty="0">
                <a:latin typeface="Calibri" pitchFamily="34" charset="0"/>
              </a:rPr>
              <a:t> до </a:t>
            </a:r>
            <a:r>
              <a:rPr lang="ru-RU" b="1" dirty="0" err="1">
                <a:latin typeface="Calibri" pitchFamily="34" charset="0"/>
              </a:rPr>
              <a:t>звуження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голосних</a:t>
            </a:r>
            <a:r>
              <a:rPr lang="ru-RU" b="1" dirty="0">
                <a:latin typeface="Calibri" pitchFamily="34" charset="0"/>
              </a:rPr>
              <a:t>. </a:t>
            </a:r>
            <a:endParaRPr lang="uk-UA" b="1" dirty="0">
              <a:latin typeface="Calibri" pitchFamily="34" charset="0"/>
            </a:endParaRPr>
          </a:p>
          <a:p>
            <a:r>
              <a:rPr lang="ru-RU" b="1" dirty="0" err="1">
                <a:latin typeface="Calibri" pitchFamily="34" charset="0"/>
              </a:rPr>
              <a:t>Зміст</a:t>
            </a:r>
            <a:r>
              <a:rPr lang="ru-RU" b="1" dirty="0">
                <a:latin typeface="Calibri" pitchFamily="34" charset="0"/>
              </a:rPr>
              <a:t> – </a:t>
            </a:r>
            <a:r>
              <a:rPr lang="ru-RU" b="1" dirty="0" err="1">
                <a:latin typeface="Calibri" pitchFamily="34" charset="0"/>
              </a:rPr>
              <a:t>довгі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голосні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верхнього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підйому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en-US" b="1" dirty="0">
                <a:latin typeface="Calibri" pitchFamily="34" charset="0"/>
              </a:rPr>
              <a:t>I</a:t>
            </a:r>
            <a:r>
              <a:rPr lang="ru-RU" b="1" dirty="0">
                <a:latin typeface="Calibri" pitchFamily="34" charset="0"/>
              </a:rPr>
              <a:t>:, </a:t>
            </a:r>
            <a:r>
              <a:rPr lang="en-US" b="1" dirty="0">
                <a:latin typeface="Calibri" pitchFamily="34" charset="0"/>
              </a:rPr>
              <a:t>U</a:t>
            </a:r>
            <a:r>
              <a:rPr lang="ru-RU" b="1" dirty="0">
                <a:latin typeface="Calibri" pitchFamily="34" charset="0"/>
              </a:rPr>
              <a:t>: - </a:t>
            </a:r>
            <a:r>
              <a:rPr lang="ru-RU" b="1" dirty="0" err="1">
                <a:latin typeface="Calibri" pitchFamily="34" charset="0"/>
              </a:rPr>
              <a:t>дифтонгізувались</a:t>
            </a:r>
            <a:r>
              <a:rPr lang="ru-RU" b="1" dirty="0">
                <a:latin typeface="Calibri" pitchFamily="34" charset="0"/>
              </a:rPr>
              <a:t>, </a:t>
            </a:r>
            <a:r>
              <a:rPr lang="ru-RU" b="1" dirty="0" err="1">
                <a:latin typeface="Calibri" pitchFamily="34" charset="0"/>
              </a:rPr>
              <a:t>всі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err="1">
                <a:latin typeface="Calibri" pitchFamily="34" charset="0"/>
              </a:rPr>
              <a:t>інші</a:t>
            </a:r>
            <a:r>
              <a:rPr lang="ru-RU" b="1" dirty="0">
                <a:latin typeface="Calibri" pitchFamily="34" charset="0"/>
              </a:rPr>
              <a:t> – </a:t>
            </a:r>
            <a:r>
              <a:rPr lang="uk-UA" b="1" dirty="0">
                <a:latin typeface="Calibri" pitchFamily="34" charset="0"/>
              </a:rPr>
              <a:t>підвищились на одну ступіть</a:t>
            </a:r>
          </a:p>
          <a:p>
            <a:r>
              <a:rPr lang="en-US" b="1" dirty="0" err="1">
                <a:latin typeface="Calibri" pitchFamily="34" charset="0"/>
              </a:rPr>
              <a:t>i</a:t>
            </a:r>
            <a:r>
              <a:rPr lang="en-US" b="1" dirty="0">
                <a:latin typeface="Calibri" pitchFamily="34" charset="0"/>
              </a:rPr>
              <a:t>: &gt; </a:t>
            </a:r>
            <a:r>
              <a:rPr lang="en-US" b="1" dirty="0" err="1">
                <a:latin typeface="Calibri" pitchFamily="34" charset="0"/>
              </a:rPr>
              <a:t>ai</a:t>
            </a:r>
            <a:r>
              <a:rPr lang="en-US" b="1" dirty="0">
                <a:latin typeface="Calibri" pitchFamily="34" charset="0"/>
              </a:rPr>
              <a:t> /</a:t>
            </a:r>
            <a:r>
              <a:rPr lang="en-US" b="1" dirty="0" err="1">
                <a:latin typeface="Calibri" pitchFamily="34" charset="0"/>
              </a:rPr>
              <a:t>ri:den</a:t>
            </a:r>
            <a:r>
              <a:rPr lang="en-US" b="1" dirty="0">
                <a:latin typeface="Calibri" pitchFamily="34" charset="0"/>
              </a:rPr>
              <a:t>/ &gt; /raid/ ride</a:t>
            </a:r>
            <a:endParaRPr lang="uk-UA" b="1" dirty="0">
              <a:latin typeface="Calibri" pitchFamily="34" charset="0"/>
            </a:endParaRPr>
          </a:p>
          <a:p>
            <a:r>
              <a:rPr lang="en-US" b="1" dirty="0">
                <a:latin typeface="Calibri" pitchFamily="34" charset="0"/>
              </a:rPr>
              <a:t>ė: &gt; </a:t>
            </a:r>
            <a:r>
              <a:rPr lang="en-US" b="1" dirty="0" err="1">
                <a:latin typeface="Calibri" pitchFamily="34" charset="0"/>
              </a:rPr>
              <a:t>i</a:t>
            </a:r>
            <a:r>
              <a:rPr lang="en-US" b="1" dirty="0">
                <a:latin typeface="Calibri" pitchFamily="34" charset="0"/>
              </a:rPr>
              <a:t>: /</a:t>
            </a:r>
            <a:r>
              <a:rPr lang="en-US" b="1" dirty="0" err="1">
                <a:latin typeface="Calibri" pitchFamily="34" charset="0"/>
              </a:rPr>
              <a:t>sle:pen</a:t>
            </a:r>
            <a:r>
              <a:rPr lang="en-US" b="1" dirty="0">
                <a:latin typeface="Calibri" pitchFamily="34" charset="0"/>
              </a:rPr>
              <a:t>/ &gt; /</a:t>
            </a:r>
            <a:r>
              <a:rPr lang="en-US" b="1" dirty="0" err="1">
                <a:latin typeface="Calibri" pitchFamily="34" charset="0"/>
              </a:rPr>
              <a:t>sli:p</a:t>
            </a:r>
            <a:r>
              <a:rPr lang="en-US" b="1" dirty="0">
                <a:latin typeface="Calibri" pitchFamily="34" charset="0"/>
              </a:rPr>
              <a:t>/ sleep</a:t>
            </a:r>
            <a:endParaRPr lang="uk-UA" b="1" dirty="0">
              <a:latin typeface="Calibri" pitchFamily="34" charset="0"/>
            </a:endParaRPr>
          </a:p>
          <a:p>
            <a:r>
              <a:rPr lang="en-US" b="1" dirty="0">
                <a:latin typeface="Calibri" pitchFamily="34" charset="0"/>
              </a:rPr>
              <a:t>ę: &gt; e: &gt; </a:t>
            </a:r>
            <a:r>
              <a:rPr lang="en-US" b="1" dirty="0" err="1">
                <a:latin typeface="Calibri" pitchFamily="34" charset="0"/>
              </a:rPr>
              <a:t>i</a:t>
            </a:r>
            <a:r>
              <a:rPr lang="en-US" b="1" dirty="0">
                <a:latin typeface="Calibri" pitchFamily="34" charset="0"/>
              </a:rPr>
              <a:t>: /</a:t>
            </a:r>
            <a:r>
              <a:rPr lang="en-US" b="1" dirty="0" err="1">
                <a:latin typeface="Calibri" pitchFamily="34" charset="0"/>
              </a:rPr>
              <a:t>mę:l</a:t>
            </a:r>
            <a:r>
              <a:rPr lang="en-US" b="1" dirty="0">
                <a:latin typeface="Calibri" pitchFamily="34" charset="0"/>
              </a:rPr>
              <a:t> / &gt; /</a:t>
            </a:r>
            <a:r>
              <a:rPr lang="en-US" b="1" dirty="0" err="1">
                <a:latin typeface="Calibri" pitchFamily="34" charset="0"/>
              </a:rPr>
              <a:t>me:l</a:t>
            </a:r>
            <a:r>
              <a:rPr lang="en-US" b="1" dirty="0">
                <a:latin typeface="Calibri" pitchFamily="34" charset="0"/>
              </a:rPr>
              <a:t>/ &gt; /</a:t>
            </a:r>
            <a:r>
              <a:rPr lang="en-US" b="1" dirty="0" err="1">
                <a:latin typeface="Calibri" pitchFamily="34" charset="0"/>
              </a:rPr>
              <a:t>mi:l</a:t>
            </a:r>
            <a:r>
              <a:rPr lang="en-US" b="1" dirty="0">
                <a:latin typeface="Calibri" pitchFamily="34" charset="0"/>
              </a:rPr>
              <a:t>/ meal</a:t>
            </a:r>
            <a:endParaRPr lang="uk-UA" b="1" dirty="0">
              <a:latin typeface="Calibri" pitchFamily="34" charset="0"/>
            </a:endParaRPr>
          </a:p>
          <a:p>
            <a:r>
              <a:rPr lang="en-US" b="1" dirty="0">
                <a:latin typeface="Calibri" pitchFamily="34" charset="0"/>
              </a:rPr>
              <a:t>a: &gt; </a:t>
            </a:r>
            <a:r>
              <a:rPr lang="en-US" b="1" dirty="0" err="1">
                <a:latin typeface="Calibri" pitchFamily="34" charset="0"/>
              </a:rPr>
              <a:t>ae</a:t>
            </a:r>
            <a:r>
              <a:rPr lang="en-US" b="1" dirty="0">
                <a:latin typeface="Calibri" pitchFamily="34" charset="0"/>
              </a:rPr>
              <a:t>: &gt; </a:t>
            </a:r>
            <a:r>
              <a:rPr lang="en-US" b="1" dirty="0" err="1">
                <a:latin typeface="Calibri" pitchFamily="34" charset="0"/>
              </a:rPr>
              <a:t>ei</a:t>
            </a:r>
            <a:r>
              <a:rPr lang="en-US" b="1" dirty="0">
                <a:latin typeface="Calibri" pitchFamily="34" charset="0"/>
              </a:rPr>
              <a:t> /</a:t>
            </a:r>
            <a:r>
              <a:rPr lang="en-US" b="1" dirty="0" err="1">
                <a:latin typeface="Calibri" pitchFamily="34" charset="0"/>
              </a:rPr>
              <a:t>na:m</a:t>
            </a:r>
            <a:r>
              <a:rPr lang="en-US" b="1" dirty="0">
                <a:latin typeface="Calibri" pitchFamily="34" charset="0"/>
              </a:rPr>
              <a:t>/ &gt; /</a:t>
            </a:r>
            <a:r>
              <a:rPr lang="en-US" b="1" dirty="0" err="1">
                <a:latin typeface="Calibri" pitchFamily="34" charset="0"/>
              </a:rPr>
              <a:t>neim</a:t>
            </a:r>
            <a:r>
              <a:rPr lang="en-US" b="1" dirty="0">
                <a:latin typeface="Calibri" pitchFamily="34" charset="0"/>
              </a:rPr>
              <a:t>/</a:t>
            </a:r>
            <a:endParaRPr lang="uk-UA" b="1" dirty="0">
              <a:latin typeface="Calibri" pitchFamily="34" charset="0"/>
            </a:endParaRPr>
          </a:p>
          <a:p>
            <a:r>
              <a:rPr lang="ru-RU" b="1" dirty="0">
                <a:latin typeface="Calibri" pitchFamily="34" charset="0"/>
              </a:rPr>
              <a:t>ò: (</a:t>
            </a:r>
            <a:r>
              <a:rPr lang="ru-RU" b="1" dirty="0" err="1">
                <a:latin typeface="Calibri" pitchFamily="34" charset="0"/>
              </a:rPr>
              <a:t>о-долгое</a:t>
            </a:r>
            <a:r>
              <a:rPr lang="ru-RU" b="1" dirty="0">
                <a:latin typeface="Calibri" pitchFamily="34" charset="0"/>
              </a:rPr>
              <a:t> открытое) &gt; </a:t>
            </a:r>
            <a:r>
              <a:rPr lang="en-US" b="1" dirty="0" err="1">
                <a:latin typeface="Calibri" pitchFamily="34" charset="0"/>
              </a:rPr>
              <a:t>ou</a:t>
            </a:r>
            <a:r>
              <a:rPr lang="ru-RU" b="1" dirty="0">
                <a:latin typeface="Calibri" pitchFamily="34" charset="0"/>
              </a:rPr>
              <a:t> /</a:t>
            </a:r>
            <a:r>
              <a:rPr lang="en-US" b="1" dirty="0" err="1">
                <a:latin typeface="Calibri" pitchFamily="34" charset="0"/>
              </a:rPr>
              <a:t>ro</a:t>
            </a:r>
            <a:r>
              <a:rPr lang="ru-RU" b="1" dirty="0">
                <a:latin typeface="Calibri" pitchFamily="34" charset="0"/>
              </a:rPr>
              <a:t>:</a:t>
            </a:r>
            <a:r>
              <a:rPr lang="en-US" b="1" dirty="0">
                <a:latin typeface="Calibri" pitchFamily="34" charset="0"/>
              </a:rPr>
              <a:t>d</a:t>
            </a:r>
            <a:r>
              <a:rPr lang="ru-RU" b="1" dirty="0">
                <a:latin typeface="Calibri" pitchFamily="34" charset="0"/>
              </a:rPr>
              <a:t>/ &gt; /</a:t>
            </a:r>
            <a:r>
              <a:rPr lang="en-US" b="1" dirty="0" err="1">
                <a:latin typeface="Calibri" pitchFamily="34" charset="0"/>
              </a:rPr>
              <a:t>roud</a:t>
            </a:r>
            <a:r>
              <a:rPr lang="ru-RU" b="1" dirty="0">
                <a:latin typeface="Calibri" pitchFamily="34" charset="0"/>
              </a:rPr>
              <a:t>/</a:t>
            </a:r>
            <a:endParaRPr lang="uk-UA" b="1" dirty="0">
              <a:latin typeface="Calibri" pitchFamily="34" charset="0"/>
            </a:endParaRPr>
          </a:p>
          <a:p>
            <a:r>
              <a:rPr lang="ru-RU" b="1" dirty="0">
                <a:latin typeface="Calibri" pitchFamily="34" charset="0"/>
              </a:rPr>
              <a:t>о: (</a:t>
            </a:r>
            <a:r>
              <a:rPr lang="ru-RU" b="1" dirty="0" err="1">
                <a:latin typeface="Calibri" pitchFamily="34" charset="0"/>
              </a:rPr>
              <a:t>о-долгое</a:t>
            </a:r>
            <a:r>
              <a:rPr lang="ru-RU" b="1" dirty="0">
                <a:latin typeface="Calibri" pitchFamily="34" charset="0"/>
              </a:rPr>
              <a:t> закрытое) &gt; </a:t>
            </a:r>
            <a:r>
              <a:rPr lang="en-US" b="1" dirty="0">
                <a:latin typeface="Calibri" pitchFamily="34" charset="0"/>
              </a:rPr>
              <a:t>u</a:t>
            </a:r>
            <a:r>
              <a:rPr lang="ru-RU" b="1" dirty="0">
                <a:latin typeface="Calibri" pitchFamily="34" charset="0"/>
              </a:rPr>
              <a:t>: /</a:t>
            </a:r>
            <a:r>
              <a:rPr lang="en-US" b="1" dirty="0">
                <a:latin typeface="Calibri" pitchFamily="34" charset="0"/>
              </a:rPr>
              <a:t>mo</a:t>
            </a:r>
            <a:r>
              <a:rPr lang="ru-RU" b="1" dirty="0">
                <a:latin typeface="Calibri" pitchFamily="34" charset="0"/>
              </a:rPr>
              <a:t>:</a:t>
            </a:r>
            <a:r>
              <a:rPr lang="en-US" b="1" dirty="0">
                <a:latin typeface="Calibri" pitchFamily="34" charset="0"/>
              </a:rPr>
              <a:t>n</a:t>
            </a:r>
            <a:r>
              <a:rPr lang="ru-RU" b="1" dirty="0">
                <a:latin typeface="Calibri" pitchFamily="34" charset="0"/>
              </a:rPr>
              <a:t>/ &gt; /</a:t>
            </a:r>
            <a:r>
              <a:rPr lang="en-US" b="1" dirty="0">
                <a:latin typeface="Calibri" pitchFamily="34" charset="0"/>
              </a:rPr>
              <a:t>mu</a:t>
            </a:r>
            <a:r>
              <a:rPr lang="ru-RU" b="1" dirty="0">
                <a:latin typeface="Calibri" pitchFamily="34" charset="0"/>
              </a:rPr>
              <a:t>:</a:t>
            </a:r>
            <a:r>
              <a:rPr lang="en-US" b="1" dirty="0">
                <a:latin typeface="Calibri" pitchFamily="34" charset="0"/>
              </a:rPr>
              <a:t>n</a:t>
            </a:r>
            <a:r>
              <a:rPr lang="ru-RU" b="1" dirty="0">
                <a:latin typeface="Calibri" pitchFamily="34" charset="0"/>
              </a:rPr>
              <a:t>/</a:t>
            </a:r>
            <a:endParaRPr lang="uk-UA" b="1" dirty="0">
              <a:latin typeface="Calibri" pitchFamily="34" charset="0"/>
            </a:endParaRPr>
          </a:p>
          <a:p>
            <a:r>
              <a:rPr lang="fr-FR" b="1" dirty="0">
                <a:latin typeface="Calibri" pitchFamily="34" charset="0"/>
              </a:rPr>
              <a:t>u: &gt; au /hu:s/ &gt; /haus/</a:t>
            </a:r>
            <a:endParaRPr lang="ru-RU" b="1" dirty="0">
              <a:latin typeface="Calibri" pitchFamily="34" charset="0"/>
            </a:endParaRPr>
          </a:p>
          <a:p>
            <a:endParaRPr lang="uk-UA" dirty="0">
              <a:latin typeface="Calibri" pitchFamily="34" charset="0"/>
            </a:endParaRPr>
          </a:p>
          <a:p>
            <a:r>
              <a:rPr lang="uk-UA" dirty="0">
                <a:latin typeface="Calibri" pitchFamily="34" charset="0"/>
              </a:rPr>
              <a:t>- Словник</a:t>
            </a:r>
          </a:p>
          <a:p>
            <a:r>
              <a:rPr lang="uk-UA" dirty="0">
                <a:latin typeface="Calibri" pitchFamily="34" charset="0"/>
              </a:rPr>
              <a:t>- Таблиці з відмінюванням слів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latin typeface="Calibri" pitchFamily="34" charset="0"/>
              </a:rPr>
              <a:t>Фонетика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- Персонал</a:t>
            </a:r>
            <a:r>
              <a:rPr lang="uk-UA" dirty="0" err="1"/>
              <a:t>ії</a:t>
            </a:r>
            <a:endParaRPr lang="uk-UA" dirty="0"/>
          </a:p>
          <a:p>
            <a:r>
              <a:rPr lang="uk-UA" dirty="0"/>
              <a:t>- Школи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Лен</a:t>
            </a:r>
            <a:r>
              <a:rPr lang="uk-UA" b="1" dirty="0">
                <a:solidFill>
                  <a:schemeClr val="accent2">
                    <a:lumMod val="50000"/>
                  </a:schemeClr>
                </a:solidFill>
              </a:rPr>
              <a:t>і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нгра́дск</a:t>
            </a:r>
            <a:r>
              <a:rPr lang="uk-UA" b="1" dirty="0">
                <a:solidFill>
                  <a:schemeClr val="accent2">
                    <a:lumMod val="50000"/>
                  </a:schemeClr>
                </a:solidFill>
              </a:rPr>
              <a:t>а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фонолог</a:t>
            </a:r>
            <a:r>
              <a:rPr lang="uk-UA" b="1" dirty="0" err="1">
                <a:solidFill>
                  <a:schemeClr val="accent2">
                    <a:lumMod val="50000"/>
                  </a:schemeClr>
                </a:solidFill>
              </a:rPr>
              <a:t>ічна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шко́ла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ЛФШ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) — од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</a:rPr>
              <a:t>ин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 і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з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напрямків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в с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</a:rPr>
              <a:t>учасній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hlinkClick r:id="rId2" tooltip="Фонология"/>
              </a:rPr>
              <a:t>фонологі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hlinkClick r:id="rId2" tooltip="Фонология"/>
              </a:rPr>
              <a:t>ї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який виник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на основ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і вчення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hlinkClick r:id="rId3" tooltip="Бодуэн де Куртене, Иван Александрович"/>
              </a:rPr>
              <a:t>И. А. 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hlinkClick r:id="rId3" tooltip="Бодуэн де Куртене, Иван Александрович"/>
              </a:rPr>
              <a:t>Бодуэна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hlinkClick r:id="rId3" tooltip="Бодуэн де Куртене, Иван Александрович"/>
              </a:rPr>
              <a:t> де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hlinkClick r:id="rId3" tooltip="Бодуэн де Куртене, Иван Александрович"/>
              </a:rPr>
              <a:t>Куртенэ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про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hlinkClick r:id="rId4" tooltip="Фонема"/>
              </a:rPr>
              <a:t>фонем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hlinkClick r:id="rId4" tooltip="Фонема"/>
              </a:rPr>
              <a:t>у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Засновником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школ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и є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hlinkClick r:id="rId5" tooltip="Щерба, Лев Владимирович"/>
              </a:rPr>
              <a:t>Л. В. Щерба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 С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</a:rPr>
              <a:t>еред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  інших її представників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—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hlinkClick r:id="rId6" tooltip="Зиндер, Лев Рафаилович"/>
              </a:rPr>
              <a:t>Л. Р. З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hlinkClick r:id="rId6" tooltip="Зиндер, Лев Рафаилович"/>
              </a:rPr>
              <a:t>і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hlinkClick r:id="rId6" tooltip="Зиндер, Лев Рафаилович"/>
              </a:rPr>
              <a:t>ндер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hlinkClick r:id="rId7" tooltip="Бондарко, Лия Васильевна"/>
              </a:rPr>
              <a:t>Л. В. Бондарко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hlinkClick r:id="rId8" tooltip="Матусевич, Маргарита Ивановна"/>
              </a:rPr>
              <a:t>М. 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hlinkClick r:id="rId8" tooltip="Матусевич, Маргарита Ивановна"/>
              </a:rPr>
              <a:t>І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hlinkClick r:id="rId8" tooltip="Матусевич, Маргарита Ивановна"/>
              </a:rPr>
              <a:t>. Матусевич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uk-UA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Основн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принцип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і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дход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у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ЛФШ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до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hlinkClick r:id="rId9" tooltip="Единица языка"/>
              </a:rPr>
              <a:t>о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hlinkClick r:id="rId9" tooltip="Единица языка"/>
              </a:rPr>
              <a:t>диниц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hlinkClick r:id="rId9" tooltip="Единица языка"/>
              </a:rPr>
              <a:t>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звукового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hlinkClick r:id="rId10" tooltip="Уровни языка"/>
              </a:rPr>
              <a:t>рівня мови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—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встановлення 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</a:rPr>
              <a:t>зв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’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</a:rPr>
              <a:t>язку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 між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лингв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</a:rPr>
              <a:t>істичною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природою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фонеми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та її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рол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</a:rPr>
              <a:t>лю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в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hlinkClick r:id="rId11" tooltip="Речевая деятельность (страница отсутствует)"/>
              </a:rPr>
              <a:t>мовній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</a:rPr>
              <a:t> діяльності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endParaRPr lang="uk-UA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Лексикологія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800" dirty="0">
                <a:latin typeface="Calibri" pitchFamily="34" charset="0"/>
              </a:rPr>
              <a:t>- Персоналії</a:t>
            </a:r>
          </a:p>
          <a:p>
            <a:r>
              <a:rPr lang="uk-UA" sz="2800" dirty="0">
                <a:latin typeface="Calibri" pitchFamily="34" charset="0"/>
              </a:rPr>
              <a:t>- Напрямки</a:t>
            </a:r>
          </a:p>
          <a:p>
            <a:r>
              <a:rPr lang="uk-UA" sz="2800" dirty="0">
                <a:latin typeface="Calibri" pitchFamily="34" charset="0"/>
              </a:rPr>
              <a:t>- Особлива увага на сучасні тенденції дослідження (напр., </a:t>
            </a:r>
            <a:r>
              <a:rPr lang="uk-UA" sz="2800" dirty="0" err="1">
                <a:latin typeface="Calibri" pitchFamily="34" charset="0"/>
              </a:rPr>
              <a:t>когнітивістика</a:t>
            </a:r>
            <a:r>
              <a:rPr lang="uk-UA" sz="2800" dirty="0">
                <a:latin typeface="Calibri" pitchFamily="34" charset="0"/>
              </a:rPr>
              <a:t>, теорія значення)</a:t>
            </a:r>
          </a:p>
          <a:p>
            <a:r>
              <a:rPr lang="uk-UA" sz="2800" b="1" dirty="0">
                <a:latin typeface="Calibri" pitchFamily="34" charset="0"/>
              </a:rPr>
              <a:t>Теорія значень за Нікітіним М.В.</a:t>
            </a:r>
          </a:p>
          <a:p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214818"/>
            <a:ext cx="464347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Граматика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 - Базова термінологія</a:t>
            </a:r>
          </a:p>
          <a:p>
            <a:r>
              <a:rPr lang="uk-UA" dirty="0"/>
              <a:t>- Граматичні категорії</a:t>
            </a:r>
          </a:p>
          <a:p>
            <a:r>
              <a:rPr lang="uk-UA" dirty="0"/>
              <a:t>- Частини мови</a:t>
            </a:r>
          </a:p>
          <a:p>
            <a:r>
              <a:rPr lang="uk-UA" dirty="0"/>
              <a:t>- Слово-речення-текст-дискурс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Стилістика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latin typeface="Calibri" pitchFamily="34" charset="0"/>
              </a:rPr>
              <a:t>- </a:t>
            </a:r>
            <a:r>
              <a:rPr lang="uk-UA" sz="2800" dirty="0">
                <a:latin typeface="Calibri" pitchFamily="34" charset="0"/>
              </a:rPr>
              <a:t>Персоналії</a:t>
            </a:r>
          </a:p>
          <a:p>
            <a:r>
              <a:rPr lang="uk-UA" sz="2800" dirty="0">
                <a:latin typeface="Calibri" pitchFamily="34" charset="0"/>
              </a:rPr>
              <a:t>- Стилістична фонетика, морфологія, лексикологія, синтаксис, </a:t>
            </a:r>
            <a:r>
              <a:rPr lang="uk-UA" sz="2800" dirty="0" err="1">
                <a:latin typeface="Calibri" pitchFamily="34" charset="0"/>
              </a:rPr>
              <a:t>семасілогія</a:t>
            </a:r>
            <a:endParaRPr lang="uk-UA" sz="2800" dirty="0">
              <a:latin typeface="Calibri" pitchFamily="34" charset="0"/>
            </a:endParaRPr>
          </a:p>
          <a:p>
            <a:r>
              <a:rPr lang="uk-UA" sz="2800" dirty="0">
                <a:latin typeface="Calibri" pitchFamily="34" charset="0"/>
              </a:rPr>
              <a:t>- Стилістика тексту</a:t>
            </a:r>
          </a:p>
          <a:p>
            <a:r>
              <a:rPr lang="uk-UA" sz="2800" dirty="0">
                <a:latin typeface="Calibri" pitchFamily="34" charset="0"/>
              </a:rPr>
              <a:t>- Стилістична диференціація мови</a:t>
            </a:r>
          </a:p>
          <a:p>
            <a:endParaRPr lang="uk-UA" dirty="0">
              <a:latin typeface="Calibri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4357694"/>
            <a:ext cx="53149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Структура іспиту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>
                <a:latin typeface="Calibri" pitchFamily="34" charset="0"/>
              </a:rPr>
              <a:t>1) Вступ до германського мовознавства та готська мова </a:t>
            </a:r>
          </a:p>
          <a:p>
            <a:r>
              <a:rPr lang="uk-UA" dirty="0">
                <a:latin typeface="Calibri" pitchFamily="34" charset="0"/>
              </a:rPr>
              <a:t>2) Історія англійської мови</a:t>
            </a:r>
          </a:p>
          <a:p>
            <a:r>
              <a:rPr lang="uk-UA" dirty="0">
                <a:latin typeface="Calibri" pitchFamily="34" charset="0"/>
              </a:rPr>
              <a:t>3) Історія лінгвістичних вчень та проблеми загального мовознавства</a:t>
            </a:r>
          </a:p>
          <a:p>
            <a:r>
              <a:rPr lang="uk-UA" dirty="0">
                <a:latin typeface="Calibri" pitchFamily="34" charset="0"/>
              </a:rPr>
              <a:t>4) Фонетика</a:t>
            </a:r>
          </a:p>
          <a:p>
            <a:r>
              <a:rPr lang="uk-UA" dirty="0">
                <a:latin typeface="Calibri" pitchFamily="34" charset="0"/>
              </a:rPr>
              <a:t>5) Лексикологія</a:t>
            </a:r>
          </a:p>
          <a:p>
            <a:r>
              <a:rPr lang="uk-UA" dirty="0">
                <a:latin typeface="Calibri" pitchFamily="34" charset="0"/>
              </a:rPr>
              <a:t>6) Граматика</a:t>
            </a:r>
          </a:p>
          <a:p>
            <a:r>
              <a:rPr lang="uk-UA" dirty="0">
                <a:latin typeface="Calibri" pitchFamily="34" charset="0"/>
              </a:rPr>
              <a:t>7) Стилістика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Вступ до германського мовознавства та готська мова </a:t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Гухман</a:t>
            </a:r>
            <a:r>
              <a:rPr lang="ru-RU" dirty="0"/>
              <a:t> М.М. Готский язык. – М.: </a:t>
            </a:r>
            <a:r>
              <a:rPr lang="ru-RU" dirty="0" err="1"/>
              <a:t>Из-во</a:t>
            </a:r>
            <a:r>
              <a:rPr lang="ru-RU" dirty="0"/>
              <a:t> литературы на иностранных языках,  1958.</a:t>
            </a:r>
            <a:endParaRPr lang="uk-UA" dirty="0"/>
          </a:p>
          <a:p>
            <a:r>
              <a:rPr lang="uk-UA" dirty="0" err="1"/>
              <a:t>Євченко</a:t>
            </a:r>
            <a:r>
              <a:rPr lang="uk-UA" dirty="0"/>
              <a:t> В.В. Готська мова. Тексти, коментар, словник: </a:t>
            </a:r>
            <a:r>
              <a:rPr lang="uk-UA" dirty="0" err="1"/>
              <a:t>Навч</a:t>
            </a:r>
            <a:r>
              <a:rPr lang="uk-UA" dirty="0"/>
              <a:t>. Посібник. – Житомир: ЖДПУ, 2002. – 408 с.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Історія англійської мови</a:t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Иванова И.П., </a:t>
            </a:r>
            <a:r>
              <a:rPr lang="ru-RU" dirty="0" err="1"/>
              <a:t>Чахоян</a:t>
            </a:r>
            <a:r>
              <a:rPr lang="ru-RU" dirty="0"/>
              <a:t> Л.П., Беляева Т.М. История английского языка. Учебник. Хрестоматия. Словарь.  – </a:t>
            </a:r>
            <a:r>
              <a:rPr lang="ru-RU" dirty="0" err="1"/>
              <a:t>Спб</a:t>
            </a:r>
            <a:r>
              <a:rPr lang="ru-RU" dirty="0"/>
              <a:t>.: </a:t>
            </a:r>
            <a:r>
              <a:rPr lang="ru-RU" dirty="0" err="1"/>
              <a:t>Из-во</a:t>
            </a:r>
            <a:r>
              <a:rPr lang="ru-RU" dirty="0"/>
              <a:t> Лань,  1999. - 512 с.</a:t>
            </a:r>
            <a:endParaRPr lang="uk-UA" dirty="0"/>
          </a:p>
          <a:p>
            <a:r>
              <a:rPr lang="ru-RU" dirty="0" err="1"/>
              <a:t>Ильиш</a:t>
            </a:r>
            <a:r>
              <a:rPr lang="ru-RU" dirty="0"/>
              <a:t> Б.А. История английского языка. – М: ВШ, 1968.</a:t>
            </a:r>
            <a:endParaRPr lang="uk-UA" dirty="0"/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Історія лінгвістичних вчень та проблеми загального мовознавства</a:t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Серебренников Б.А. Общее языкознание. Формы существования, функции, история языка. – М.: Наука, 1970.</a:t>
            </a:r>
            <a:endParaRPr lang="uk-UA" dirty="0"/>
          </a:p>
          <a:p>
            <a:r>
              <a:rPr lang="ru-RU" dirty="0"/>
              <a:t>Солнцев В.М. Язык как системно-структурное образование. – М., Главная редакция восточной литературы издательства «Наука», 1971. – 294 с.</a:t>
            </a:r>
            <a:endParaRPr lang="uk-UA" dirty="0"/>
          </a:p>
          <a:p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Лексиколог</a:t>
            </a:r>
            <a:r>
              <a:rPr lang="uk-UA" b="1" dirty="0" err="1"/>
              <a:t>ія</a:t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/>
              <a:t>Харитончик</a:t>
            </a:r>
            <a:r>
              <a:rPr lang="uk-UA" dirty="0"/>
              <a:t> </a:t>
            </a:r>
            <a:r>
              <a:rPr lang="ru-RU" dirty="0"/>
              <a:t>З.А. Лексикология английского языка. – Минск, ВШ, 1992</a:t>
            </a:r>
            <a:endParaRPr lang="uk-UA" dirty="0"/>
          </a:p>
          <a:p>
            <a:r>
              <a:rPr lang="ru-RU" dirty="0"/>
              <a:t>Никитин М. В. Основы лингвистической теории значения: Учеб. пособие.-- М.: </a:t>
            </a:r>
            <a:r>
              <a:rPr lang="ru-RU" dirty="0" err="1"/>
              <a:t>Высш</a:t>
            </a:r>
            <a:r>
              <a:rPr lang="ru-RU" dirty="0"/>
              <a:t>. </a:t>
            </a:r>
            <a:r>
              <a:rPr lang="ru-RU" dirty="0" err="1"/>
              <a:t>шк</a:t>
            </a:r>
            <a:r>
              <a:rPr lang="ru-RU" dirty="0"/>
              <a:t>., 1988.-- 168 с.</a:t>
            </a:r>
            <a:endParaRPr lang="uk-UA" dirty="0"/>
          </a:p>
          <a:p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Ф</a:t>
            </a:r>
            <a:r>
              <a:rPr lang="uk-UA" b="1" dirty="0" err="1"/>
              <a:t>онетика</a:t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err="1"/>
              <a:t>Кодзасов</a:t>
            </a:r>
            <a:r>
              <a:rPr lang="uk-UA" dirty="0"/>
              <a:t> С.В. </a:t>
            </a:r>
            <a:r>
              <a:rPr lang="uk-UA" dirty="0" err="1"/>
              <a:t>Общая</a:t>
            </a:r>
            <a:r>
              <a:rPr lang="uk-UA" dirty="0"/>
              <a:t> фонетика. – М., 2001</a:t>
            </a:r>
            <a:r>
              <a:rPr lang="ru-RU" dirty="0"/>
              <a:t>.</a:t>
            </a:r>
            <a:endParaRPr lang="uk-UA" dirty="0"/>
          </a:p>
          <a:p>
            <a:r>
              <a:rPr lang="ru-RU" dirty="0" err="1"/>
              <a:t>Зиндер</a:t>
            </a:r>
            <a:r>
              <a:rPr lang="ru-RU" dirty="0"/>
              <a:t> Л.Р. Общая фонетика. -  М.: ВШ, 1979.</a:t>
            </a:r>
            <a:endParaRPr lang="uk-UA" dirty="0"/>
          </a:p>
          <a:p>
            <a:r>
              <a:rPr lang="uk-UA" dirty="0" err="1"/>
              <a:t>Голубев</a:t>
            </a:r>
            <a:r>
              <a:rPr lang="uk-UA" dirty="0"/>
              <a:t> А.П. </a:t>
            </a:r>
            <a:r>
              <a:rPr lang="uk-UA" dirty="0" err="1"/>
              <a:t>Сравнительная</a:t>
            </a:r>
            <a:r>
              <a:rPr lang="uk-UA" dirty="0"/>
              <a:t> фонетика </a:t>
            </a:r>
            <a:r>
              <a:rPr lang="uk-UA" dirty="0" err="1"/>
              <a:t>английского</a:t>
            </a:r>
            <a:r>
              <a:rPr lang="uk-UA" dirty="0"/>
              <a:t>, </a:t>
            </a:r>
            <a:r>
              <a:rPr lang="ru-RU" dirty="0"/>
              <a:t>немецкого и французского языков: Учеб. Пособие для студ. лингв. </a:t>
            </a:r>
            <a:r>
              <a:rPr lang="ru-RU" dirty="0" err="1"/>
              <a:t>Фак</a:t>
            </a:r>
            <a:r>
              <a:rPr lang="ru-RU" dirty="0"/>
              <a:t>. </a:t>
            </a:r>
            <a:r>
              <a:rPr lang="ru-RU" dirty="0" err="1"/>
              <a:t>Высш</a:t>
            </a:r>
            <a:r>
              <a:rPr lang="ru-RU" dirty="0"/>
              <a:t>. Учеб. </a:t>
            </a:r>
            <a:r>
              <a:rPr lang="ru-RU" dirty="0" err="1"/>
              <a:t>Зведенией</a:t>
            </a:r>
            <a:r>
              <a:rPr lang="ru-RU" dirty="0"/>
              <a:t>. – М.: Академия, 2005. -  2008 с.</a:t>
            </a:r>
            <a:endParaRPr lang="uk-UA" dirty="0"/>
          </a:p>
          <a:p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Грамматика</a:t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Volkova</a:t>
            </a:r>
            <a:r>
              <a:rPr lang="en-US" dirty="0"/>
              <a:t> Theoretical grammar of English: modern approach. – </a:t>
            </a:r>
            <a:r>
              <a:rPr lang="uk-UA" dirty="0"/>
              <a:t>К. : Освіта України, 2010.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Стилістика</a:t>
            </a:r>
            <a:br>
              <a:rPr lang="uk-UA" dirty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Мороховский</a:t>
            </a:r>
            <a:r>
              <a:rPr lang="ru-RU" dirty="0"/>
              <a:t> А.Н., </a:t>
            </a:r>
            <a:r>
              <a:rPr lang="ru-RU" dirty="0" err="1"/>
              <a:t>Воробъева</a:t>
            </a:r>
            <a:r>
              <a:rPr lang="ru-RU" dirty="0"/>
              <a:t> О.П. Стилистика английского языка. – К.: ВШ, 1984.</a:t>
            </a:r>
            <a:endParaRPr lang="uk-UA" dirty="0"/>
          </a:p>
          <a:p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</TotalTime>
  <Words>908</Words>
  <Application>Microsoft Office PowerPoint</Application>
  <PresentationFormat>On-screen Show (4:3)</PresentationFormat>
  <Paragraphs>80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Calibri</vt:lpstr>
      <vt:lpstr>Franklin Gothic Book</vt:lpstr>
      <vt:lpstr>Franklin Gothic Medium</vt:lpstr>
      <vt:lpstr>Wingdings 2</vt:lpstr>
      <vt:lpstr>Трек</vt:lpstr>
      <vt:lpstr>З чого почати свою дисертацію з Філології (Германські мови). Методичні рекомендації</vt:lpstr>
      <vt:lpstr>Структура іспиту</vt:lpstr>
      <vt:lpstr>Вступ до германського мовознавства та готська мова  </vt:lpstr>
      <vt:lpstr>Історія англійської мови </vt:lpstr>
      <vt:lpstr>Історія лінгвістичних вчень та проблеми загального мовознавства </vt:lpstr>
      <vt:lpstr>Лексикологія </vt:lpstr>
      <vt:lpstr>Фонетика </vt:lpstr>
      <vt:lpstr>Грамматика </vt:lpstr>
      <vt:lpstr>Стилістика </vt:lpstr>
      <vt:lpstr>Загальна література </vt:lpstr>
      <vt:lpstr>Історія лінгвістичних вчень та проблеми загального мовознавства</vt:lpstr>
      <vt:lpstr> Вступ до германського мовознавства та готська мова  </vt:lpstr>
      <vt:lpstr>Історія англійської мови</vt:lpstr>
      <vt:lpstr>Фонетика</vt:lpstr>
      <vt:lpstr>Лексикологія</vt:lpstr>
      <vt:lpstr>Граматика</vt:lpstr>
      <vt:lpstr>Стилістика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Aleks</dc:creator>
  <cp:lastModifiedBy>Hanna Kolosova</cp:lastModifiedBy>
  <cp:revision>13</cp:revision>
  <dcterms:created xsi:type="dcterms:W3CDTF">2013-12-16T19:11:30Z</dcterms:created>
  <dcterms:modified xsi:type="dcterms:W3CDTF">2022-06-28T12:04:45Z</dcterms:modified>
</cp:coreProperties>
</file>