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9" r:id="rId2"/>
    <p:sldId id="286" r:id="rId3"/>
    <p:sldId id="257" r:id="rId4"/>
    <p:sldId id="258" r:id="rId5"/>
    <p:sldId id="259" r:id="rId6"/>
    <p:sldId id="260" r:id="rId7"/>
    <p:sldId id="262" r:id="rId8"/>
    <p:sldId id="263" r:id="rId9"/>
    <p:sldId id="287" r:id="rId10"/>
    <p:sldId id="264" r:id="rId11"/>
    <p:sldId id="261" r:id="rId12"/>
    <p:sldId id="265" r:id="rId13"/>
    <p:sldId id="266" r:id="rId14"/>
    <p:sldId id="267" r:id="rId15"/>
    <p:sldId id="288"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Lst>
  <p:sldSz cx="12192000" cy="6858000"/>
  <p:notesSz cx="6858000" cy="9144000"/>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AF7"/>
    <a:srgbClr val="D9DFEF"/>
    <a:srgbClr val="DBE6EC"/>
    <a:srgbClr val="F7EEEC"/>
    <a:srgbClr val="005E00"/>
    <a:srgbClr val="3C3C3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5CBB5-2CCF-2295-BCF1-F7F5839F3F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u-UA"/>
          </a:p>
        </p:txBody>
      </p:sp>
      <p:sp>
        <p:nvSpPr>
          <p:cNvPr id="3" name="Subtitle 2">
            <a:extLst>
              <a:ext uri="{FF2B5EF4-FFF2-40B4-BE49-F238E27FC236}">
                <a16:creationId xmlns:a16="http://schemas.microsoft.com/office/drawing/2014/main" id="{408CADE5-741B-CEB1-9721-791CA7D64D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UA"/>
          </a:p>
        </p:txBody>
      </p:sp>
      <p:sp>
        <p:nvSpPr>
          <p:cNvPr id="4" name="Date Placeholder 3">
            <a:extLst>
              <a:ext uri="{FF2B5EF4-FFF2-40B4-BE49-F238E27FC236}">
                <a16:creationId xmlns:a16="http://schemas.microsoft.com/office/drawing/2014/main" id="{8E187F01-77B1-6FE4-4764-CDACBB9FB0EC}"/>
              </a:ext>
            </a:extLst>
          </p:cNvPr>
          <p:cNvSpPr>
            <a:spLocks noGrp="1"/>
          </p:cNvSpPr>
          <p:nvPr>
            <p:ph type="dt" sz="half" idx="10"/>
          </p:nvPr>
        </p:nvSpPr>
        <p:spPr/>
        <p:txBody>
          <a:bodyPr/>
          <a:lstStyle/>
          <a:p>
            <a:fld id="{A308D583-6C26-438D-9054-4270B7908F87}" type="datetimeFigureOut">
              <a:rPr lang="ru-UA" smtClean="0"/>
              <a:t>18.05.2025</a:t>
            </a:fld>
            <a:endParaRPr lang="ru-UA"/>
          </a:p>
        </p:txBody>
      </p:sp>
      <p:sp>
        <p:nvSpPr>
          <p:cNvPr id="5" name="Footer Placeholder 4">
            <a:extLst>
              <a:ext uri="{FF2B5EF4-FFF2-40B4-BE49-F238E27FC236}">
                <a16:creationId xmlns:a16="http://schemas.microsoft.com/office/drawing/2014/main" id="{48702749-3CAB-93C5-B153-8DF09BECFCA3}"/>
              </a:ext>
            </a:extLst>
          </p:cNvPr>
          <p:cNvSpPr>
            <a:spLocks noGrp="1"/>
          </p:cNvSpPr>
          <p:nvPr>
            <p:ph type="ftr" sz="quarter" idx="11"/>
          </p:nvPr>
        </p:nvSpPr>
        <p:spPr/>
        <p:txBody>
          <a:bodyPr/>
          <a:lstStyle/>
          <a:p>
            <a:endParaRPr lang="ru-UA"/>
          </a:p>
        </p:txBody>
      </p:sp>
      <p:sp>
        <p:nvSpPr>
          <p:cNvPr id="6" name="Slide Number Placeholder 5">
            <a:extLst>
              <a:ext uri="{FF2B5EF4-FFF2-40B4-BE49-F238E27FC236}">
                <a16:creationId xmlns:a16="http://schemas.microsoft.com/office/drawing/2014/main" id="{5A5E0A57-44AA-020F-7A74-D6C8865E3069}"/>
              </a:ext>
            </a:extLst>
          </p:cNvPr>
          <p:cNvSpPr>
            <a:spLocks noGrp="1"/>
          </p:cNvSpPr>
          <p:nvPr>
            <p:ph type="sldNum" sz="quarter" idx="12"/>
          </p:nvPr>
        </p:nvSpPr>
        <p:spPr/>
        <p:txBody>
          <a:bodyPr/>
          <a:lstStyle/>
          <a:p>
            <a:fld id="{A9747A96-DEFC-4160-ACB1-51ECA77873F4}" type="slidenum">
              <a:rPr lang="ru-UA" smtClean="0"/>
              <a:t>‹#›</a:t>
            </a:fld>
            <a:endParaRPr lang="ru-UA"/>
          </a:p>
        </p:txBody>
      </p:sp>
    </p:spTree>
    <p:extLst>
      <p:ext uri="{BB962C8B-B14F-4D97-AF65-F5344CB8AC3E}">
        <p14:creationId xmlns:p14="http://schemas.microsoft.com/office/powerpoint/2010/main" val="1014058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1F155-A2ED-EC75-7BB4-15CAF6064223}"/>
              </a:ext>
            </a:extLst>
          </p:cNvPr>
          <p:cNvSpPr>
            <a:spLocks noGrp="1"/>
          </p:cNvSpPr>
          <p:nvPr>
            <p:ph type="title"/>
          </p:nvPr>
        </p:nvSpPr>
        <p:spPr/>
        <p:txBody>
          <a:bodyPr/>
          <a:lstStyle/>
          <a:p>
            <a:r>
              <a:rPr lang="en-US"/>
              <a:t>Click to edit Master title style</a:t>
            </a:r>
            <a:endParaRPr lang="ru-UA"/>
          </a:p>
        </p:txBody>
      </p:sp>
      <p:sp>
        <p:nvSpPr>
          <p:cNvPr id="3" name="Vertical Text Placeholder 2">
            <a:extLst>
              <a:ext uri="{FF2B5EF4-FFF2-40B4-BE49-F238E27FC236}">
                <a16:creationId xmlns:a16="http://schemas.microsoft.com/office/drawing/2014/main" id="{931D01B7-239F-912E-E079-AF52A4DA1C3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UA"/>
          </a:p>
        </p:txBody>
      </p:sp>
      <p:sp>
        <p:nvSpPr>
          <p:cNvPr id="4" name="Date Placeholder 3">
            <a:extLst>
              <a:ext uri="{FF2B5EF4-FFF2-40B4-BE49-F238E27FC236}">
                <a16:creationId xmlns:a16="http://schemas.microsoft.com/office/drawing/2014/main" id="{98EE4903-743C-1BCF-ADE6-7CA5AC478297}"/>
              </a:ext>
            </a:extLst>
          </p:cNvPr>
          <p:cNvSpPr>
            <a:spLocks noGrp="1"/>
          </p:cNvSpPr>
          <p:nvPr>
            <p:ph type="dt" sz="half" idx="10"/>
          </p:nvPr>
        </p:nvSpPr>
        <p:spPr/>
        <p:txBody>
          <a:bodyPr/>
          <a:lstStyle/>
          <a:p>
            <a:fld id="{A308D583-6C26-438D-9054-4270B7908F87}" type="datetimeFigureOut">
              <a:rPr lang="ru-UA" smtClean="0"/>
              <a:t>18.05.2025</a:t>
            </a:fld>
            <a:endParaRPr lang="ru-UA"/>
          </a:p>
        </p:txBody>
      </p:sp>
      <p:sp>
        <p:nvSpPr>
          <p:cNvPr id="5" name="Footer Placeholder 4">
            <a:extLst>
              <a:ext uri="{FF2B5EF4-FFF2-40B4-BE49-F238E27FC236}">
                <a16:creationId xmlns:a16="http://schemas.microsoft.com/office/drawing/2014/main" id="{A4B2B110-F275-F750-4EAA-C8012E3CD86B}"/>
              </a:ext>
            </a:extLst>
          </p:cNvPr>
          <p:cNvSpPr>
            <a:spLocks noGrp="1"/>
          </p:cNvSpPr>
          <p:nvPr>
            <p:ph type="ftr" sz="quarter" idx="11"/>
          </p:nvPr>
        </p:nvSpPr>
        <p:spPr/>
        <p:txBody>
          <a:bodyPr/>
          <a:lstStyle/>
          <a:p>
            <a:endParaRPr lang="ru-UA"/>
          </a:p>
        </p:txBody>
      </p:sp>
      <p:sp>
        <p:nvSpPr>
          <p:cNvPr id="6" name="Slide Number Placeholder 5">
            <a:extLst>
              <a:ext uri="{FF2B5EF4-FFF2-40B4-BE49-F238E27FC236}">
                <a16:creationId xmlns:a16="http://schemas.microsoft.com/office/drawing/2014/main" id="{9F0A26E9-31F8-CB2D-4AFF-909E433BE42C}"/>
              </a:ext>
            </a:extLst>
          </p:cNvPr>
          <p:cNvSpPr>
            <a:spLocks noGrp="1"/>
          </p:cNvSpPr>
          <p:nvPr>
            <p:ph type="sldNum" sz="quarter" idx="12"/>
          </p:nvPr>
        </p:nvSpPr>
        <p:spPr/>
        <p:txBody>
          <a:bodyPr/>
          <a:lstStyle/>
          <a:p>
            <a:fld id="{A9747A96-DEFC-4160-ACB1-51ECA77873F4}" type="slidenum">
              <a:rPr lang="ru-UA" smtClean="0"/>
              <a:t>‹#›</a:t>
            </a:fld>
            <a:endParaRPr lang="ru-UA"/>
          </a:p>
        </p:txBody>
      </p:sp>
    </p:spTree>
    <p:extLst>
      <p:ext uri="{BB962C8B-B14F-4D97-AF65-F5344CB8AC3E}">
        <p14:creationId xmlns:p14="http://schemas.microsoft.com/office/powerpoint/2010/main" val="816169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8B48B6-FDF0-36E7-CF8C-93FE8B3D875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ru-UA"/>
          </a:p>
        </p:txBody>
      </p:sp>
      <p:sp>
        <p:nvSpPr>
          <p:cNvPr id="3" name="Vertical Text Placeholder 2">
            <a:extLst>
              <a:ext uri="{FF2B5EF4-FFF2-40B4-BE49-F238E27FC236}">
                <a16:creationId xmlns:a16="http://schemas.microsoft.com/office/drawing/2014/main" id="{B0B63123-DF01-7A1F-A9BA-A73F7A93E5C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UA"/>
          </a:p>
        </p:txBody>
      </p:sp>
      <p:sp>
        <p:nvSpPr>
          <p:cNvPr id="4" name="Date Placeholder 3">
            <a:extLst>
              <a:ext uri="{FF2B5EF4-FFF2-40B4-BE49-F238E27FC236}">
                <a16:creationId xmlns:a16="http://schemas.microsoft.com/office/drawing/2014/main" id="{A6C848F9-BDA6-4D39-46B3-233216BE94FC}"/>
              </a:ext>
            </a:extLst>
          </p:cNvPr>
          <p:cNvSpPr>
            <a:spLocks noGrp="1"/>
          </p:cNvSpPr>
          <p:nvPr>
            <p:ph type="dt" sz="half" idx="10"/>
          </p:nvPr>
        </p:nvSpPr>
        <p:spPr/>
        <p:txBody>
          <a:bodyPr/>
          <a:lstStyle/>
          <a:p>
            <a:fld id="{A308D583-6C26-438D-9054-4270B7908F87}" type="datetimeFigureOut">
              <a:rPr lang="ru-UA" smtClean="0"/>
              <a:t>18.05.2025</a:t>
            </a:fld>
            <a:endParaRPr lang="ru-UA"/>
          </a:p>
        </p:txBody>
      </p:sp>
      <p:sp>
        <p:nvSpPr>
          <p:cNvPr id="5" name="Footer Placeholder 4">
            <a:extLst>
              <a:ext uri="{FF2B5EF4-FFF2-40B4-BE49-F238E27FC236}">
                <a16:creationId xmlns:a16="http://schemas.microsoft.com/office/drawing/2014/main" id="{D530B2DD-118A-582E-94CF-EF2CFE48673E}"/>
              </a:ext>
            </a:extLst>
          </p:cNvPr>
          <p:cNvSpPr>
            <a:spLocks noGrp="1"/>
          </p:cNvSpPr>
          <p:nvPr>
            <p:ph type="ftr" sz="quarter" idx="11"/>
          </p:nvPr>
        </p:nvSpPr>
        <p:spPr/>
        <p:txBody>
          <a:bodyPr/>
          <a:lstStyle/>
          <a:p>
            <a:endParaRPr lang="ru-UA"/>
          </a:p>
        </p:txBody>
      </p:sp>
      <p:sp>
        <p:nvSpPr>
          <p:cNvPr id="6" name="Slide Number Placeholder 5">
            <a:extLst>
              <a:ext uri="{FF2B5EF4-FFF2-40B4-BE49-F238E27FC236}">
                <a16:creationId xmlns:a16="http://schemas.microsoft.com/office/drawing/2014/main" id="{7FB2794B-BC70-436A-2ED5-4FFEDE55F52E}"/>
              </a:ext>
            </a:extLst>
          </p:cNvPr>
          <p:cNvSpPr>
            <a:spLocks noGrp="1"/>
          </p:cNvSpPr>
          <p:nvPr>
            <p:ph type="sldNum" sz="quarter" idx="12"/>
          </p:nvPr>
        </p:nvSpPr>
        <p:spPr/>
        <p:txBody>
          <a:bodyPr/>
          <a:lstStyle/>
          <a:p>
            <a:fld id="{A9747A96-DEFC-4160-ACB1-51ECA77873F4}" type="slidenum">
              <a:rPr lang="ru-UA" smtClean="0"/>
              <a:t>‹#›</a:t>
            </a:fld>
            <a:endParaRPr lang="ru-UA"/>
          </a:p>
        </p:txBody>
      </p:sp>
    </p:spTree>
    <p:extLst>
      <p:ext uri="{BB962C8B-B14F-4D97-AF65-F5344CB8AC3E}">
        <p14:creationId xmlns:p14="http://schemas.microsoft.com/office/powerpoint/2010/main" val="3943909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84525-459F-BA58-3D00-F960AFDFA6E2}"/>
              </a:ext>
            </a:extLst>
          </p:cNvPr>
          <p:cNvSpPr>
            <a:spLocks noGrp="1"/>
          </p:cNvSpPr>
          <p:nvPr>
            <p:ph type="title"/>
          </p:nvPr>
        </p:nvSpPr>
        <p:spPr/>
        <p:txBody>
          <a:bodyPr/>
          <a:lstStyle/>
          <a:p>
            <a:r>
              <a:rPr lang="en-US"/>
              <a:t>Click to edit Master title style</a:t>
            </a:r>
            <a:endParaRPr lang="ru-UA"/>
          </a:p>
        </p:txBody>
      </p:sp>
      <p:sp>
        <p:nvSpPr>
          <p:cNvPr id="3" name="Content Placeholder 2">
            <a:extLst>
              <a:ext uri="{FF2B5EF4-FFF2-40B4-BE49-F238E27FC236}">
                <a16:creationId xmlns:a16="http://schemas.microsoft.com/office/drawing/2014/main" id="{84CDCFD3-1042-E4D0-A353-8AB720FCD01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UA"/>
          </a:p>
        </p:txBody>
      </p:sp>
      <p:sp>
        <p:nvSpPr>
          <p:cNvPr id="4" name="Date Placeholder 3">
            <a:extLst>
              <a:ext uri="{FF2B5EF4-FFF2-40B4-BE49-F238E27FC236}">
                <a16:creationId xmlns:a16="http://schemas.microsoft.com/office/drawing/2014/main" id="{9D494B27-522F-BE93-43B3-E13B8B1B2052}"/>
              </a:ext>
            </a:extLst>
          </p:cNvPr>
          <p:cNvSpPr>
            <a:spLocks noGrp="1"/>
          </p:cNvSpPr>
          <p:nvPr>
            <p:ph type="dt" sz="half" idx="10"/>
          </p:nvPr>
        </p:nvSpPr>
        <p:spPr/>
        <p:txBody>
          <a:bodyPr/>
          <a:lstStyle/>
          <a:p>
            <a:fld id="{A308D583-6C26-438D-9054-4270B7908F87}" type="datetimeFigureOut">
              <a:rPr lang="ru-UA" smtClean="0"/>
              <a:t>18.05.2025</a:t>
            </a:fld>
            <a:endParaRPr lang="ru-UA"/>
          </a:p>
        </p:txBody>
      </p:sp>
      <p:sp>
        <p:nvSpPr>
          <p:cNvPr id="5" name="Footer Placeholder 4">
            <a:extLst>
              <a:ext uri="{FF2B5EF4-FFF2-40B4-BE49-F238E27FC236}">
                <a16:creationId xmlns:a16="http://schemas.microsoft.com/office/drawing/2014/main" id="{2F386A83-AE82-355E-4144-42F6C32531E1}"/>
              </a:ext>
            </a:extLst>
          </p:cNvPr>
          <p:cNvSpPr>
            <a:spLocks noGrp="1"/>
          </p:cNvSpPr>
          <p:nvPr>
            <p:ph type="ftr" sz="quarter" idx="11"/>
          </p:nvPr>
        </p:nvSpPr>
        <p:spPr/>
        <p:txBody>
          <a:bodyPr/>
          <a:lstStyle/>
          <a:p>
            <a:endParaRPr lang="ru-UA"/>
          </a:p>
        </p:txBody>
      </p:sp>
      <p:sp>
        <p:nvSpPr>
          <p:cNvPr id="6" name="Slide Number Placeholder 5">
            <a:extLst>
              <a:ext uri="{FF2B5EF4-FFF2-40B4-BE49-F238E27FC236}">
                <a16:creationId xmlns:a16="http://schemas.microsoft.com/office/drawing/2014/main" id="{8FAA4AA1-F0FD-0EB7-5656-DEF62B585921}"/>
              </a:ext>
            </a:extLst>
          </p:cNvPr>
          <p:cNvSpPr>
            <a:spLocks noGrp="1"/>
          </p:cNvSpPr>
          <p:nvPr>
            <p:ph type="sldNum" sz="quarter" idx="12"/>
          </p:nvPr>
        </p:nvSpPr>
        <p:spPr/>
        <p:txBody>
          <a:bodyPr/>
          <a:lstStyle/>
          <a:p>
            <a:fld id="{A9747A96-DEFC-4160-ACB1-51ECA77873F4}" type="slidenum">
              <a:rPr lang="ru-UA" smtClean="0"/>
              <a:t>‹#›</a:t>
            </a:fld>
            <a:endParaRPr lang="ru-UA"/>
          </a:p>
        </p:txBody>
      </p:sp>
    </p:spTree>
    <p:extLst>
      <p:ext uri="{BB962C8B-B14F-4D97-AF65-F5344CB8AC3E}">
        <p14:creationId xmlns:p14="http://schemas.microsoft.com/office/powerpoint/2010/main" val="1724189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4348A-FC71-0FEF-08FF-E88FEBC48B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u-UA"/>
          </a:p>
        </p:txBody>
      </p:sp>
      <p:sp>
        <p:nvSpPr>
          <p:cNvPr id="3" name="Text Placeholder 2">
            <a:extLst>
              <a:ext uri="{FF2B5EF4-FFF2-40B4-BE49-F238E27FC236}">
                <a16:creationId xmlns:a16="http://schemas.microsoft.com/office/drawing/2014/main" id="{EA714215-70DD-6453-EDAC-5FCD4F47C4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A37F12-816A-893D-0B5B-1C4920F2D531}"/>
              </a:ext>
            </a:extLst>
          </p:cNvPr>
          <p:cNvSpPr>
            <a:spLocks noGrp="1"/>
          </p:cNvSpPr>
          <p:nvPr>
            <p:ph type="dt" sz="half" idx="10"/>
          </p:nvPr>
        </p:nvSpPr>
        <p:spPr/>
        <p:txBody>
          <a:bodyPr/>
          <a:lstStyle/>
          <a:p>
            <a:fld id="{A308D583-6C26-438D-9054-4270B7908F87}" type="datetimeFigureOut">
              <a:rPr lang="ru-UA" smtClean="0"/>
              <a:t>18.05.2025</a:t>
            </a:fld>
            <a:endParaRPr lang="ru-UA"/>
          </a:p>
        </p:txBody>
      </p:sp>
      <p:sp>
        <p:nvSpPr>
          <p:cNvPr id="5" name="Footer Placeholder 4">
            <a:extLst>
              <a:ext uri="{FF2B5EF4-FFF2-40B4-BE49-F238E27FC236}">
                <a16:creationId xmlns:a16="http://schemas.microsoft.com/office/drawing/2014/main" id="{BB8A53C0-6C4C-2D90-65F6-C939A9ED5639}"/>
              </a:ext>
            </a:extLst>
          </p:cNvPr>
          <p:cNvSpPr>
            <a:spLocks noGrp="1"/>
          </p:cNvSpPr>
          <p:nvPr>
            <p:ph type="ftr" sz="quarter" idx="11"/>
          </p:nvPr>
        </p:nvSpPr>
        <p:spPr/>
        <p:txBody>
          <a:bodyPr/>
          <a:lstStyle/>
          <a:p>
            <a:endParaRPr lang="ru-UA"/>
          </a:p>
        </p:txBody>
      </p:sp>
      <p:sp>
        <p:nvSpPr>
          <p:cNvPr id="6" name="Slide Number Placeholder 5">
            <a:extLst>
              <a:ext uri="{FF2B5EF4-FFF2-40B4-BE49-F238E27FC236}">
                <a16:creationId xmlns:a16="http://schemas.microsoft.com/office/drawing/2014/main" id="{413A85AE-B752-7B56-59B1-57025B733C17}"/>
              </a:ext>
            </a:extLst>
          </p:cNvPr>
          <p:cNvSpPr>
            <a:spLocks noGrp="1"/>
          </p:cNvSpPr>
          <p:nvPr>
            <p:ph type="sldNum" sz="quarter" idx="12"/>
          </p:nvPr>
        </p:nvSpPr>
        <p:spPr/>
        <p:txBody>
          <a:bodyPr/>
          <a:lstStyle/>
          <a:p>
            <a:fld id="{A9747A96-DEFC-4160-ACB1-51ECA77873F4}" type="slidenum">
              <a:rPr lang="ru-UA" smtClean="0"/>
              <a:t>‹#›</a:t>
            </a:fld>
            <a:endParaRPr lang="ru-UA"/>
          </a:p>
        </p:txBody>
      </p:sp>
    </p:spTree>
    <p:extLst>
      <p:ext uri="{BB962C8B-B14F-4D97-AF65-F5344CB8AC3E}">
        <p14:creationId xmlns:p14="http://schemas.microsoft.com/office/powerpoint/2010/main" val="2062092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2F4D8-FAF5-BF82-9DDE-CFD604C202C3}"/>
              </a:ext>
            </a:extLst>
          </p:cNvPr>
          <p:cNvSpPr>
            <a:spLocks noGrp="1"/>
          </p:cNvSpPr>
          <p:nvPr>
            <p:ph type="title"/>
          </p:nvPr>
        </p:nvSpPr>
        <p:spPr/>
        <p:txBody>
          <a:bodyPr/>
          <a:lstStyle/>
          <a:p>
            <a:r>
              <a:rPr lang="en-US"/>
              <a:t>Click to edit Master title style</a:t>
            </a:r>
            <a:endParaRPr lang="ru-UA"/>
          </a:p>
        </p:txBody>
      </p:sp>
      <p:sp>
        <p:nvSpPr>
          <p:cNvPr id="3" name="Content Placeholder 2">
            <a:extLst>
              <a:ext uri="{FF2B5EF4-FFF2-40B4-BE49-F238E27FC236}">
                <a16:creationId xmlns:a16="http://schemas.microsoft.com/office/drawing/2014/main" id="{415F90B4-B2E5-32F1-1599-EFAB6FF28D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UA"/>
          </a:p>
        </p:txBody>
      </p:sp>
      <p:sp>
        <p:nvSpPr>
          <p:cNvPr id="4" name="Content Placeholder 3">
            <a:extLst>
              <a:ext uri="{FF2B5EF4-FFF2-40B4-BE49-F238E27FC236}">
                <a16:creationId xmlns:a16="http://schemas.microsoft.com/office/drawing/2014/main" id="{C4B4B867-8627-3929-F0FA-4B981BE2F48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UA"/>
          </a:p>
        </p:txBody>
      </p:sp>
      <p:sp>
        <p:nvSpPr>
          <p:cNvPr id="5" name="Date Placeholder 4">
            <a:extLst>
              <a:ext uri="{FF2B5EF4-FFF2-40B4-BE49-F238E27FC236}">
                <a16:creationId xmlns:a16="http://schemas.microsoft.com/office/drawing/2014/main" id="{FAEA3E64-C4B9-0177-2EFD-A5410D82E8BA}"/>
              </a:ext>
            </a:extLst>
          </p:cNvPr>
          <p:cNvSpPr>
            <a:spLocks noGrp="1"/>
          </p:cNvSpPr>
          <p:nvPr>
            <p:ph type="dt" sz="half" idx="10"/>
          </p:nvPr>
        </p:nvSpPr>
        <p:spPr/>
        <p:txBody>
          <a:bodyPr/>
          <a:lstStyle/>
          <a:p>
            <a:fld id="{A308D583-6C26-438D-9054-4270B7908F87}" type="datetimeFigureOut">
              <a:rPr lang="ru-UA" smtClean="0"/>
              <a:t>18.05.2025</a:t>
            </a:fld>
            <a:endParaRPr lang="ru-UA"/>
          </a:p>
        </p:txBody>
      </p:sp>
      <p:sp>
        <p:nvSpPr>
          <p:cNvPr id="6" name="Footer Placeholder 5">
            <a:extLst>
              <a:ext uri="{FF2B5EF4-FFF2-40B4-BE49-F238E27FC236}">
                <a16:creationId xmlns:a16="http://schemas.microsoft.com/office/drawing/2014/main" id="{6E4E6DC6-CB89-E7E5-23B6-2BBD4FAE17EF}"/>
              </a:ext>
            </a:extLst>
          </p:cNvPr>
          <p:cNvSpPr>
            <a:spLocks noGrp="1"/>
          </p:cNvSpPr>
          <p:nvPr>
            <p:ph type="ftr" sz="quarter" idx="11"/>
          </p:nvPr>
        </p:nvSpPr>
        <p:spPr/>
        <p:txBody>
          <a:bodyPr/>
          <a:lstStyle/>
          <a:p>
            <a:endParaRPr lang="ru-UA"/>
          </a:p>
        </p:txBody>
      </p:sp>
      <p:sp>
        <p:nvSpPr>
          <p:cNvPr id="7" name="Slide Number Placeholder 6">
            <a:extLst>
              <a:ext uri="{FF2B5EF4-FFF2-40B4-BE49-F238E27FC236}">
                <a16:creationId xmlns:a16="http://schemas.microsoft.com/office/drawing/2014/main" id="{C8B68185-E65D-09AF-4116-56362CAECD4E}"/>
              </a:ext>
            </a:extLst>
          </p:cNvPr>
          <p:cNvSpPr>
            <a:spLocks noGrp="1"/>
          </p:cNvSpPr>
          <p:nvPr>
            <p:ph type="sldNum" sz="quarter" idx="12"/>
          </p:nvPr>
        </p:nvSpPr>
        <p:spPr/>
        <p:txBody>
          <a:bodyPr/>
          <a:lstStyle/>
          <a:p>
            <a:fld id="{A9747A96-DEFC-4160-ACB1-51ECA77873F4}" type="slidenum">
              <a:rPr lang="ru-UA" smtClean="0"/>
              <a:t>‹#›</a:t>
            </a:fld>
            <a:endParaRPr lang="ru-UA"/>
          </a:p>
        </p:txBody>
      </p:sp>
    </p:spTree>
    <p:extLst>
      <p:ext uri="{BB962C8B-B14F-4D97-AF65-F5344CB8AC3E}">
        <p14:creationId xmlns:p14="http://schemas.microsoft.com/office/powerpoint/2010/main" val="742533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1A7BF-B281-13A3-CB87-BD93F274B03A}"/>
              </a:ext>
            </a:extLst>
          </p:cNvPr>
          <p:cNvSpPr>
            <a:spLocks noGrp="1"/>
          </p:cNvSpPr>
          <p:nvPr>
            <p:ph type="title"/>
          </p:nvPr>
        </p:nvSpPr>
        <p:spPr>
          <a:xfrm>
            <a:off x="839788" y="365125"/>
            <a:ext cx="10515600" cy="1325563"/>
          </a:xfrm>
        </p:spPr>
        <p:txBody>
          <a:bodyPr/>
          <a:lstStyle/>
          <a:p>
            <a:r>
              <a:rPr lang="en-US"/>
              <a:t>Click to edit Master title style</a:t>
            </a:r>
            <a:endParaRPr lang="ru-UA"/>
          </a:p>
        </p:txBody>
      </p:sp>
      <p:sp>
        <p:nvSpPr>
          <p:cNvPr id="3" name="Text Placeholder 2">
            <a:extLst>
              <a:ext uri="{FF2B5EF4-FFF2-40B4-BE49-F238E27FC236}">
                <a16:creationId xmlns:a16="http://schemas.microsoft.com/office/drawing/2014/main" id="{AD8CEAB2-572F-0DB8-82D7-EEE386A979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AF2375-F556-0D0D-30A0-DAA9322E51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UA"/>
          </a:p>
        </p:txBody>
      </p:sp>
      <p:sp>
        <p:nvSpPr>
          <p:cNvPr id="5" name="Text Placeholder 4">
            <a:extLst>
              <a:ext uri="{FF2B5EF4-FFF2-40B4-BE49-F238E27FC236}">
                <a16:creationId xmlns:a16="http://schemas.microsoft.com/office/drawing/2014/main" id="{F4F01357-9BC5-B6C3-58DA-C1037BBF31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D344A1F-47E8-4C5A-55D4-7808708973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UA"/>
          </a:p>
        </p:txBody>
      </p:sp>
      <p:sp>
        <p:nvSpPr>
          <p:cNvPr id="7" name="Date Placeholder 6">
            <a:extLst>
              <a:ext uri="{FF2B5EF4-FFF2-40B4-BE49-F238E27FC236}">
                <a16:creationId xmlns:a16="http://schemas.microsoft.com/office/drawing/2014/main" id="{DF954EA8-BD44-D6D2-D277-9FEB8E861474}"/>
              </a:ext>
            </a:extLst>
          </p:cNvPr>
          <p:cNvSpPr>
            <a:spLocks noGrp="1"/>
          </p:cNvSpPr>
          <p:nvPr>
            <p:ph type="dt" sz="half" idx="10"/>
          </p:nvPr>
        </p:nvSpPr>
        <p:spPr/>
        <p:txBody>
          <a:bodyPr/>
          <a:lstStyle/>
          <a:p>
            <a:fld id="{A308D583-6C26-438D-9054-4270B7908F87}" type="datetimeFigureOut">
              <a:rPr lang="ru-UA" smtClean="0"/>
              <a:t>18.05.2025</a:t>
            </a:fld>
            <a:endParaRPr lang="ru-UA"/>
          </a:p>
        </p:txBody>
      </p:sp>
      <p:sp>
        <p:nvSpPr>
          <p:cNvPr id="8" name="Footer Placeholder 7">
            <a:extLst>
              <a:ext uri="{FF2B5EF4-FFF2-40B4-BE49-F238E27FC236}">
                <a16:creationId xmlns:a16="http://schemas.microsoft.com/office/drawing/2014/main" id="{191D1FF0-C956-B24F-FC55-1E023E031184}"/>
              </a:ext>
            </a:extLst>
          </p:cNvPr>
          <p:cNvSpPr>
            <a:spLocks noGrp="1"/>
          </p:cNvSpPr>
          <p:nvPr>
            <p:ph type="ftr" sz="quarter" idx="11"/>
          </p:nvPr>
        </p:nvSpPr>
        <p:spPr/>
        <p:txBody>
          <a:bodyPr/>
          <a:lstStyle/>
          <a:p>
            <a:endParaRPr lang="ru-UA"/>
          </a:p>
        </p:txBody>
      </p:sp>
      <p:sp>
        <p:nvSpPr>
          <p:cNvPr id="9" name="Slide Number Placeholder 8">
            <a:extLst>
              <a:ext uri="{FF2B5EF4-FFF2-40B4-BE49-F238E27FC236}">
                <a16:creationId xmlns:a16="http://schemas.microsoft.com/office/drawing/2014/main" id="{22A2AAD9-9CA5-8A55-EE3E-F67818EEF682}"/>
              </a:ext>
            </a:extLst>
          </p:cNvPr>
          <p:cNvSpPr>
            <a:spLocks noGrp="1"/>
          </p:cNvSpPr>
          <p:nvPr>
            <p:ph type="sldNum" sz="quarter" idx="12"/>
          </p:nvPr>
        </p:nvSpPr>
        <p:spPr/>
        <p:txBody>
          <a:bodyPr/>
          <a:lstStyle/>
          <a:p>
            <a:fld id="{A9747A96-DEFC-4160-ACB1-51ECA77873F4}" type="slidenum">
              <a:rPr lang="ru-UA" smtClean="0"/>
              <a:t>‹#›</a:t>
            </a:fld>
            <a:endParaRPr lang="ru-UA"/>
          </a:p>
        </p:txBody>
      </p:sp>
    </p:spTree>
    <p:extLst>
      <p:ext uri="{BB962C8B-B14F-4D97-AF65-F5344CB8AC3E}">
        <p14:creationId xmlns:p14="http://schemas.microsoft.com/office/powerpoint/2010/main" val="1860310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06546-75A2-088C-E371-0426A679AEEB}"/>
              </a:ext>
            </a:extLst>
          </p:cNvPr>
          <p:cNvSpPr>
            <a:spLocks noGrp="1"/>
          </p:cNvSpPr>
          <p:nvPr>
            <p:ph type="title"/>
          </p:nvPr>
        </p:nvSpPr>
        <p:spPr/>
        <p:txBody>
          <a:bodyPr/>
          <a:lstStyle/>
          <a:p>
            <a:r>
              <a:rPr lang="en-US"/>
              <a:t>Click to edit Master title style</a:t>
            </a:r>
            <a:endParaRPr lang="ru-UA"/>
          </a:p>
        </p:txBody>
      </p:sp>
      <p:sp>
        <p:nvSpPr>
          <p:cNvPr id="3" name="Date Placeholder 2">
            <a:extLst>
              <a:ext uri="{FF2B5EF4-FFF2-40B4-BE49-F238E27FC236}">
                <a16:creationId xmlns:a16="http://schemas.microsoft.com/office/drawing/2014/main" id="{063B48AE-0E6C-D224-DE7B-F15C50740BC8}"/>
              </a:ext>
            </a:extLst>
          </p:cNvPr>
          <p:cNvSpPr>
            <a:spLocks noGrp="1"/>
          </p:cNvSpPr>
          <p:nvPr>
            <p:ph type="dt" sz="half" idx="10"/>
          </p:nvPr>
        </p:nvSpPr>
        <p:spPr/>
        <p:txBody>
          <a:bodyPr/>
          <a:lstStyle/>
          <a:p>
            <a:fld id="{A308D583-6C26-438D-9054-4270B7908F87}" type="datetimeFigureOut">
              <a:rPr lang="ru-UA" smtClean="0"/>
              <a:t>18.05.2025</a:t>
            </a:fld>
            <a:endParaRPr lang="ru-UA"/>
          </a:p>
        </p:txBody>
      </p:sp>
      <p:sp>
        <p:nvSpPr>
          <p:cNvPr id="4" name="Footer Placeholder 3">
            <a:extLst>
              <a:ext uri="{FF2B5EF4-FFF2-40B4-BE49-F238E27FC236}">
                <a16:creationId xmlns:a16="http://schemas.microsoft.com/office/drawing/2014/main" id="{C611DCA1-8461-43C0-14E8-10C9072EC147}"/>
              </a:ext>
            </a:extLst>
          </p:cNvPr>
          <p:cNvSpPr>
            <a:spLocks noGrp="1"/>
          </p:cNvSpPr>
          <p:nvPr>
            <p:ph type="ftr" sz="quarter" idx="11"/>
          </p:nvPr>
        </p:nvSpPr>
        <p:spPr/>
        <p:txBody>
          <a:bodyPr/>
          <a:lstStyle/>
          <a:p>
            <a:endParaRPr lang="ru-UA"/>
          </a:p>
        </p:txBody>
      </p:sp>
      <p:sp>
        <p:nvSpPr>
          <p:cNvPr id="5" name="Slide Number Placeholder 4">
            <a:extLst>
              <a:ext uri="{FF2B5EF4-FFF2-40B4-BE49-F238E27FC236}">
                <a16:creationId xmlns:a16="http://schemas.microsoft.com/office/drawing/2014/main" id="{5F33EA24-74ED-87FD-3A06-E993693130B5}"/>
              </a:ext>
            </a:extLst>
          </p:cNvPr>
          <p:cNvSpPr>
            <a:spLocks noGrp="1"/>
          </p:cNvSpPr>
          <p:nvPr>
            <p:ph type="sldNum" sz="quarter" idx="12"/>
          </p:nvPr>
        </p:nvSpPr>
        <p:spPr/>
        <p:txBody>
          <a:bodyPr/>
          <a:lstStyle/>
          <a:p>
            <a:fld id="{A9747A96-DEFC-4160-ACB1-51ECA77873F4}" type="slidenum">
              <a:rPr lang="ru-UA" smtClean="0"/>
              <a:t>‹#›</a:t>
            </a:fld>
            <a:endParaRPr lang="ru-UA"/>
          </a:p>
        </p:txBody>
      </p:sp>
    </p:spTree>
    <p:extLst>
      <p:ext uri="{BB962C8B-B14F-4D97-AF65-F5344CB8AC3E}">
        <p14:creationId xmlns:p14="http://schemas.microsoft.com/office/powerpoint/2010/main" val="2002682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8F8C14-0872-C7BE-22DE-BE7CCA00BE38}"/>
              </a:ext>
            </a:extLst>
          </p:cNvPr>
          <p:cNvSpPr>
            <a:spLocks noGrp="1"/>
          </p:cNvSpPr>
          <p:nvPr>
            <p:ph type="dt" sz="half" idx="10"/>
          </p:nvPr>
        </p:nvSpPr>
        <p:spPr/>
        <p:txBody>
          <a:bodyPr/>
          <a:lstStyle/>
          <a:p>
            <a:fld id="{A308D583-6C26-438D-9054-4270B7908F87}" type="datetimeFigureOut">
              <a:rPr lang="ru-UA" smtClean="0"/>
              <a:t>18.05.2025</a:t>
            </a:fld>
            <a:endParaRPr lang="ru-UA"/>
          </a:p>
        </p:txBody>
      </p:sp>
      <p:sp>
        <p:nvSpPr>
          <p:cNvPr id="3" name="Footer Placeholder 2">
            <a:extLst>
              <a:ext uri="{FF2B5EF4-FFF2-40B4-BE49-F238E27FC236}">
                <a16:creationId xmlns:a16="http://schemas.microsoft.com/office/drawing/2014/main" id="{ED513951-C531-2F1B-0F5B-1D8955932ECC}"/>
              </a:ext>
            </a:extLst>
          </p:cNvPr>
          <p:cNvSpPr>
            <a:spLocks noGrp="1"/>
          </p:cNvSpPr>
          <p:nvPr>
            <p:ph type="ftr" sz="quarter" idx="11"/>
          </p:nvPr>
        </p:nvSpPr>
        <p:spPr/>
        <p:txBody>
          <a:bodyPr/>
          <a:lstStyle/>
          <a:p>
            <a:endParaRPr lang="ru-UA"/>
          </a:p>
        </p:txBody>
      </p:sp>
      <p:sp>
        <p:nvSpPr>
          <p:cNvPr id="4" name="Slide Number Placeholder 3">
            <a:extLst>
              <a:ext uri="{FF2B5EF4-FFF2-40B4-BE49-F238E27FC236}">
                <a16:creationId xmlns:a16="http://schemas.microsoft.com/office/drawing/2014/main" id="{4CA7C876-9A1E-BD5A-7E82-F70E933DD2B3}"/>
              </a:ext>
            </a:extLst>
          </p:cNvPr>
          <p:cNvSpPr>
            <a:spLocks noGrp="1"/>
          </p:cNvSpPr>
          <p:nvPr>
            <p:ph type="sldNum" sz="quarter" idx="12"/>
          </p:nvPr>
        </p:nvSpPr>
        <p:spPr/>
        <p:txBody>
          <a:bodyPr/>
          <a:lstStyle/>
          <a:p>
            <a:fld id="{A9747A96-DEFC-4160-ACB1-51ECA77873F4}" type="slidenum">
              <a:rPr lang="ru-UA" smtClean="0"/>
              <a:t>‹#›</a:t>
            </a:fld>
            <a:endParaRPr lang="ru-UA"/>
          </a:p>
        </p:txBody>
      </p:sp>
    </p:spTree>
    <p:extLst>
      <p:ext uri="{BB962C8B-B14F-4D97-AF65-F5344CB8AC3E}">
        <p14:creationId xmlns:p14="http://schemas.microsoft.com/office/powerpoint/2010/main" val="1831328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4F3E6-503E-8E8C-8047-87C56D67A3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UA"/>
          </a:p>
        </p:txBody>
      </p:sp>
      <p:sp>
        <p:nvSpPr>
          <p:cNvPr id="3" name="Content Placeholder 2">
            <a:extLst>
              <a:ext uri="{FF2B5EF4-FFF2-40B4-BE49-F238E27FC236}">
                <a16:creationId xmlns:a16="http://schemas.microsoft.com/office/drawing/2014/main" id="{9A21FE8F-0F99-61C8-42C0-07B35E9BD4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UA"/>
          </a:p>
        </p:txBody>
      </p:sp>
      <p:sp>
        <p:nvSpPr>
          <p:cNvPr id="4" name="Text Placeholder 3">
            <a:extLst>
              <a:ext uri="{FF2B5EF4-FFF2-40B4-BE49-F238E27FC236}">
                <a16:creationId xmlns:a16="http://schemas.microsoft.com/office/drawing/2014/main" id="{D754EC86-0E9D-9FB7-DA58-EA16CCAD65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E9A842-3AD2-D3E5-ADE1-80894A4A6C19}"/>
              </a:ext>
            </a:extLst>
          </p:cNvPr>
          <p:cNvSpPr>
            <a:spLocks noGrp="1"/>
          </p:cNvSpPr>
          <p:nvPr>
            <p:ph type="dt" sz="half" idx="10"/>
          </p:nvPr>
        </p:nvSpPr>
        <p:spPr/>
        <p:txBody>
          <a:bodyPr/>
          <a:lstStyle/>
          <a:p>
            <a:fld id="{A308D583-6C26-438D-9054-4270B7908F87}" type="datetimeFigureOut">
              <a:rPr lang="ru-UA" smtClean="0"/>
              <a:t>18.05.2025</a:t>
            </a:fld>
            <a:endParaRPr lang="ru-UA"/>
          </a:p>
        </p:txBody>
      </p:sp>
      <p:sp>
        <p:nvSpPr>
          <p:cNvPr id="6" name="Footer Placeholder 5">
            <a:extLst>
              <a:ext uri="{FF2B5EF4-FFF2-40B4-BE49-F238E27FC236}">
                <a16:creationId xmlns:a16="http://schemas.microsoft.com/office/drawing/2014/main" id="{530F8EFE-FBB3-08BE-DE8E-51F40D01B8D4}"/>
              </a:ext>
            </a:extLst>
          </p:cNvPr>
          <p:cNvSpPr>
            <a:spLocks noGrp="1"/>
          </p:cNvSpPr>
          <p:nvPr>
            <p:ph type="ftr" sz="quarter" idx="11"/>
          </p:nvPr>
        </p:nvSpPr>
        <p:spPr/>
        <p:txBody>
          <a:bodyPr/>
          <a:lstStyle/>
          <a:p>
            <a:endParaRPr lang="ru-UA"/>
          </a:p>
        </p:txBody>
      </p:sp>
      <p:sp>
        <p:nvSpPr>
          <p:cNvPr id="7" name="Slide Number Placeholder 6">
            <a:extLst>
              <a:ext uri="{FF2B5EF4-FFF2-40B4-BE49-F238E27FC236}">
                <a16:creationId xmlns:a16="http://schemas.microsoft.com/office/drawing/2014/main" id="{A260B915-3091-9762-94DD-9C553F34EC68}"/>
              </a:ext>
            </a:extLst>
          </p:cNvPr>
          <p:cNvSpPr>
            <a:spLocks noGrp="1"/>
          </p:cNvSpPr>
          <p:nvPr>
            <p:ph type="sldNum" sz="quarter" idx="12"/>
          </p:nvPr>
        </p:nvSpPr>
        <p:spPr/>
        <p:txBody>
          <a:bodyPr/>
          <a:lstStyle/>
          <a:p>
            <a:fld id="{A9747A96-DEFC-4160-ACB1-51ECA77873F4}" type="slidenum">
              <a:rPr lang="ru-UA" smtClean="0"/>
              <a:t>‹#›</a:t>
            </a:fld>
            <a:endParaRPr lang="ru-UA"/>
          </a:p>
        </p:txBody>
      </p:sp>
    </p:spTree>
    <p:extLst>
      <p:ext uri="{BB962C8B-B14F-4D97-AF65-F5344CB8AC3E}">
        <p14:creationId xmlns:p14="http://schemas.microsoft.com/office/powerpoint/2010/main" val="649223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DD38B-CBDE-D334-5010-B7ED7FF8BA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UA"/>
          </a:p>
        </p:txBody>
      </p:sp>
      <p:sp>
        <p:nvSpPr>
          <p:cNvPr id="3" name="Picture Placeholder 2">
            <a:extLst>
              <a:ext uri="{FF2B5EF4-FFF2-40B4-BE49-F238E27FC236}">
                <a16:creationId xmlns:a16="http://schemas.microsoft.com/office/drawing/2014/main" id="{E234491B-2340-9478-D628-CE2EA230F4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UA"/>
          </a:p>
        </p:txBody>
      </p:sp>
      <p:sp>
        <p:nvSpPr>
          <p:cNvPr id="4" name="Text Placeholder 3">
            <a:extLst>
              <a:ext uri="{FF2B5EF4-FFF2-40B4-BE49-F238E27FC236}">
                <a16:creationId xmlns:a16="http://schemas.microsoft.com/office/drawing/2014/main" id="{28F4A422-B1C5-D8EF-4741-200CA9EE3A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DD9435-1FFA-1A86-E37A-05D9CBE78529}"/>
              </a:ext>
            </a:extLst>
          </p:cNvPr>
          <p:cNvSpPr>
            <a:spLocks noGrp="1"/>
          </p:cNvSpPr>
          <p:nvPr>
            <p:ph type="dt" sz="half" idx="10"/>
          </p:nvPr>
        </p:nvSpPr>
        <p:spPr/>
        <p:txBody>
          <a:bodyPr/>
          <a:lstStyle/>
          <a:p>
            <a:fld id="{A308D583-6C26-438D-9054-4270B7908F87}" type="datetimeFigureOut">
              <a:rPr lang="ru-UA" smtClean="0"/>
              <a:t>18.05.2025</a:t>
            </a:fld>
            <a:endParaRPr lang="ru-UA"/>
          </a:p>
        </p:txBody>
      </p:sp>
      <p:sp>
        <p:nvSpPr>
          <p:cNvPr id="6" name="Footer Placeholder 5">
            <a:extLst>
              <a:ext uri="{FF2B5EF4-FFF2-40B4-BE49-F238E27FC236}">
                <a16:creationId xmlns:a16="http://schemas.microsoft.com/office/drawing/2014/main" id="{09F07F27-DBCB-14F6-34D6-1E968A1D4F4C}"/>
              </a:ext>
            </a:extLst>
          </p:cNvPr>
          <p:cNvSpPr>
            <a:spLocks noGrp="1"/>
          </p:cNvSpPr>
          <p:nvPr>
            <p:ph type="ftr" sz="quarter" idx="11"/>
          </p:nvPr>
        </p:nvSpPr>
        <p:spPr/>
        <p:txBody>
          <a:bodyPr/>
          <a:lstStyle/>
          <a:p>
            <a:endParaRPr lang="ru-UA"/>
          </a:p>
        </p:txBody>
      </p:sp>
      <p:sp>
        <p:nvSpPr>
          <p:cNvPr id="7" name="Slide Number Placeholder 6">
            <a:extLst>
              <a:ext uri="{FF2B5EF4-FFF2-40B4-BE49-F238E27FC236}">
                <a16:creationId xmlns:a16="http://schemas.microsoft.com/office/drawing/2014/main" id="{887E38B0-2729-D14E-0109-186C810BD842}"/>
              </a:ext>
            </a:extLst>
          </p:cNvPr>
          <p:cNvSpPr>
            <a:spLocks noGrp="1"/>
          </p:cNvSpPr>
          <p:nvPr>
            <p:ph type="sldNum" sz="quarter" idx="12"/>
          </p:nvPr>
        </p:nvSpPr>
        <p:spPr/>
        <p:txBody>
          <a:bodyPr/>
          <a:lstStyle/>
          <a:p>
            <a:fld id="{A9747A96-DEFC-4160-ACB1-51ECA77873F4}" type="slidenum">
              <a:rPr lang="ru-UA" smtClean="0"/>
              <a:t>‹#›</a:t>
            </a:fld>
            <a:endParaRPr lang="ru-UA"/>
          </a:p>
        </p:txBody>
      </p:sp>
    </p:spTree>
    <p:extLst>
      <p:ext uri="{BB962C8B-B14F-4D97-AF65-F5344CB8AC3E}">
        <p14:creationId xmlns:p14="http://schemas.microsoft.com/office/powerpoint/2010/main" val="199001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953A49-AB8C-68CA-C5C6-446FC493D1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u-UA"/>
          </a:p>
        </p:txBody>
      </p:sp>
      <p:sp>
        <p:nvSpPr>
          <p:cNvPr id="3" name="Text Placeholder 2">
            <a:extLst>
              <a:ext uri="{FF2B5EF4-FFF2-40B4-BE49-F238E27FC236}">
                <a16:creationId xmlns:a16="http://schemas.microsoft.com/office/drawing/2014/main" id="{91169A39-B5F4-769B-9472-F83C7F4A77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UA"/>
          </a:p>
        </p:txBody>
      </p:sp>
      <p:sp>
        <p:nvSpPr>
          <p:cNvPr id="4" name="Date Placeholder 3">
            <a:extLst>
              <a:ext uri="{FF2B5EF4-FFF2-40B4-BE49-F238E27FC236}">
                <a16:creationId xmlns:a16="http://schemas.microsoft.com/office/drawing/2014/main" id="{85C2B80C-14B3-AFE7-FB0E-4C0B311862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08D583-6C26-438D-9054-4270B7908F87}" type="datetimeFigureOut">
              <a:rPr lang="ru-UA" smtClean="0"/>
              <a:t>18.05.2025</a:t>
            </a:fld>
            <a:endParaRPr lang="ru-UA"/>
          </a:p>
        </p:txBody>
      </p:sp>
      <p:sp>
        <p:nvSpPr>
          <p:cNvPr id="5" name="Footer Placeholder 4">
            <a:extLst>
              <a:ext uri="{FF2B5EF4-FFF2-40B4-BE49-F238E27FC236}">
                <a16:creationId xmlns:a16="http://schemas.microsoft.com/office/drawing/2014/main" id="{6B37A282-6198-ADDC-3C92-804A022E2E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UA"/>
          </a:p>
        </p:txBody>
      </p:sp>
      <p:sp>
        <p:nvSpPr>
          <p:cNvPr id="6" name="Slide Number Placeholder 5">
            <a:extLst>
              <a:ext uri="{FF2B5EF4-FFF2-40B4-BE49-F238E27FC236}">
                <a16:creationId xmlns:a16="http://schemas.microsoft.com/office/drawing/2014/main" id="{38DC7C68-0A3A-CE97-B176-D10EAE518D6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747A96-DEFC-4160-ACB1-51ECA77873F4}" type="slidenum">
              <a:rPr lang="ru-UA" smtClean="0"/>
              <a:t>‹#›</a:t>
            </a:fld>
            <a:endParaRPr lang="ru-UA"/>
          </a:p>
        </p:txBody>
      </p:sp>
    </p:spTree>
    <p:extLst>
      <p:ext uri="{BB962C8B-B14F-4D97-AF65-F5344CB8AC3E}">
        <p14:creationId xmlns:p14="http://schemas.microsoft.com/office/powerpoint/2010/main" val="843867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BE6EC"/>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E452974-EDA5-B0AB-A0DD-84FF83B57FE8}"/>
              </a:ext>
            </a:extLst>
          </p:cNvPr>
          <p:cNvPicPr>
            <a:picLocks noChangeAspect="1"/>
          </p:cNvPicPr>
          <p:nvPr/>
        </p:nvPicPr>
        <p:blipFill>
          <a:blip r:embed="rId2"/>
          <a:stretch>
            <a:fillRect/>
          </a:stretch>
        </p:blipFill>
        <p:spPr>
          <a:xfrm>
            <a:off x="0" y="1882066"/>
            <a:ext cx="12192000" cy="4975934"/>
          </a:xfrm>
          <a:prstGeom prst="rect">
            <a:avLst/>
          </a:prstGeom>
        </p:spPr>
      </p:pic>
      <p:sp>
        <p:nvSpPr>
          <p:cNvPr id="7" name="TextBox 6">
            <a:extLst>
              <a:ext uri="{FF2B5EF4-FFF2-40B4-BE49-F238E27FC236}">
                <a16:creationId xmlns:a16="http://schemas.microsoft.com/office/drawing/2014/main" id="{A176DD37-CFFE-E685-AACE-41B31C613084}"/>
              </a:ext>
            </a:extLst>
          </p:cNvPr>
          <p:cNvSpPr txBox="1"/>
          <p:nvPr/>
        </p:nvSpPr>
        <p:spPr>
          <a:xfrm>
            <a:off x="2370337" y="432330"/>
            <a:ext cx="8211845" cy="1200329"/>
          </a:xfrm>
          <a:prstGeom prst="rect">
            <a:avLst/>
          </a:prstGeom>
          <a:noFill/>
        </p:spPr>
        <p:txBody>
          <a:bodyPr wrap="square">
            <a:spAutoFit/>
          </a:bodyPr>
          <a:lstStyle/>
          <a:p>
            <a:r>
              <a:rPr lang="en-US" sz="7200" b="1" dirty="0"/>
              <a:t>BUSINESS WRITING</a:t>
            </a:r>
            <a:endParaRPr lang="ru-UA" sz="7200" b="1" dirty="0"/>
          </a:p>
        </p:txBody>
      </p:sp>
      <p:sp>
        <p:nvSpPr>
          <p:cNvPr id="2" name="Rectangle 1">
            <a:extLst>
              <a:ext uri="{FF2B5EF4-FFF2-40B4-BE49-F238E27FC236}">
                <a16:creationId xmlns:a16="http://schemas.microsoft.com/office/drawing/2014/main" id="{C121E375-4A1F-E614-FDCF-303E33E296B7}"/>
              </a:ext>
            </a:extLst>
          </p:cNvPr>
          <p:cNvSpPr/>
          <p:nvPr/>
        </p:nvSpPr>
        <p:spPr>
          <a:xfrm>
            <a:off x="7528264" y="5539666"/>
            <a:ext cx="4663736" cy="1318334"/>
          </a:xfrm>
          <a:prstGeom prst="rect">
            <a:avLst/>
          </a:prstGeom>
          <a:solidFill>
            <a:srgbClr val="FEFAF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uk-UA" sz="2800" dirty="0" err="1">
                <a:solidFill>
                  <a:schemeClr val="tx1"/>
                </a:solidFill>
              </a:rPr>
              <a:t>Гаєва</a:t>
            </a:r>
            <a:r>
              <a:rPr lang="uk-UA" sz="2800" dirty="0">
                <a:solidFill>
                  <a:schemeClr val="tx1"/>
                </a:solidFill>
              </a:rPr>
              <a:t> Поліна Олександрівна</a:t>
            </a:r>
          </a:p>
          <a:p>
            <a:r>
              <a:rPr lang="uk-UA" sz="2800" dirty="0">
                <a:solidFill>
                  <a:schemeClr val="tx1"/>
                </a:solidFill>
              </a:rPr>
              <a:t>Рік: 2025</a:t>
            </a:r>
            <a:endParaRPr lang="ru-UA" sz="2800" dirty="0">
              <a:solidFill>
                <a:schemeClr val="tx1"/>
              </a:solidFill>
            </a:endParaRPr>
          </a:p>
        </p:txBody>
      </p:sp>
    </p:spTree>
    <p:extLst>
      <p:ext uri="{BB962C8B-B14F-4D97-AF65-F5344CB8AC3E}">
        <p14:creationId xmlns:p14="http://schemas.microsoft.com/office/powerpoint/2010/main" val="823117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B56B64-A4E3-89AF-7737-34DC1DBF2402}"/>
              </a:ext>
            </a:extLst>
          </p:cNvPr>
          <p:cNvSpPr txBox="1"/>
          <p:nvPr/>
        </p:nvSpPr>
        <p:spPr>
          <a:xfrm>
            <a:off x="4596201" y="366568"/>
            <a:ext cx="3380173" cy="369332"/>
          </a:xfrm>
          <a:prstGeom prst="rect">
            <a:avLst/>
          </a:prstGeom>
          <a:noFill/>
        </p:spPr>
        <p:txBody>
          <a:bodyPr wrap="square">
            <a:spAutoFit/>
          </a:bodyPr>
          <a:lstStyle/>
          <a:p>
            <a:r>
              <a:rPr lang="ru-UA" sz="1800" dirty="0">
                <a:effectLst/>
                <a:latin typeface="Calibri" panose="020F0502020204030204" pitchFamily="34" charset="0"/>
                <a:ea typeface="Calibri" panose="020F0502020204030204" pitchFamily="34" charset="0"/>
                <a:cs typeface="Times New Roman" panose="02020603050405020304" pitchFamily="18" charset="0"/>
              </a:rPr>
              <a:t>Use Tables and Charts Effectively </a:t>
            </a:r>
            <a:endParaRPr lang="ru-UA" dirty="0"/>
          </a:p>
        </p:txBody>
      </p:sp>
      <p:pic>
        <p:nvPicPr>
          <p:cNvPr id="6" name="Picture 5">
            <a:extLst>
              <a:ext uri="{FF2B5EF4-FFF2-40B4-BE49-F238E27FC236}">
                <a16:creationId xmlns:a16="http://schemas.microsoft.com/office/drawing/2014/main" id="{4F8EAA88-987E-7D20-6D32-CB49C4F7E337}"/>
              </a:ext>
            </a:extLst>
          </p:cNvPr>
          <p:cNvPicPr>
            <a:picLocks noChangeAspect="1"/>
          </p:cNvPicPr>
          <p:nvPr/>
        </p:nvPicPr>
        <p:blipFill>
          <a:blip r:embed="rId2"/>
          <a:stretch>
            <a:fillRect/>
          </a:stretch>
        </p:blipFill>
        <p:spPr>
          <a:xfrm>
            <a:off x="447025" y="1342734"/>
            <a:ext cx="3620745" cy="2086266"/>
          </a:xfrm>
          <a:prstGeom prst="rect">
            <a:avLst/>
          </a:prstGeom>
        </p:spPr>
      </p:pic>
      <p:pic>
        <p:nvPicPr>
          <p:cNvPr id="8" name="Picture 7">
            <a:extLst>
              <a:ext uri="{FF2B5EF4-FFF2-40B4-BE49-F238E27FC236}">
                <a16:creationId xmlns:a16="http://schemas.microsoft.com/office/drawing/2014/main" id="{741D8B96-F815-EE77-3BA8-722D4424DCD8}"/>
              </a:ext>
            </a:extLst>
          </p:cNvPr>
          <p:cNvPicPr>
            <a:picLocks noChangeAspect="1"/>
          </p:cNvPicPr>
          <p:nvPr/>
        </p:nvPicPr>
        <p:blipFill>
          <a:blip r:embed="rId3"/>
          <a:stretch>
            <a:fillRect/>
          </a:stretch>
        </p:blipFill>
        <p:spPr>
          <a:xfrm>
            <a:off x="4346901" y="1376076"/>
            <a:ext cx="3801005" cy="2086266"/>
          </a:xfrm>
          <a:prstGeom prst="rect">
            <a:avLst/>
          </a:prstGeom>
        </p:spPr>
      </p:pic>
      <p:pic>
        <p:nvPicPr>
          <p:cNvPr id="10" name="Picture 9">
            <a:extLst>
              <a:ext uri="{FF2B5EF4-FFF2-40B4-BE49-F238E27FC236}">
                <a16:creationId xmlns:a16="http://schemas.microsoft.com/office/drawing/2014/main" id="{2BE86110-21F3-8DAF-6885-0E4B8EABD56A}"/>
              </a:ext>
            </a:extLst>
          </p:cNvPr>
          <p:cNvPicPr>
            <a:picLocks noChangeAspect="1"/>
          </p:cNvPicPr>
          <p:nvPr/>
        </p:nvPicPr>
        <p:blipFill>
          <a:blip r:embed="rId4"/>
          <a:stretch>
            <a:fillRect/>
          </a:stretch>
        </p:blipFill>
        <p:spPr>
          <a:xfrm>
            <a:off x="8504808" y="1376076"/>
            <a:ext cx="3455211" cy="2152950"/>
          </a:xfrm>
          <a:prstGeom prst="rect">
            <a:avLst/>
          </a:prstGeom>
        </p:spPr>
      </p:pic>
      <p:pic>
        <p:nvPicPr>
          <p:cNvPr id="14" name="Picture 13">
            <a:extLst>
              <a:ext uri="{FF2B5EF4-FFF2-40B4-BE49-F238E27FC236}">
                <a16:creationId xmlns:a16="http://schemas.microsoft.com/office/drawing/2014/main" id="{96AFC4DA-39A7-A040-040D-C2B39D75E10E}"/>
              </a:ext>
            </a:extLst>
          </p:cNvPr>
          <p:cNvPicPr>
            <a:picLocks noChangeAspect="1"/>
          </p:cNvPicPr>
          <p:nvPr/>
        </p:nvPicPr>
        <p:blipFill>
          <a:blip r:embed="rId5"/>
          <a:stretch>
            <a:fillRect/>
          </a:stretch>
        </p:blipFill>
        <p:spPr>
          <a:xfrm>
            <a:off x="4864223" y="4102518"/>
            <a:ext cx="2710772" cy="2758811"/>
          </a:xfrm>
          <a:prstGeom prst="rect">
            <a:avLst/>
          </a:prstGeom>
        </p:spPr>
      </p:pic>
      <p:sp>
        <p:nvSpPr>
          <p:cNvPr id="4" name="TextBox 3">
            <a:extLst>
              <a:ext uri="{FF2B5EF4-FFF2-40B4-BE49-F238E27FC236}">
                <a16:creationId xmlns:a16="http://schemas.microsoft.com/office/drawing/2014/main" id="{2241F117-85BD-4FBF-655D-BA923741E583}"/>
              </a:ext>
            </a:extLst>
          </p:cNvPr>
          <p:cNvSpPr txBox="1"/>
          <p:nvPr/>
        </p:nvSpPr>
        <p:spPr>
          <a:xfrm>
            <a:off x="1582445" y="973402"/>
            <a:ext cx="1196266" cy="369332"/>
          </a:xfrm>
          <a:prstGeom prst="rect">
            <a:avLst/>
          </a:prstGeom>
          <a:noFill/>
        </p:spPr>
        <p:txBody>
          <a:bodyPr wrap="square">
            <a:spAutoFit/>
          </a:bodyPr>
          <a:lstStyle/>
          <a:p>
            <a:r>
              <a:rPr lang="en-US" dirty="0"/>
              <a:t>line chart </a:t>
            </a:r>
            <a:endParaRPr lang="ru-UA" dirty="0"/>
          </a:p>
        </p:txBody>
      </p:sp>
      <p:sp>
        <p:nvSpPr>
          <p:cNvPr id="7" name="TextBox 6">
            <a:extLst>
              <a:ext uri="{FF2B5EF4-FFF2-40B4-BE49-F238E27FC236}">
                <a16:creationId xmlns:a16="http://schemas.microsoft.com/office/drawing/2014/main" id="{56FD6D38-352E-0ED0-473F-799AD27489D4}"/>
              </a:ext>
            </a:extLst>
          </p:cNvPr>
          <p:cNvSpPr txBox="1"/>
          <p:nvPr/>
        </p:nvSpPr>
        <p:spPr>
          <a:xfrm>
            <a:off x="5776034" y="1006744"/>
            <a:ext cx="1020510" cy="369332"/>
          </a:xfrm>
          <a:prstGeom prst="rect">
            <a:avLst/>
          </a:prstGeom>
          <a:noFill/>
        </p:spPr>
        <p:txBody>
          <a:bodyPr wrap="square">
            <a:spAutoFit/>
          </a:bodyPr>
          <a:lstStyle/>
          <a:p>
            <a:r>
              <a:rPr lang="en-US" dirty="0"/>
              <a:t>pie chart </a:t>
            </a:r>
            <a:endParaRPr lang="ru-UA" dirty="0"/>
          </a:p>
        </p:txBody>
      </p:sp>
      <p:sp>
        <p:nvSpPr>
          <p:cNvPr id="11" name="TextBox 10">
            <a:extLst>
              <a:ext uri="{FF2B5EF4-FFF2-40B4-BE49-F238E27FC236}">
                <a16:creationId xmlns:a16="http://schemas.microsoft.com/office/drawing/2014/main" id="{CE8F2A58-BD08-9522-AC15-BACF253B699D}"/>
              </a:ext>
            </a:extLst>
          </p:cNvPr>
          <p:cNvSpPr txBox="1"/>
          <p:nvPr/>
        </p:nvSpPr>
        <p:spPr>
          <a:xfrm>
            <a:off x="9656474" y="1006744"/>
            <a:ext cx="1151878" cy="369332"/>
          </a:xfrm>
          <a:prstGeom prst="rect">
            <a:avLst/>
          </a:prstGeom>
          <a:noFill/>
        </p:spPr>
        <p:txBody>
          <a:bodyPr wrap="square">
            <a:spAutoFit/>
          </a:bodyPr>
          <a:lstStyle/>
          <a:p>
            <a:r>
              <a:rPr lang="en-US" dirty="0"/>
              <a:t>bar chart</a:t>
            </a:r>
          </a:p>
        </p:txBody>
      </p:sp>
      <p:sp>
        <p:nvSpPr>
          <p:cNvPr id="13" name="TextBox 12">
            <a:extLst>
              <a:ext uri="{FF2B5EF4-FFF2-40B4-BE49-F238E27FC236}">
                <a16:creationId xmlns:a16="http://schemas.microsoft.com/office/drawing/2014/main" id="{EBD22A58-C9D9-E5F7-EF3D-A06200FB74A0}"/>
              </a:ext>
            </a:extLst>
          </p:cNvPr>
          <p:cNvSpPr txBox="1"/>
          <p:nvPr/>
        </p:nvSpPr>
        <p:spPr>
          <a:xfrm>
            <a:off x="5663742" y="3733186"/>
            <a:ext cx="1245093" cy="369332"/>
          </a:xfrm>
          <a:prstGeom prst="rect">
            <a:avLst/>
          </a:prstGeom>
          <a:noFill/>
        </p:spPr>
        <p:txBody>
          <a:bodyPr wrap="square">
            <a:spAutoFit/>
          </a:bodyPr>
          <a:lstStyle/>
          <a:p>
            <a:r>
              <a:rPr lang="en-US" dirty="0"/>
              <a:t>flow chart</a:t>
            </a:r>
          </a:p>
        </p:txBody>
      </p:sp>
    </p:spTree>
    <p:extLst>
      <p:ext uri="{BB962C8B-B14F-4D97-AF65-F5344CB8AC3E}">
        <p14:creationId xmlns:p14="http://schemas.microsoft.com/office/powerpoint/2010/main" val="2653025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1C44584-FEFC-BDD3-E9A4-78923730BCD9}"/>
              </a:ext>
            </a:extLst>
          </p:cNvPr>
          <p:cNvSpPr txBox="1"/>
          <p:nvPr/>
        </p:nvSpPr>
        <p:spPr>
          <a:xfrm>
            <a:off x="2716568" y="400364"/>
            <a:ext cx="6957873" cy="461665"/>
          </a:xfrm>
          <a:prstGeom prst="rect">
            <a:avLst/>
          </a:prstGeom>
          <a:noFill/>
        </p:spPr>
        <p:txBody>
          <a:bodyPr wrap="square">
            <a:spAutoFit/>
          </a:bodyPr>
          <a:lstStyle/>
          <a:p>
            <a:r>
              <a:rPr lang="en-US" sz="2400" b="1" dirty="0"/>
              <a:t>Use impersonal style when expressing opinions</a:t>
            </a:r>
            <a:endParaRPr lang="ru-UA" sz="2400" b="1" dirty="0"/>
          </a:p>
        </p:txBody>
      </p:sp>
      <p:graphicFrame>
        <p:nvGraphicFramePr>
          <p:cNvPr id="11" name="Table 10">
            <a:extLst>
              <a:ext uri="{FF2B5EF4-FFF2-40B4-BE49-F238E27FC236}">
                <a16:creationId xmlns:a16="http://schemas.microsoft.com/office/drawing/2014/main" id="{2D71A6FF-E345-E903-648D-1FCB0BA7FE2E}"/>
              </a:ext>
            </a:extLst>
          </p:cNvPr>
          <p:cNvGraphicFramePr>
            <a:graphicFrameLocks noGrp="1"/>
          </p:cNvGraphicFramePr>
          <p:nvPr>
            <p:extLst>
              <p:ext uri="{D42A27DB-BD31-4B8C-83A1-F6EECF244321}">
                <p14:modId xmlns:p14="http://schemas.microsoft.com/office/powerpoint/2010/main" val="3226493336"/>
              </p:ext>
            </p:extLst>
          </p:nvPr>
        </p:nvGraphicFramePr>
        <p:xfrm>
          <a:off x="1925467" y="1328773"/>
          <a:ext cx="8128000" cy="4297680"/>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2880464435"/>
                    </a:ext>
                  </a:extLst>
                </a:gridCol>
                <a:gridCol w="4064000">
                  <a:extLst>
                    <a:ext uri="{9D8B030D-6E8A-4147-A177-3AD203B41FA5}">
                      <a16:colId xmlns:a16="http://schemas.microsoft.com/office/drawing/2014/main" val="3066904998"/>
                    </a:ext>
                  </a:extLst>
                </a:gridCol>
              </a:tblGrid>
              <a:tr h="0">
                <a:tc>
                  <a:txBody>
                    <a:bodyPr/>
                    <a:lstStyle/>
                    <a:p>
                      <a:pPr algn="ctr"/>
                      <a:r>
                        <a:rPr lang="en-US" b="1" dirty="0"/>
                        <a:t>PERSONAL STYLE</a:t>
                      </a:r>
                      <a:endParaRPr lang="ru-UA" b="1" dirty="0"/>
                    </a:p>
                  </a:txBody>
                  <a:tcPr/>
                </a:tc>
                <a:tc>
                  <a:txBody>
                    <a:bodyPr/>
                    <a:lstStyle/>
                    <a:p>
                      <a:pPr algn="ctr"/>
                      <a:r>
                        <a:rPr lang="en-US" b="1" dirty="0"/>
                        <a:t>IMPERSONAL STYLE</a:t>
                      </a:r>
                      <a:endParaRPr lang="ru-UA" b="1" dirty="0"/>
                    </a:p>
                  </a:txBody>
                  <a:tcPr/>
                </a:tc>
                <a:extLst>
                  <a:ext uri="{0D108BD9-81ED-4DB2-BD59-A6C34878D82A}">
                    <a16:rowId xmlns:a16="http://schemas.microsoft.com/office/drawing/2014/main" val="317202809"/>
                  </a:ext>
                </a:extLst>
              </a:tr>
              <a:tr h="0">
                <a:tc>
                  <a:txBody>
                    <a:bodyPr/>
                    <a:lstStyle/>
                    <a:p>
                      <a:r>
                        <a:rPr lang="en-US" i="1" dirty="0"/>
                        <a:t>I believe </a:t>
                      </a:r>
                      <a:r>
                        <a:rPr lang="en-US" dirty="0"/>
                        <a:t>a bonus for our employees should be based on employees’ performance. </a:t>
                      </a:r>
                      <a:endParaRPr lang="ru-UA" dirty="0"/>
                    </a:p>
                  </a:txBody>
                  <a:tcPr/>
                </a:tc>
                <a:tc>
                  <a:txBody>
                    <a:bodyPr/>
                    <a:lstStyle/>
                    <a:p>
                      <a:r>
                        <a:rPr lang="en-US" dirty="0"/>
                        <a:t>The bonus for our employees should be based on employees’ performance. </a:t>
                      </a:r>
                      <a:endParaRPr lang="ru-UA" dirty="0"/>
                    </a:p>
                  </a:txBody>
                  <a:tcPr/>
                </a:tc>
                <a:extLst>
                  <a:ext uri="{0D108BD9-81ED-4DB2-BD59-A6C34878D82A}">
                    <a16:rowId xmlns:a16="http://schemas.microsoft.com/office/drawing/2014/main" val="180923582"/>
                  </a:ext>
                </a:extLst>
              </a:tr>
              <a:tr h="370840">
                <a:tc>
                  <a:txBody>
                    <a:bodyPr/>
                    <a:lstStyle/>
                    <a:p>
                      <a:r>
                        <a:rPr lang="en-US" i="1" dirty="0"/>
                        <a:t>I expect </a:t>
                      </a:r>
                      <a:r>
                        <a:rPr lang="en-US" dirty="0"/>
                        <a:t>that the use of computers will make it easier to compile our monthly production report. </a:t>
                      </a:r>
                      <a:endParaRPr lang="ru-UA" dirty="0"/>
                    </a:p>
                  </a:txBody>
                  <a:tcPr/>
                </a:tc>
                <a:tc>
                  <a:txBody>
                    <a:bodyPr/>
                    <a:lstStyle/>
                    <a:p>
                      <a:r>
                        <a:rPr lang="en-US" dirty="0"/>
                        <a:t>The use of computers will make it easier to compile our monthly production report</a:t>
                      </a:r>
                      <a:endParaRPr lang="ru-UA" dirty="0"/>
                    </a:p>
                  </a:txBody>
                  <a:tcPr/>
                </a:tc>
                <a:extLst>
                  <a:ext uri="{0D108BD9-81ED-4DB2-BD59-A6C34878D82A}">
                    <a16:rowId xmlns:a16="http://schemas.microsoft.com/office/drawing/2014/main" val="3140997038"/>
                  </a:ext>
                </a:extLst>
              </a:tr>
              <a:tr h="370840">
                <a:tc>
                  <a:txBody>
                    <a:bodyPr/>
                    <a:lstStyle/>
                    <a:p>
                      <a:r>
                        <a:rPr lang="en-US" i="1" dirty="0"/>
                        <a:t>I feel certain </a:t>
                      </a:r>
                      <a:r>
                        <a:rPr lang="en-US" dirty="0"/>
                        <a:t>that the new plan is better than the old method. </a:t>
                      </a:r>
                      <a:endParaRPr lang="ru-UA" dirty="0"/>
                    </a:p>
                  </a:txBody>
                  <a:tcPr/>
                </a:tc>
                <a:tc>
                  <a:txBody>
                    <a:bodyPr/>
                    <a:lstStyle/>
                    <a:p>
                      <a:r>
                        <a:rPr lang="en-US" dirty="0"/>
                        <a:t>The new plan is better than the old</a:t>
                      </a:r>
                    </a:p>
                    <a:p>
                      <a:r>
                        <a:rPr lang="en-US" dirty="0"/>
                        <a:t>method for the following reasons:</a:t>
                      </a:r>
                      <a:endParaRPr lang="ru-UA" dirty="0"/>
                    </a:p>
                  </a:txBody>
                  <a:tcPr/>
                </a:tc>
                <a:extLst>
                  <a:ext uri="{0D108BD9-81ED-4DB2-BD59-A6C34878D82A}">
                    <a16:rowId xmlns:a16="http://schemas.microsoft.com/office/drawing/2014/main" val="1301544530"/>
                  </a:ext>
                </a:extLst>
              </a:tr>
              <a:tr h="370840">
                <a:tc>
                  <a:txBody>
                    <a:bodyPr/>
                    <a:lstStyle/>
                    <a:p>
                      <a:r>
                        <a:rPr lang="en-US" i="1" dirty="0"/>
                        <a:t>I think </a:t>
                      </a:r>
                      <a:r>
                        <a:rPr lang="en-US" dirty="0"/>
                        <a:t>that by taking this course, it will help improve my writing skills. I know that I will learn how to use skills that are</a:t>
                      </a:r>
                    </a:p>
                    <a:p>
                      <a:r>
                        <a:rPr lang="en-US" dirty="0"/>
                        <a:t>good to know in any job.</a:t>
                      </a:r>
                    </a:p>
                    <a:p>
                      <a:endParaRPr lang="ru-UA" dirty="0"/>
                    </a:p>
                  </a:txBody>
                  <a:tcPr/>
                </a:tc>
                <a:tc>
                  <a:txBody>
                    <a:bodyPr/>
                    <a:lstStyle/>
                    <a:p>
                      <a:r>
                        <a:rPr lang="en-US" dirty="0"/>
                        <a:t>This course should improve my writing</a:t>
                      </a:r>
                    </a:p>
                    <a:p>
                      <a:r>
                        <a:rPr lang="en-US" dirty="0"/>
                        <a:t>skills, teaching me skills that are good to</a:t>
                      </a:r>
                    </a:p>
                    <a:p>
                      <a:r>
                        <a:rPr lang="en-US" dirty="0"/>
                        <a:t>know in any job.</a:t>
                      </a:r>
                    </a:p>
                    <a:p>
                      <a:endParaRPr lang="ru-UA" dirty="0"/>
                    </a:p>
                  </a:txBody>
                  <a:tcPr/>
                </a:tc>
                <a:extLst>
                  <a:ext uri="{0D108BD9-81ED-4DB2-BD59-A6C34878D82A}">
                    <a16:rowId xmlns:a16="http://schemas.microsoft.com/office/drawing/2014/main" val="2064664405"/>
                  </a:ext>
                </a:extLst>
              </a:tr>
            </a:tbl>
          </a:graphicData>
        </a:graphic>
      </p:graphicFrame>
    </p:spTree>
    <p:extLst>
      <p:ext uri="{BB962C8B-B14F-4D97-AF65-F5344CB8AC3E}">
        <p14:creationId xmlns:p14="http://schemas.microsoft.com/office/powerpoint/2010/main" val="28987561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9C05B6-5053-2334-7624-F23B5FFA5B60}"/>
              </a:ext>
            </a:extLst>
          </p:cNvPr>
          <p:cNvSpPr txBox="1"/>
          <p:nvPr/>
        </p:nvSpPr>
        <p:spPr>
          <a:xfrm>
            <a:off x="2291548" y="396821"/>
            <a:ext cx="7872274" cy="523220"/>
          </a:xfrm>
          <a:prstGeom prst="rect">
            <a:avLst/>
          </a:prstGeom>
          <a:noFill/>
        </p:spPr>
        <p:txBody>
          <a:bodyPr wrap="square">
            <a:spAutoFit/>
          </a:bodyPr>
          <a:lstStyle/>
          <a:p>
            <a:pPr algn="ctr"/>
            <a:r>
              <a:rPr lang="en-US" sz="2800" b="1" dirty="0"/>
              <a:t>Avoid Outdated Expressions</a:t>
            </a:r>
          </a:p>
        </p:txBody>
      </p:sp>
      <p:graphicFrame>
        <p:nvGraphicFramePr>
          <p:cNvPr id="5" name="Table 4">
            <a:extLst>
              <a:ext uri="{FF2B5EF4-FFF2-40B4-BE49-F238E27FC236}">
                <a16:creationId xmlns:a16="http://schemas.microsoft.com/office/drawing/2014/main" id="{CE95D636-683E-4AA2-D493-5E52042CB4C5}"/>
              </a:ext>
            </a:extLst>
          </p:cNvPr>
          <p:cNvGraphicFramePr>
            <a:graphicFrameLocks noGrp="1"/>
          </p:cNvGraphicFramePr>
          <p:nvPr>
            <p:extLst>
              <p:ext uri="{D42A27DB-BD31-4B8C-83A1-F6EECF244321}">
                <p14:modId xmlns:p14="http://schemas.microsoft.com/office/powerpoint/2010/main" val="354298904"/>
              </p:ext>
            </p:extLst>
          </p:nvPr>
        </p:nvGraphicFramePr>
        <p:xfrm>
          <a:off x="719090" y="1376614"/>
          <a:ext cx="11017190" cy="3571240"/>
        </p:xfrm>
        <a:graphic>
          <a:graphicData uri="http://schemas.openxmlformats.org/drawingml/2006/table">
            <a:tbl>
              <a:tblPr firstRow="1" bandRow="1">
                <a:tableStyleId>{5940675A-B579-460E-94D1-54222C63F5DA}</a:tableStyleId>
              </a:tblPr>
              <a:tblGrid>
                <a:gridCol w="5508595">
                  <a:extLst>
                    <a:ext uri="{9D8B030D-6E8A-4147-A177-3AD203B41FA5}">
                      <a16:colId xmlns:a16="http://schemas.microsoft.com/office/drawing/2014/main" val="1350774791"/>
                    </a:ext>
                  </a:extLst>
                </a:gridCol>
                <a:gridCol w="5508595">
                  <a:extLst>
                    <a:ext uri="{9D8B030D-6E8A-4147-A177-3AD203B41FA5}">
                      <a16:colId xmlns:a16="http://schemas.microsoft.com/office/drawing/2014/main" val="2245692723"/>
                    </a:ext>
                  </a:extLst>
                </a:gridCol>
              </a:tblGrid>
              <a:tr h="370840">
                <a:tc>
                  <a:txBody>
                    <a:bodyPr/>
                    <a:lstStyle/>
                    <a:p>
                      <a:pPr algn="ctr"/>
                      <a:r>
                        <a:rPr lang="en-US" b="1" dirty="0"/>
                        <a:t>Instead of this …</a:t>
                      </a:r>
                      <a:endParaRPr lang="ru-UA"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t>Try this …</a:t>
                      </a:r>
                    </a:p>
                    <a:p>
                      <a:endParaRPr lang="ru-UA" dirty="0"/>
                    </a:p>
                  </a:txBody>
                  <a:tcPr/>
                </a:tc>
                <a:extLst>
                  <a:ext uri="{0D108BD9-81ED-4DB2-BD59-A6C34878D82A}">
                    <a16:rowId xmlns:a16="http://schemas.microsoft.com/office/drawing/2014/main" val="82915984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Please send your comments not later than (date). </a:t>
                      </a:r>
                      <a:endParaRPr lang="ru-UA" dirty="0"/>
                    </a:p>
                    <a:p>
                      <a:endParaRPr lang="ru-UA" dirty="0"/>
                    </a:p>
                  </a:txBody>
                  <a:tcPr/>
                </a:tc>
                <a:tc>
                  <a:txBody>
                    <a:bodyPr/>
                    <a:lstStyle/>
                    <a:p>
                      <a:r>
                        <a:rPr lang="en-US" dirty="0"/>
                        <a:t>Please send your comments by (date).</a:t>
                      </a:r>
                    </a:p>
                    <a:p>
                      <a:endParaRPr lang="ru-UA" dirty="0"/>
                    </a:p>
                  </a:txBody>
                  <a:tcPr/>
                </a:tc>
                <a:extLst>
                  <a:ext uri="{0D108BD9-81ED-4DB2-BD59-A6C34878D82A}">
                    <a16:rowId xmlns:a16="http://schemas.microsoft.com/office/drawing/2014/main" val="2203901019"/>
                  </a:ext>
                </a:extLst>
              </a:tr>
              <a:tr h="370840">
                <a:tc>
                  <a:txBody>
                    <a:bodyPr/>
                    <a:lstStyle/>
                    <a:p>
                      <a:r>
                        <a:rPr lang="en-US" dirty="0"/>
                        <a:t>Please find attached herewith …</a:t>
                      </a:r>
                      <a:endParaRPr lang="ru-UA"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Attached is …</a:t>
                      </a:r>
                    </a:p>
                    <a:p>
                      <a:endParaRPr lang="ru-UA" dirty="0"/>
                    </a:p>
                  </a:txBody>
                  <a:tcPr/>
                </a:tc>
                <a:extLst>
                  <a:ext uri="{0D108BD9-81ED-4DB2-BD59-A6C34878D82A}">
                    <a16:rowId xmlns:a16="http://schemas.microsoft.com/office/drawing/2014/main" val="2103607495"/>
                  </a:ext>
                </a:extLst>
              </a:tr>
              <a:tr h="370840">
                <a:tc>
                  <a:txBody>
                    <a:bodyPr/>
                    <a:lstStyle/>
                    <a:p>
                      <a:r>
                        <a:rPr lang="en-US" dirty="0"/>
                        <a:t>As per your request …</a:t>
                      </a:r>
                      <a:endParaRPr lang="ru-UA" dirty="0"/>
                    </a:p>
                  </a:txBody>
                  <a:tcPr/>
                </a:tc>
                <a:tc>
                  <a:txBody>
                    <a:bodyPr/>
                    <a:lstStyle/>
                    <a:p>
                      <a:r>
                        <a:rPr lang="en-US" dirty="0"/>
                        <a:t>As requested … </a:t>
                      </a:r>
                      <a:endParaRPr lang="ru-UA" dirty="0"/>
                    </a:p>
                  </a:txBody>
                  <a:tcPr/>
                </a:tc>
                <a:extLst>
                  <a:ext uri="{0D108BD9-81ED-4DB2-BD59-A6C34878D82A}">
                    <a16:rowId xmlns:a16="http://schemas.microsoft.com/office/drawing/2014/main" val="3373749105"/>
                  </a:ext>
                </a:extLst>
              </a:tr>
              <a:tr h="370840">
                <a:tc>
                  <a:txBody>
                    <a:bodyPr/>
                    <a:lstStyle/>
                    <a:p>
                      <a:r>
                        <a:rPr lang="en-US" dirty="0"/>
                        <a:t>We are hereby acknowledging receipt of your order …</a:t>
                      </a:r>
                      <a:endParaRPr lang="ru-UA" dirty="0"/>
                    </a:p>
                  </a:txBody>
                  <a:tcPr/>
                </a:tc>
                <a:tc>
                  <a:txBody>
                    <a:bodyPr/>
                    <a:lstStyle/>
                    <a:p>
                      <a:r>
                        <a:rPr lang="en-US" dirty="0"/>
                        <a:t>We received your order …</a:t>
                      </a:r>
                    </a:p>
                    <a:p>
                      <a:endParaRPr lang="ru-UA" dirty="0"/>
                    </a:p>
                  </a:txBody>
                  <a:tcPr/>
                </a:tc>
                <a:extLst>
                  <a:ext uri="{0D108BD9-81ED-4DB2-BD59-A6C34878D82A}">
                    <a16:rowId xmlns:a16="http://schemas.microsoft.com/office/drawing/2014/main" val="3996361840"/>
                  </a:ext>
                </a:extLst>
              </a:tr>
              <a:tr h="370840">
                <a:tc>
                  <a:txBody>
                    <a:bodyPr/>
                    <a:lstStyle/>
                    <a:p>
                      <a:r>
                        <a:rPr lang="en-US" dirty="0"/>
                        <a:t>Please be good enough to advise me …</a:t>
                      </a:r>
                    </a:p>
                    <a:p>
                      <a:endParaRPr lang="ru-UA" dirty="0"/>
                    </a:p>
                  </a:txBody>
                  <a:tcPr/>
                </a:tc>
                <a:tc>
                  <a:txBody>
                    <a:bodyPr/>
                    <a:lstStyle/>
                    <a:p>
                      <a:r>
                        <a:rPr lang="en-US" dirty="0"/>
                        <a:t>Please let me know …</a:t>
                      </a:r>
                      <a:endParaRPr lang="ru-UA" dirty="0"/>
                    </a:p>
                  </a:txBody>
                  <a:tcPr/>
                </a:tc>
                <a:extLst>
                  <a:ext uri="{0D108BD9-81ED-4DB2-BD59-A6C34878D82A}">
                    <a16:rowId xmlns:a16="http://schemas.microsoft.com/office/drawing/2014/main" val="2741990833"/>
                  </a:ext>
                </a:extLst>
              </a:tr>
            </a:tbl>
          </a:graphicData>
        </a:graphic>
      </p:graphicFrame>
    </p:spTree>
    <p:extLst>
      <p:ext uri="{BB962C8B-B14F-4D97-AF65-F5344CB8AC3E}">
        <p14:creationId xmlns:p14="http://schemas.microsoft.com/office/powerpoint/2010/main" val="3277610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7493363-C1A0-3522-109F-8B9EB8D8C30E}"/>
              </a:ext>
            </a:extLst>
          </p:cNvPr>
          <p:cNvSpPr txBox="1"/>
          <p:nvPr/>
        </p:nvSpPr>
        <p:spPr>
          <a:xfrm>
            <a:off x="2982898" y="601007"/>
            <a:ext cx="6507332" cy="523220"/>
          </a:xfrm>
          <a:prstGeom prst="rect">
            <a:avLst/>
          </a:prstGeom>
          <a:noFill/>
        </p:spPr>
        <p:txBody>
          <a:bodyPr wrap="square">
            <a:spAutoFit/>
          </a:bodyPr>
          <a:lstStyle/>
          <a:p>
            <a:pPr algn="ctr"/>
            <a:r>
              <a:rPr lang="en-US" sz="2800" b="1" dirty="0"/>
              <a:t>Avoid Repetition</a:t>
            </a:r>
          </a:p>
        </p:txBody>
      </p:sp>
      <p:graphicFrame>
        <p:nvGraphicFramePr>
          <p:cNvPr id="4" name="Table 3">
            <a:extLst>
              <a:ext uri="{FF2B5EF4-FFF2-40B4-BE49-F238E27FC236}">
                <a16:creationId xmlns:a16="http://schemas.microsoft.com/office/drawing/2014/main" id="{F9DD34B4-29F3-9B9C-3F4F-1DEAE6A4C44F}"/>
              </a:ext>
            </a:extLst>
          </p:cNvPr>
          <p:cNvGraphicFramePr>
            <a:graphicFrameLocks noGrp="1"/>
          </p:cNvGraphicFramePr>
          <p:nvPr>
            <p:extLst>
              <p:ext uri="{D42A27DB-BD31-4B8C-83A1-F6EECF244321}">
                <p14:modId xmlns:p14="http://schemas.microsoft.com/office/powerpoint/2010/main" val="3706525647"/>
              </p:ext>
            </p:extLst>
          </p:nvPr>
        </p:nvGraphicFramePr>
        <p:xfrm>
          <a:off x="844858" y="1989172"/>
          <a:ext cx="10502284" cy="4028440"/>
        </p:xfrm>
        <a:graphic>
          <a:graphicData uri="http://schemas.openxmlformats.org/drawingml/2006/table">
            <a:tbl>
              <a:tblPr firstRow="1" bandRow="1">
                <a:tableStyleId>{5940675A-B579-460E-94D1-54222C63F5DA}</a:tableStyleId>
              </a:tblPr>
              <a:tblGrid>
                <a:gridCol w="5251142">
                  <a:extLst>
                    <a:ext uri="{9D8B030D-6E8A-4147-A177-3AD203B41FA5}">
                      <a16:colId xmlns:a16="http://schemas.microsoft.com/office/drawing/2014/main" val="838574065"/>
                    </a:ext>
                  </a:extLst>
                </a:gridCol>
                <a:gridCol w="5251142">
                  <a:extLst>
                    <a:ext uri="{9D8B030D-6E8A-4147-A177-3AD203B41FA5}">
                      <a16:colId xmlns:a16="http://schemas.microsoft.com/office/drawing/2014/main" val="942718344"/>
                    </a:ext>
                  </a:extLst>
                </a:gridCol>
              </a:tblGrid>
              <a:tr h="370840">
                <a:tc>
                  <a:txBody>
                    <a:bodyPr/>
                    <a:lstStyle/>
                    <a:p>
                      <a:pPr algn="ctr"/>
                      <a:r>
                        <a:rPr lang="en-US" b="1" dirty="0"/>
                        <a:t>Repetition</a:t>
                      </a:r>
                      <a:endParaRPr lang="ru-UA" b="1" dirty="0"/>
                    </a:p>
                  </a:txBody>
                  <a:tcPr/>
                </a:tc>
                <a:tc>
                  <a:txBody>
                    <a:bodyPr/>
                    <a:lstStyle/>
                    <a:p>
                      <a:pPr algn="ctr"/>
                      <a:r>
                        <a:rPr lang="en-US" b="1" dirty="0"/>
                        <a:t>Without Repetition </a:t>
                      </a:r>
                      <a:endParaRPr lang="ru-UA" b="1" dirty="0"/>
                    </a:p>
                  </a:txBody>
                  <a:tcPr/>
                </a:tc>
                <a:extLst>
                  <a:ext uri="{0D108BD9-81ED-4DB2-BD59-A6C34878D82A}">
                    <a16:rowId xmlns:a16="http://schemas.microsoft.com/office/drawing/2014/main" val="1162402541"/>
                  </a:ext>
                </a:extLst>
              </a:tr>
              <a:tr h="370840">
                <a:tc>
                  <a:txBody>
                    <a:bodyPr/>
                    <a:lstStyle/>
                    <a:p>
                      <a:r>
                        <a:rPr lang="en-US" dirty="0"/>
                        <a:t>I think the reason why Lucas has been promoted to</a:t>
                      </a:r>
                    </a:p>
                    <a:p>
                      <a:r>
                        <a:rPr lang="en-US" dirty="0"/>
                        <a:t>operations manager is because of his performance.</a:t>
                      </a:r>
                    </a:p>
                    <a:p>
                      <a:endParaRPr lang="ru-UA" dirty="0"/>
                    </a:p>
                  </a:txBody>
                  <a:tcPr/>
                </a:tc>
                <a:tc>
                  <a:txBody>
                    <a:bodyPr/>
                    <a:lstStyle/>
                    <a:p>
                      <a:r>
                        <a:rPr lang="en-US" dirty="0"/>
                        <a:t>Lucas has been promoted to operations manager because of his performance.</a:t>
                      </a:r>
                    </a:p>
                    <a:p>
                      <a:endParaRPr lang="ru-UA" dirty="0"/>
                    </a:p>
                  </a:txBody>
                  <a:tcPr/>
                </a:tc>
                <a:extLst>
                  <a:ext uri="{0D108BD9-81ED-4DB2-BD59-A6C34878D82A}">
                    <a16:rowId xmlns:a16="http://schemas.microsoft.com/office/drawing/2014/main" val="1473776828"/>
                  </a:ext>
                </a:extLst>
              </a:tr>
              <a:tr h="370840">
                <a:tc>
                  <a:txBody>
                    <a:bodyPr/>
                    <a:lstStyle/>
                    <a:p>
                      <a:r>
                        <a:rPr lang="en-US" dirty="0"/>
                        <a:t>I ask the question whether trainees can attend the gas</a:t>
                      </a:r>
                    </a:p>
                    <a:p>
                      <a:r>
                        <a:rPr lang="en-US" dirty="0"/>
                        <a:t>turbine course</a:t>
                      </a:r>
                      <a:endParaRPr lang="ru-UA" dirty="0"/>
                    </a:p>
                  </a:txBody>
                  <a:tcPr/>
                </a:tc>
                <a:tc>
                  <a:txBody>
                    <a:bodyPr/>
                    <a:lstStyle/>
                    <a:p>
                      <a:r>
                        <a:rPr lang="en-US" dirty="0"/>
                        <a:t>I ask whether trainees can attend the gas turbine course.</a:t>
                      </a:r>
                    </a:p>
                    <a:p>
                      <a:endParaRPr lang="ru-UA" dirty="0"/>
                    </a:p>
                  </a:txBody>
                  <a:tcPr/>
                </a:tc>
                <a:extLst>
                  <a:ext uri="{0D108BD9-81ED-4DB2-BD59-A6C34878D82A}">
                    <a16:rowId xmlns:a16="http://schemas.microsoft.com/office/drawing/2014/main" val="3358099405"/>
                  </a:ext>
                </a:extLst>
              </a:tr>
              <a:tr h="370840">
                <a:tc>
                  <a:txBody>
                    <a:bodyPr/>
                    <a:lstStyle/>
                    <a:p>
                      <a:r>
                        <a:rPr lang="en-US" dirty="0"/>
                        <a:t>Each individual operator will receive a bonus for</a:t>
                      </a:r>
                    </a:p>
                    <a:p>
                      <a:r>
                        <a:rPr lang="en-US" dirty="0"/>
                        <a:t>completing the task on time</a:t>
                      </a:r>
                      <a:endParaRPr lang="ru-UA" dirty="0"/>
                    </a:p>
                  </a:txBody>
                  <a:tcPr/>
                </a:tc>
                <a:tc>
                  <a:txBody>
                    <a:bodyPr/>
                    <a:lstStyle/>
                    <a:p>
                      <a:r>
                        <a:rPr lang="en-US" dirty="0"/>
                        <a:t>Each operator will receive a bonus for completing the task on time.</a:t>
                      </a:r>
                    </a:p>
                    <a:p>
                      <a:endParaRPr lang="ru-UA" dirty="0"/>
                    </a:p>
                  </a:txBody>
                  <a:tcPr/>
                </a:tc>
                <a:extLst>
                  <a:ext uri="{0D108BD9-81ED-4DB2-BD59-A6C34878D82A}">
                    <a16:rowId xmlns:a16="http://schemas.microsoft.com/office/drawing/2014/main" val="2361854536"/>
                  </a:ext>
                </a:extLst>
              </a:tr>
              <a:tr h="370840">
                <a:tc>
                  <a:txBody>
                    <a:bodyPr/>
                    <a:lstStyle/>
                    <a:p>
                      <a:r>
                        <a:rPr lang="en-US" dirty="0"/>
                        <a:t>Our Human Resources department is planning in advance a meeting to review the effectiveness of the new appraisal system</a:t>
                      </a:r>
                      <a:endParaRPr lang="ru-UA" dirty="0"/>
                    </a:p>
                  </a:txBody>
                  <a:tcPr/>
                </a:tc>
                <a:tc>
                  <a:txBody>
                    <a:bodyPr/>
                    <a:lstStyle/>
                    <a:p>
                      <a:r>
                        <a:rPr lang="en-US" dirty="0"/>
                        <a:t>Our Human Resources department is planning a meeting to review the effectiveness of the new appraisal system.</a:t>
                      </a:r>
                      <a:endParaRPr lang="ru-UA" dirty="0"/>
                    </a:p>
                  </a:txBody>
                  <a:tcPr/>
                </a:tc>
                <a:extLst>
                  <a:ext uri="{0D108BD9-81ED-4DB2-BD59-A6C34878D82A}">
                    <a16:rowId xmlns:a16="http://schemas.microsoft.com/office/drawing/2014/main" val="2023306393"/>
                  </a:ext>
                </a:extLst>
              </a:tr>
            </a:tbl>
          </a:graphicData>
        </a:graphic>
      </p:graphicFrame>
      <p:pic>
        <p:nvPicPr>
          <p:cNvPr id="6" name="Picture 5">
            <a:extLst>
              <a:ext uri="{FF2B5EF4-FFF2-40B4-BE49-F238E27FC236}">
                <a16:creationId xmlns:a16="http://schemas.microsoft.com/office/drawing/2014/main" id="{B0AD275A-B78B-F082-85EA-55C0AFFEF3D6}"/>
              </a:ext>
            </a:extLst>
          </p:cNvPr>
          <p:cNvPicPr>
            <a:picLocks noChangeAspect="1"/>
          </p:cNvPicPr>
          <p:nvPr/>
        </p:nvPicPr>
        <p:blipFill>
          <a:blip r:embed="rId2"/>
          <a:stretch>
            <a:fillRect/>
          </a:stretch>
        </p:blipFill>
        <p:spPr>
          <a:xfrm>
            <a:off x="3083089" y="411174"/>
            <a:ext cx="1480033" cy="1426105"/>
          </a:xfrm>
          <a:prstGeom prst="rect">
            <a:avLst/>
          </a:prstGeom>
        </p:spPr>
      </p:pic>
    </p:spTree>
    <p:extLst>
      <p:ext uri="{BB962C8B-B14F-4D97-AF65-F5344CB8AC3E}">
        <p14:creationId xmlns:p14="http://schemas.microsoft.com/office/powerpoint/2010/main" val="3037703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C25FCF6-B3F1-14B5-41EB-AE1AC23B7530}"/>
              </a:ext>
            </a:extLst>
          </p:cNvPr>
          <p:cNvSpPr txBox="1"/>
          <p:nvPr/>
        </p:nvSpPr>
        <p:spPr>
          <a:xfrm>
            <a:off x="1864310" y="689784"/>
            <a:ext cx="8848817" cy="523220"/>
          </a:xfrm>
          <a:prstGeom prst="rect">
            <a:avLst/>
          </a:prstGeom>
          <a:noFill/>
        </p:spPr>
        <p:txBody>
          <a:bodyPr wrap="square">
            <a:spAutoFit/>
          </a:bodyPr>
          <a:lstStyle/>
          <a:p>
            <a:pPr algn="ctr"/>
            <a:r>
              <a:rPr lang="en-US" sz="2800" b="1" dirty="0"/>
              <a:t>Avoid Turning Verbs Into Nouns</a:t>
            </a:r>
            <a:endParaRPr lang="ru-UA" sz="2800" b="1" dirty="0"/>
          </a:p>
        </p:txBody>
      </p:sp>
      <p:graphicFrame>
        <p:nvGraphicFramePr>
          <p:cNvPr id="4" name="Table 3">
            <a:extLst>
              <a:ext uri="{FF2B5EF4-FFF2-40B4-BE49-F238E27FC236}">
                <a16:creationId xmlns:a16="http://schemas.microsoft.com/office/drawing/2014/main" id="{F40A2EFE-EF0C-E41B-18A4-0767A75D10B5}"/>
              </a:ext>
            </a:extLst>
          </p:cNvPr>
          <p:cNvGraphicFramePr>
            <a:graphicFrameLocks noGrp="1"/>
          </p:cNvGraphicFramePr>
          <p:nvPr>
            <p:extLst>
              <p:ext uri="{D42A27DB-BD31-4B8C-83A1-F6EECF244321}">
                <p14:modId xmlns:p14="http://schemas.microsoft.com/office/powerpoint/2010/main" val="3542914588"/>
              </p:ext>
            </p:extLst>
          </p:nvPr>
        </p:nvGraphicFramePr>
        <p:xfrm>
          <a:off x="2111899" y="1635266"/>
          <a:ext cx="8128000" cy="2966029"/>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1438115128"/>
                    </a:ext>
                  </a:extLst>
                </a:gridCol>
                <a:gridCol w="4064000">
                  <a:extLst>
                    <a:ext uri="{9D8B030D-6E8A-4147-A177-3AD203B41FA5}">
                      <a16:colId xmlns:a16="http://schemas.microsoft.com/office/drawing/2014/main" val="4155788477"/>
                    </a:ext>
                  </a:extLst>
                </a:gridCol>
              </a:tblGrid>
              <a:tr h="497149">
                <a:tc>
                  <a:txBody>
                    <a:bodyPr/>
                    <a:lstStyle/>
                    <a:p>
                      <a:pPr algn="ctr"/>
                      <a:r>
                        <a:rPr lang="en-US" b="1" dirty="0"/>
                        <a:t>NOUN FORM</a:t>
                      </a:r>
                      <a:endParaRPr lang="ru-UA" b="1" dirty="0"/>
                    </a:p>
                  </a:txBody>
                  <a:tcPr/>
                </a:tc>
                <a:tc>
                  <a:txBody>
                    <a:bodyPr/>
                    <a:lstStyle/>
                    <a:p>
                      <a:pPr algn="ctr"/>
                      <a:r>
                        <a:rPr lang="en-US" b="1" dirty="0"/>
                        <a:t>VERB FORM</a:t>
                      </a:r>
                      <a:endParaRPr lang="ru-UA" b="1" dirty="0"/>
                    </a:p>
                  </a:txBody>
                  <a:tcPr/>
                </a:tc>
                <a:extLst>
                  <a:ext uri="{0D108BD9-81ED-4DB2-BD59-A6C34878D82A}">
                    <a16:rowId xmlns:a16="http://schemas.microsoft.com/office/drawing/2014/main" val="1297852230"/>
                  </a:ext>
                </a:extLst>
              </a:tr>
              <a:tr h="328363">
                <a:tc>
                  <a:txBody>
                    <a:bodyPr/>
                    <a:lstStyle/>
                    <a:p>
                      <a:r>
                        <a:rPr lang="en-US" dirty="0"/>
                        <a:t>give instructions to</a:t>
                      </a:r>
                      <a:endParaRPr lang="ru-UA"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instruct</a:t>
                      </a:r>
                    </a:p>
                  </a:txBody>
                  <a:tcPr/>
                </a:tc>
                <a:extLst>
                  <a:ext uri="{0D108BD9-81ED-4DB2-BD59-A6C34878D82A}">
                    <a16:rowId xmlns:a16="http://schemas.microsoft.com/office/drawing/2014/main" val="1082620140"/>
                  </a:ext>
                </a:extLst>
              </a:tr>
              <a:tr h="332924">
                <a:tc>
                  <a:txBody>
                    <a:bodyPr/>
                    <a:lstStyle/>
                    <a:p>
                      <a:r>
                        <a:rPr lang="en-US" dirty="0"/>
                        <a:t>make a classification</a:t>
                      </a:r>
                      <a:endParaRPr lang="ru-UA" dirty="0"/>
                    </a:p>
                  </a:txBody>
                  <a:tcPr/>
                </a:tc>
                <a:tc>
                  <a:txBody>
                    <a:bodyPr/>
                    <a:lstStyle/>
                    <a:p>
                      <a:r>
                        <a:rPr lang="en-US" dirty="0"/>
                        <a:t>classify </a:t>
                      </a:r>
                      <a:endParaRPr lang="ru-UA" dirty="0"/>
                    </a:p>
                  </a:txBody>
                  <a:tcPr/>
                </a:tc>
                <a:extLst>
                  <a:ext uri="{0D108BD9-81ED-4DB2-BD59-A6C34878D82A}">
                    <a16:rowId xmlns:a16="http://schemas.microsoft.com/office/drawing/2014/main" val="1682475518"/>
                  </a:ext>
                </a:extLst>
              </a:tr>
              <a:tr h="332924">
                <a:tc>
                  <a:txBody>
                    <a:bodyPr/>
                    <a:lstStyle/>
                    <a:p>
                      <a:r>
                        <a:rPr lang="en-US" dirty="0"/>
                        <a:t>carry out an investigation of</a:t>
                      </a:r>
                      <a:endParaRPr lang="ru-UA" dirty="0"/>
                    </a:p>
                  </a:txBody>
                  <a:tcPr/>
                </a:tc>
                <a:tc>
                  <a:txBody>
                    <a:bodyPr/>
                    <a:lstStyle/>
                    <a:p>
                      <a:r>
                        <a:rPr lang="en-US" dirty="0"/>
                        <a:t>investigate </a:t>
                      </a:r>
                      <a:endParaRPr lang="ru-UA" dirty="0"/>
                    </a:p>
                  </a:txBody>
                  <a:tcPr/>
                </a:tc>
                <a:extLst>
                  <a:ext uri="{0D108BD9-81ED-4DB2-BD59-A6C34878D82A}">
                    <a16:rowId xmlns:a16="http://schemas.microsoft.com/office/drawing/2014/main" val="2168624204"/>
                  </a:ext>
                </a:extLst>
              </a:tr>
              <a:tr h="332924">
                <a:tc>
                  <a:txBody>
                    <a:bodyPr/>
                    <a:lstStyle/>
                    <a:p>
                      <a:r>
                        <a:rPr lang="en-US" dirty="0"/>
                        <a:t>perform an assessment</a:t>
                      </a:r>
                      <a:endParaRPr lang="ru-UA" dirty="0"/>
                    </a:p>
                  </a:txBody>
                  <a:tcPr/>
                </a:tc>
                <a:tc>
                  <a:txBody>
                    <a:bodyPr/>
                    <a:lstStyle/>
                    <a:p>
                      <a:r>
                        <a:rPr lang="en-US" dirty="0"/>
                        <a:t>assess </a:t>
                      </a:r>
                      <a:endParaRPr lang="ru-UA" dirty="0"/>
                    </a:p>
                  </a:txBody>
                  <a:tcPr/>
                </a:tc>
                <a:extLst>
                  <a:ext uri="{0D108BD9-81ED-4DB2-BD59-A6C34878D82A}">
                    <a16:rowId xmlns:a16="http://schemas.microsoft.com/office/drawing/2014/main" val="108710609"/>
                  </a:ext>
                </a:extLst>
              </a:tr>
              <a:tr h="332924">
                <a:tc>
                  <a:txBody>
                    <a:bodyPr/>
                    <a:lstStyle/>
                    <a:p>
                      <a:r>
                        <a:rPr lang="en-US" dirty="0"/>
                        <a:t>make an observation</a:t>
                      </a:r>
                      <a:endParaRPr lang="ru-UA" dirty="0"/>
                    </a:p>
                  </a:txBody>
                  <a:tcPr/>
                </a:tc>
                <a:tc>
                  <a:txBody>
                    <a:bodyPr/>
                    <a:lstStyle/>
                    <a:p>
                      <a:r>
                        <a:rPr lang="en-US" dirty="0"/>
                        <a:t>observe </a:t>
                      </a:r>
                      <a:endParaRPr lang="ru-UA" dirty="0"/>
                    </a:p>
                  </a:txBody>
                  <a:tcPr/>
                </a:tc>
                <a:extLst>
                  <a:ext uri="{0D108BD9-81ED-4DB2-BD59-A6C34878D82A}">
                    <a16:rowId xmlns:a16="http://schemas.microsoft.com/office/drawing/2014/main" val="4087475866"/>
                  </a:ext>
                </a:extLst>
              </a:tr>
              <a:tr h="574636">
                <a:tc>
                  <a:txBody>
                    <a:bodyPr/>
                    <a:lstStyle/>
                    <a:p>
                      <a:r>
                        <a:rPr lang="en-US" dirty="0"/>
                        <a:t>conduct a review of</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review</a:t>
                      </a:r>
                    </a:p>
                    <a:p>
                      <a:endParaRPr lang="ru-UA" dirty="0"/>
                    </a:p>
                  </a:txBody>
                  <a:tcPr/>
                </a:tc>
                <a:extLst>
                  <a:ext uri="{0D108BD9-81ED-4DB2-BD59-A6C34878D82A}">
                    <a16:rowId xmlns:a16="http://schemas.microsoft.com/office/drawing/2014/main" val="1557648301"/>
                  </a:ext>
                </a:extLst>
              </a:tr>
            </a:tbl>
          </a:graphicData>
        </a:graphic>
      </p:graphicFrame>
      <p:sp>
        <p:nvSpPr>
          <p:cNvPr id="6" name="TextBox 5">
            <a:extLst>
              <a:ext uri="{FF2B5EF4-FFF2-40B4-BE49-F238E27FC236}">
                <a16:creationId xmlns:a16="http://schemas.microsoft.com/office/drawing/2014/main" id="{9749A8A5-18A0-AD58-4C4C-2C2C3D86C00C}"/>
              </a:ext>
            </a:extLst>
          </p:cNvPr>
          <p:cNvSpPr txBox="1"/>
          <p:nvPr/>
        </p:nvSpPr>
        <p:spPr>
          <a:xfrm>
            <a:off x="550415" y="4867545"/>
            <a:ext cx="10963922" cy="923330"/>
          </a:xfrm>
          <a:prstGeom prst="rect">
            <a:avLst/>
          </a:prstGeom>
          <a:noFill/>
        </p:spPr>
        <p:txBody>
          <a:bodyPr wrap="square">
            <a:spAutoFit/>
          </a:bodyPr>
          <a:lstStyle/>
          <a:p>
            <a:pPr marL="285750" indent="-285750">
              <a:buFont typeface="Arial" panose="020B0604020202020204" pitchFamily="34" charset="0"/>
              <a:buChar char="•"/>
            </a:pPr>
            <a:r>
              <a:rPr lang="en-US" dirty="0"/>
              <a:t>The police </a:t>
            </a:r>
            <a:r>
              <a:rPr lang="en-US" b="1" dirty="0"/>
              <a:t>conducted an investigation </a:t>
            </a:r>
            <a:r>
              <a:rPr lang="en-US" dirty="0"/>
              <a:t>into the matter. =  The police </a:t>
            </a:r>
            <a:r>
              <a:rPr lang="en-US" b="1" dirty="0"/>
              <a:t>investigated</a:t>
            </a:r>
            <a:r>
              <a:rPr lang="en-US" dirty="0"/>
              <a:t> the matter.</a:t>
            </a:r>
          </a:p>
          <a:p>
            <a:pPr marL="285750" indent="-285750">
              <a:buFont typeface="Arial" panose="020B0604020202020204" pitchFamily="34" charset="0"/>
              <a:buChar char="•"/>
            </a:pPr>
            <a:r>
              <a:rPr lang="en-US" b="1" dirty="0"/>
              <a:t>Our intention is to perform </a:t>
            </a:r>
            <a:r>
              <a:rPr lang="en-US" dirty="0"/>
              <a:t>an audit of the records of the program. = </a:t>
            </a:r>
            <a:r>
              <a:rPr lang="en-US" b="1" dirty="0"/>
              <a:t>We intend </a:t>
            </a:r>
            <a:r>
              <a:rPr lang="en-US" dirty="0"/>
              <a:t>to audit the program.</a:t>
            </a:r>
          </a:p>
          <a:p>
            <a:pPr marL="285750" indent="-285750">
              <a:buFont typeface="Arial" panose="020B0604020202020204" pitchFamily="34" charset="0"/>
              <a:buChar char="•"/>
            </a:pPr>
            <a:r>
              <a:rPr lang="en-US" b="1" dirty="0"/>
              <a:t>Take into consideration </a:t>
            </a:r>
            <a:r>
              <a:rPr lang="en-US" dirty="0"/>
              <a:t>the cost of maintaining the data. = </a:t>
            </a:r>
            <a:r>
              <a:rPr lang="en-US" b="1" dirty="0"/>
              <a:t>Consider </a:t>
            </a:r>
            <a:r>
              <a:rPr lang="en-US" dirty="0"/>
              <a:t>the cost of maintaining the data</a:t>
            </a:r>
          </a:p>
        </p:txBody>
      </p:sp>
    </p:spTree>
    <p:extLst>
      <p:ext uri="{BB962C8B-B14F-4D97-AF65-F5344CB8AC3E}">
        <p14:creationId xmlns:p14="http://schemas.microsoft.com/office/powerpoint/2010/main" val="1960010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BC8533-0B53-2874-A974-636D5077B246}"/>
              </a:ext>
            </a:extLst>
          </p:cNvPr>
          <p:cNvSpPr txBox="1"/>
          <p:nvPr/>
        </p:nvSpPr>
        <p:spPr>
          <a:xfrm>
            <a:off x="1946429" y="2104799"/>
            <a:ext cx="6094520" cy="3416320"/>
          </a:xfrm>
          <a:prstGeom prst="rect">
            <a:avLst/>
          </a:prstGeom>
          <a:noFill/>
        </p:spPr>
        <p:txBody>
          <a:bodyPr wrap="square">
            <a:spAutoFit/>
          </a:bodyPr>
          <a:lstStyle/>
          <a:p>
            <a:r>
              <a:rPr lang="en-US" dirty="0"/>
              <a:t>1. Keep your purpose, readers and content in mind</a:t>
            </a:r>
          </a:p>
          <a:p>
            <a:r>
              <a:rPr lang="en-US" dirty="0"/>
              <a:t>2. Keep your sentences short</a:t>
            </a:r>
          </a:p>
          <a:p>
            <a:r>
              <a:rPr lang="en-US" dirty="0"/>
              <a:t>3. Use positive language</a:t>
            </a:r>
          </a:p>
          <a:p>
            <a:r>
              <a:rPr lang="en-US" dirty="0"/>
              <a:t>4. Use linking words</a:t>
            </a:r>
          </a:p>
          <a:p>
            <a:r>
              <a:rPr lang="en-US" dirty="0"/>
              <a:t>5. Use simple, familiar words</a:t>
            </a:r>
          </a:p>
          <a:p>
            <a:r>
              <a:rPr lang="en-US" dirty="0"/>
              <a:t>6. Use the passive voice for specific reasons</a:t>
            </a:r>
          </a:p>
          <a:p>
            <a:r>
              <a:rPr lang="en-US" dirty="0"/>
              <a:t>7. Use bullet points and numbered lists correctly</a:t>
            </a:r>
          </a:p>
          <a:p>
            <a:r>
              <a:rPr lang="en-US" dirty="0"/>
              <a:t>8. Use tables and charts effectively</a:t>
            </a:r>
          </a:p>
          <a:p>
            <a:r>
              <a:rPr lang="en-US" dirty="0"/>
              <a:t>9. Use impersonal style when expressing opinions</a:t>
            </a:r>
          </a:p>
          <a:p>
            <a:r>
              <a:rPr lang="en-US" dirty="0"/>
              <a:t>10. Avoid outdated expressions</a:t>
            </a:r>
          </a:p>
          <a:p>
            <a:r>
              <a:rPr lang="en-US" dirty="0"/>
              <a:t>11. Avoid repetition</a:t>
            </a:r>
          </a:p>
          <a:p>
            <a:r>
              <a:rPr lang="en-US" dirty="0"/>
              <a:t>12. Avoid turning verbs into nouns</a:t>
            </a:r>
            <a:endParaRPr lang="ru-UA" dirty="0"/>
          </a:p>
        </p:txBody>
      </p:sp>
      <p:sp>
        <p:nvSpPr>
          <p:cNvPr id="5" name="TextBox 4">
            <a:extLst>
              <a:ext uri="{FF2B5EF4-FFF2-40B4-BE49-F238E27FC236}">
                <a16:creationId xmlns:a16="http://schemas.microsoft.com/office/drawing/2014/main" id="{A0E2BABD-7ACF-C398-C597-20B8516858C2}"/>
              </a:ext>
            </a:extLst>
          </p:cNvPr>
          <p:cNvSpPr txBox="1"/>
          <p:nvPr/>
        </p:nvSpPr>
        <p:spPr>
          <a:xfrm>
            <a:off x="4121458" y="911726"/>
            <a:ext cx="3051699" cy="646331"/>
          </a:xfrm>
          <a:prstGeom prst="rect">
            <a:avLst/>
          </a:prstGeom>
          <a:noFill/>
        </p:spPr>
        <p:txBody>
          <a:bodyPr wrap="square">
            <a:spAutoFit/>
          </a:bodyPr>
          <a:lstStyle/>
          <a:p>
            <a:pPr algn="ctr"/>
            <a:r>
              <a:rPr lang="en-US" sz="3600" b="1" dirty="0"/>
              <a:t>SUMMARY</a:t>
            </a:r>
            <a:endParaRPr lang="ru-UA" sz="3600" b="1" dirty="0"/>
          </a:p>
        </p:txBody>
      </p:sp>
    </p:spTree>
    <p:extLst>
      <p:ext uri="{BB962C8B-B14F-4D97-AF65-F5344CB8AC3E}">
        <p14:creationId xmlns:p14="http://schemas.microsoft.com/office/powerpoint/2010/main" val="18549674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18E33D-B54D-91B7-0EC5-D17CE3A57F46}"/>
              </a:ext>
            </a:extLst>
          </p:cNvPr>
          <p:cNvSpPr txBox="1"/>
          <p:nvPr/>
        </p:nvSpPr>
        <p:spPr>
          <a:xfrm>
            <a:off x="923277" y="522705"/>
            <a:ext cx="10520040" cy="5355312"/>
          </a:xfrm>
          <a:prstGeom prst="rect">
            <a:avLst/>
          </a:prstGeom>
          <a:noFill/>
        </p:spPr>
        <p:txBody>
          <a:bodyPr wrap="square">
            <a:spAutoFit/>
          </a:bodyPr>
          <a:lstStyle/>
          <a:p>
            <a:r>
              <a:rPr lang="en-US" b="1" i="1" u="sng" dirty="0"/>
              <a:t>Original</a:t>
            </a:r>
          </a:p>
          <a:p>
            <a:endParaRPr lang="en-US" dirty="0"/>
          </a:p>
          <a:p>
            <a:endParaRPr lang="en-US" dirty="0"/>
          </a:p>
          <a:p>
            <a:r>
              <a:rPr lang="en-US" dirty="0"/>
              <a:t>MEMORANDUM</a:t>
            </a:r>
          </a:p>
          <a:p>
            <a:r>
              <a:rPr lang="en-US" dirty="0"/>
              <a:t>To: All Employees</a:t>
            </a:r>
          </a:p>
          <a:p>
            <a:r>
              <a:rPr lang="en-US" dirty="0"/>
              <a:t>From: Security Manager</a:t>
            </a:r>
          </a:p>
          <a:p>
            <a:r>
              <a:rPr lang="en-US" dirty="0"/>
              <a:t>Date: June 4, 20xx</a:t>
            </a:r>
          </a:p>
          <a:p>
            <a:r>
              <a:rPr lang="en-US" dirty="0"/>
              <a:t>Subject: Company visitors’ procedures</a:t>
            </a:r>
          </a:p>
          <a:p>
            <a:endParaRPr lang="en-US" dirty="0"/>
          </a:p>
          <a:p>
            <a:r>
              <a:rPr lang="en-US" dirty="0"/>
              <a:t>It has recently come to my attention that there are visitors to the Company who present themselves anywhere or to anyone they choose.</a:t>
            </a:r>
          </a:p>
          <a:p>
            <a:r>
              <a:rPr lang="en-US" dirty="0"/>
              <a:t>It is very important that all visitors check with the receptionist on the 1st Floor. The receptionist will contact the employee that the visitor has come to see, and the employee will go to the reception area to escort their visitor. There should be no unescorted visitors walking through the Company.</a:t>
            </a:r>
          </a:p>
          <a:p>
            <a:r>
              <a:rPr lang="en-US" dirty="0"/>
              <a:t>If you have questions, please do not hesitate to contact me.</a:t>
            </a:r>
          </a:p>
          <a:p>
            <a:endParaRPr lang="en-US" dirty="0"/>
          </a:p>
          <a:p>
            <a:r>
              <a:rPr lang="en-US" dirty="0"/>
              <a:t>Regards,</a:t>
            </a:r>
          </a:p>
          <a:p>
            <a:r>
              <a:rPr lang="en-US" dirty="0"/>
              <a:t>Hajar Jassim</a:t>
            </a:r>
          </a:p>
          <a:p>
            <a:r>
              <a:rPr lang="en-US" dirty="0"/>
              <a:t>Security Manager</a:t>
            </a:r>
            <a:endParaRPr lang="ru-UA" dirty="0"/>
          </a:p>
        </p:txBody>
      </p:sp>
      <p:sp>
        <p:nvSpPr>
          <p:cNvPr id="4" name="Rectangle 3">
            <a:extLst>
              <a:ext uri="{FF2B5EF4-FFF2-40B4-BE49-F238E27FC236}">
                <a16:creationId xmlns:a16="http://schemas.microsoft.com/office/drawing/2014/main" id="{49E7F8FD-E619-68E9-1420-3EBD7D435190}"/>
              </a:ext>
            </a:extLst>
          </p:cNvPr>
          <p:cNvSpPr/>
          <p:nvPr/>
        </p:nvSpPr>
        <p:spPr>
          <a:xfrm>
            <a:off x="0" y="0"/>
            <a:ext cx="532660" cy="6858000"/>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u-UA"/>
          </a:p>
        </p:txBody>
      </p:sp>
    </p:spTree>
    <p:extLst>
      <p:ext uri="{BB962C8B-B14F-4D97-AF65-F5344CB8AC3E}">
        <p14:creationId xmlns:p14="http://schemas.microsoft.com/office/powerpoint/2010/main" val="2481245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731A20A-A937-8EA2-44AD-EAD842D17DAE}"/>
              </a:ext>
            </a:extLst>
          </p:cNvPr>
          <p:cNvSpPr txBox="1"/>
          <p:nvPr/>
        </p:nvSpPr>
        <p:spPr>
          <a:xfrm>
            <a:off x="896645" y="615064"/>
            <a:ext cx="10289219" cy="4801314"/>
          </a:xfrm>
          <a:prstGeom prst="rect">
            <a:avLst/>
          </a:prstGeom>
          <a:noFill/>
        </p:spPr>
        <p:txBody>
          <a:bodyPr wrap="square">
            <a:spAutoFit/>
          </a:bodyPr>
          <a:lstStyle/>
          <a:p>
            <a:r>
              <a:rPr lang="en-US" b="1" i="1" u="sng" dirty="0"/>
              <a:t>Revised</a:t>
            </a:r>
          </a:p>
          <a:p>
            <a:endParaRPr lang="en-US" dirty="0"/>
          </a:p>
          <a:p>
            <a:r>
              <a:rPr lang="en-US" dirty="0"/>
              <a:t>MEMORANDUM</a:t>
            </a:r>
          </a:p>
          <a:p>
            <a:r>
              <a:rPr lang="en-US" dirty="0"/>
              <a:t>To: All Employees</a:t>
            </a:r>
          </a:p>
          <a:p>
            <a:r>
              <a:rPr lang="en-US" dirty="0"/>
              <a:t>From: Security Manager</a:t>
            </a:r>
          </a:p>
          <a:p>
            <a:r>
              <a:rPr lang="en-US" dirty="0"/>
              <a:t>Date: June 4, 20xx</a:t>
            </a:r>
          </a:p>
          <a:p>
            <a:r>
              <a:rPr lang="en-US" dirty="0"/>
              <a:t>Subject: Company visitors’ procedures</a:t>
            </a:r>
          </a:p>
          <a:p>
            <a:endParaRPr lang="en-US" dirty="0"/>
          </a:p>
          <a:p>
            <a:r>
              <a:rPr lang="en-US" dirty="0"/>
              <a:t>In order to protect the company’s security as well as the safety of all staff, please follow these procedures for handling visits to the main office:</a:t>
            </a:r>
          </a:p>
          <a:p>
            <a:pPr marL="285750" indent="-285750">
              <a:buFont typeface="Arial" panose="020B0604020202020204" pitchFamily="34" charset="0"/>
              <a:buChar char="•"/>
            </a:pPr>
            <a:r>
              <a:rPr lang="en-US" dirty="0"/>
              <a:t>Advise visitors to report to the receptionist on the 1st Floor.</a:t>
            </a:r>
          </a:p>
          <a:p>
            <a:pPr marL="285750" indent="-285750">
              <a:buFont typeface="Arial" panose="020B0604020202020204" pitchFamily="34" charset="0"/>
              <a:buChar char="•"/>
            </a:pPr>
            <a:r>
              <a:rPr lang="en-US" dirty="0"/>
              <a:t>Accompany the visitor to and from the reception and meeting area.</a:t>
            </a:r>
            <a:endParaRPr lang="ru-RU" dirty="0"/>
          </a:p>
          <a:p>
            <a:endParaRPr lang="en-US" dirty="0"/>
          </a:p>
          <a:p>
            <a:r>
              <a:rPr lang="en-US" dirty="0"/>
              <a:t>Your co-operation in maintaining the high level of professionalism in our office is greatly appreciated.</a:t>
            </a:r>
          </a:p>
          <a:p>
            <a:r>
              <a:rPr lang="en-US" dirty="0"/>
              <a:t>Regards</a:t>
            </a:r>
          </a:p>
          <a:p>
            <a:r>
              <a:rPr lang="en-US" dirty="0"/>
              <a:t>Hajar Jassim</a:t>
            </a:r>
          </a:p>
          <a:p>
            <a:r>
              <a:rPr lang="en-US" dirty="0"/>
              <a:t>Security Manager</a:t>
            </a:r>
            <a:endParaRPr lang="ru-UA" dirty="0"/>
          </a:p>
        </p:txBody>
      </p:sp>
      <p:sp>
        <p:nvSpPr>
          <p:cNvPr id="4" name="Rectangle 3">
            <a:extLst>
              <a:ext uri="{FF2B5EF4-FFF2-40B4-BE49-F238E27FC236}">
                <a16:creationId xmlns:a16="http://schemas.microsoft.com/office/drawing/2014/main" id="{F8EC548C-F015-6915-0022-937D1BA0C667}"/>
              </a:ext>
            </a:extLst>
          </p:cNvPr>
          <p:cNvSpPr/>
          <p:nvPr/>
        </p:nvSpPr>
        <p:spPr>
          <a:xfrm>
            <a:off x="1" y="0"/>
            <a:ext cx="541538" cy="6858000"/>
          </a:xfrm>
          <a:prstGeom prst="rect">
            <a:avLst/>
          </a:prstGeom>
          <a:solidFill>
            <a:srgbClr val="005E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u-UA"/>
          </a:p>
        </p:txBody>
      </p:sp>
    </p:spTree>
    <p:extLst>
      <p:ext uri="{BB962C8B-B14F-4D97-AF65-F5344CB8AC3E}">
        <p14:creationId xmlns:p14="http://schemas.microsoft.com/office/powerpoint/2010/main" val="30680352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357611D-12FB-46BE-0FE9-91358EA5D1EF}"/>
              </a:ext>
            </a:extLst>
          </p:cNvPr>
          <p:cNvSpPr txBox="1"/>
          <p:nvPr/>
        </p:nvSpPr>
        <p:spPr>
          <a:xfrm>
            <a:off x="1003177" y="544003"/>
            <a:ext cx="10031767" cy="5632311"/>
          </a:xfrm>
          <a:prstGeom prst="rect">
            <a:avLst/>
          </a:prstGeom>
          <a:noFill/>
        </p:spPr>
        <p:txBody>
          <a:bodyPr wrap="square">
            <a:spAutoFit/>
          </a:bodyPr>
          <a:lstStyle/>
          <a:p>
            <a:r>
              <a:rPr lang="en-US" b="1" i="1" u="sng" dirty="0"/>
              <a:t>Original</a:t>
            </a:r>
          </a:p>
          <a:p>
            <a:endParaRPr lang="en-US" dirty="0"/>
          </a:p>
          <a:p>
            <a:endParaRPr lang="en-US" dirty="0"/>
          </a:p>
          <a:p>
            <a:r>
              <a:rPr lang="en-US" dirty="0"/>
              <a:t>MEMORANDUM</a:t>
            </a:r>
          </a:p>
          <a:p>
            <a:r>
              <a:rPr lang="en-US" dirty="0"/>
              <a:t>To: All Employees</a:t>
            </a:r>
          </a:p>
          <a:p>
            <a:r>
              <a:rPr lang="en-US" dirty="0"/>
              <a:t>From: Plant Manager</a:t>
            </a:r>
          </a:p>
          <a:p>
            <a:r>
              <a:rPr lang="en-US" dirty="0"/>
              <a:t>Date: May 15, 20xx</a:t>
            </a:r>
          </a:p>
          <a:p>
            <a:r>
              <a:rPr lang="en-US" dirty="0"/>
              <a:t>Subject: New Bus Schedule</a:t>
            </a:r>
          </a:p>
          <a:p>
            <a:endParaRPr lang="en-US" dirty="0"/>
          </a:p>
          <a:p>
            <a:r>
              <a:rPr lang="en-US" dirty="0"/>
              <a:t>For all employees who must travel back and forth between the airport and the production plant, we have developed a new bus schedule.</a:t>
            </a:r>
          </a:p>
          <a:p>
            <a:r>
              <a:rPr lang="en-US" dirty="0"/>
              <a:t>Two buses will operate beginning June 16. One bus will leave the main gate of the airport and another will leave the main gate of the production plant at 8:30 each morning. They will leave each plant every 20 minutes thereafter.</a:t>
            </a:r>
          </a:p>
          <a:p>
            <a:r>
              <a:rPr lang="en-US" dirty="0"/>
              <a:t>The afternoon schedule will begin at 1:20 p.m., and the last bus will leave at 4:20 p.m. Note that no buses will leave between noon and 1 p.m.</a:t>
            </a:r>
          </a:p>
          <a:p>
            <a:endParaRPr lang="en-US" dirty="0"/>
          </a:p>
          <a:p>
            <a:r>
              <a:rPr lang="en-US" dirty="0"/>
              <a:t>Regards,</a:t>
            </a:r>
          </a:p>
          <a:p>
            <a:r>
              <a:rPr lang="en-US" dirty="0"/>
              <a:t>Hajar Jassim</a:t>
            </a:r>
          </a:p>
          <a:p>
            <a:r>
              <a:rPr lang="en-US" dirty="0"/>
              <a:t>Plant Manager</a:t>
            </a:r>
          </a:p>
        </p:txBody>
      </p:sp>
      <p:pic>
        <p:nvPicPr>
          <p:cNvPr id="4" name="Picture 3">
            <a:extLst>
              <a:ext uri="{FF2B5EF4-FFF2-40B4-BE49-F238E27FC236}">
                <a16:creationId xmlns:a16="http://schemas.microsoft.com/office/drawing/2014/main" id="{8C8A6A0B-75BC-7A39-B256-DEC6B8EDEA4B}"/>
              </a:ext>
            </a:extLst>
          </p:cNvPr>
          <p:cNvPicPr>
            <a:picLocks noChangeAspect="1"/>
          </p:cNvPicPr>
          <p:nvPr/>
        </p:nvPicPr>
        <p:blipFill>
          <a:blip r:embed="rId2"/>
          <a:stretch>
            <a:fillRect/>
          </a:stretch>
        </p:blipFill>
        <p:spPr>
          <a:xfrm>
            <a:off x="0" y="0"/>
            <a:ext cx="541581" cy="6858000"/>
          </a:xfrm>
          <a:prstGeom prst="rect">
            <a:avLst/>
          </a:prstGeom>
        </p:spPr>
      </p:pic>
    </p:spTree>
    <p:extLst>
      <p:ext uri="{BB962C8B-B14F-4D97-AF65-F5344CB8AC3E}">
        <p14:creationId xmlns:p14="http://schemas.microsoft.com/office/powerpoint/2010/main" val="37483199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20CCEB4-6B46-23CE-B77A-4E46F3B55623}"/>
              </a:ext>
            </a:extLst>
          </p:cNvPr>
          <p:cNvSpPr txBox="1"/>
          <p:nvPr/>
        </p:nvSpPr>
        <p:spPr>
          <a:xfrm>
            <a:off x="941034" y="338065"/>
            <a:ext cx="10759736" cy="6463308"/>
          </a:xfrm>
          <a:prstGeom prst="rect">
            <a:avLst/>
          </a:prstGeom>
          <a:noFill/>
        </p:spPr>
        <p:txBody>
          <a:bodyPr wrap="square">
            <a:spAutoFit/>
          </a:bodyPr>
          <a:lstStyle/>
          <a:p>
            <a:r>
              <a:rPr lang="en-US" dirty="0"/>
              <a:t>Revised</a:t>
            </a:r>
          </a:p>
          <a:p>
            <a:r>
              <a:rPr lang="en-US" dirty="0"/>
              <a:t>To: All Employees</a:t>
            </a:r>
          </a:p>
          <a:p>
            <a:r>
              <a:rPr lang="en-US" dirty="0"/>
              <a:t>From: Plant Manager</a:t>
            </a:r>
          </a:p>
          <a:p>
            <a:r>
              <a:rPr lang="en-US" dirty="0"/>
              <a:t>Date: May 15, 20xx</a:t>
            </a:r>
          </a:p>
          <a:p>
            <a:r>
              <a:rPr lang="en-US" dirty="0"/>
              <a:t>Subject: New Bus Schedule</a:t>
            </a:r>
            <a:endParaRPr lang="ru-RU" dirty="0"/>
          </a:p>
          <a:p>
            <a:endParaRPr lang="en-US" dirty="0"/>
          </a:p>
          <a:p>
            <a:r>
              <a:rPr lang="en-US" b="1" dirty="0"/>
              <a:t>Whom Does It Concern</a:t>
            </a:r>
          </a:p>
          <a:p>
            <a:r>
              <a:rPr lang="en-US" dirty="0"/>
              <a:t>The new bus schedule affects all employees who must travel back and forth between the airport plant and the production plant.</a:t>
            </a:r>
          </a:p>
          <a:p>
            <a:r>
              <a:rPr lang="en-US" b="1" dirty="0"/>
              <a:t>Effective Date</a:t>
            </a:r>
          </a:p>
          <a:p>
            <a:r>
              <a:rPr lang="en-US" dirty="0"/>
              <a:t>Two buses will operate beginning June 16.</a:t>
            </a:r>
          </a:p>
          <a:p>
            <a:r>
              <a:rPr lang="en-US" b="1" dirty="0"/>
              <a:t>Bus Timings</a:t>
            </a:r>
          </a:p>
          <a:p>
            <a:endParaRPr lang="en-US" b="1" dirty="0"/>
          </a:p>
          <a:p>
            <a:endParaRPr lang="en-US" dirty="0"/>
          </a:p>
          <a:p>
            <a:endParaRPr lang="en-US" dirty="0"/>
          </a:p>
          <a:p>
            <a:endParaRPr lang="en-US" dirty="0"/>
          </a:p>
          <a:p>
            <a:endParaRPr lang="en-US" dirty="0"/>
          </a:p>
          <a:p>
            <a:r>
              <a:rPr lang="en-US" dirty="0"/>
              <a:t>The following table shows the bus-timing schedule for both buses</a:t>
            </a:r>
          </a:p>
          <a:p>
            <a:r>
              <a:rPr lang="en-US" dirty="0"/>
              <a:t>leaving the main gates of each plant as follows:</a:t>
            </a:r>
          </a:p>
          <a:p>
            <a:r>
              <a:rPr lang="en-US" b="1" dirty="0"/>
              <a:t>Note</a:t>
            </a:r>
            <a:r>
              <a:rPr lang="en-US" dirty="0"/>
              <a:t>: No buses will leave between noon and 1 p.m. and the last bus will leave at 4:20 p.m.</a:t>
            </a:r>
          </a:p>
          <a:p>
            <a:r>
              <a:rPr lang="en-US" dirty="0"/>
              <a:t>Regards,</a:t>
            </a:r>
          </a:p>
          <a:p>
            <a:r>
              <a:rPr lang="en-US" dirty="0"/>
              <a:t>Hajar Jassim</a:t>
            </a:r>
          </a:p>
          <a:p>
            <a:r>
              <a:rPr lang="en-US" dirty="0"/>
              <a:t>Plant Manager</a:t>
            </a:r>
          </a:p>
        </p:txBody>
      </p:sp>
      <p:pic>
        <p:nvPicPr>
          <p:cNvPr id="5" name="Picture 4">
            <a:extLst>
              <a:ext uri="{FF2B5EF4-FFF2-40B4-BE49-F238E27FC236}">
                <a16:creationId xmlns:a16="http://schemas.microsoft.com/office/drawing/2014/main" id="{0E9C83F4-86B2-395D-40D0-2B80D76367FC}"/>
              </a:ext>
            </a:extLst>
          </p:cNvPr>
          <p:cNvPicPr>
            <a:picLocks noChangeAspect="1"/>
          </p:cNvPicPr>
          <p:nvPr/>
        </p:nvPicPr>
        <p:blipFill>
          <a:blip r:embed="rId2"/>
          <a:stretch>
            <a:fillRect/>
          </a:stretch>
        </p:blipFill>
        <p:spPr>
          <a:xfrm>
            <a:off x="1073133" y="3429000"/>
            <a:ext cx="3334215" cy="1238423"/>
          </a:xfrm>
          <a:prstGeom prst="rect">
            <a:avLst/>
          </a:prstGeom>
        </p:spPr>
      </p:pic>
      <p:pic>
        <p:nvPicPr>
          <p:cNvPr id="6" name="Picture 5">
            <a:extLst>
              <a:ext uri="{FF2B5EF4-FFF2-40B4-BE49-F238E27FC236}">
                <a16:creationId xmlns:a16="http://schemas.microsoft.com/office/drawing/2014/main" id="{6ADDE4ED-2F9F-A381-FBC1-B83901C9D414}"/>
              </a:ext>
            </a:extLst>
          </p:cNvPr>
          <p:cNvPicPr>
            <a:picLocks noChangeAspect="1"/>
          </p:cNvPicPr>
          <p:nvPr/>
        </p:nvPicPr>
        <p:blipFill>
          <a:blip r:embed="rId3"/>
          <a:stretch>
            <a:fillRect/>
          </a:stretch>
        </p:blipFill>
        <p:spPr>
          <a:xfrm>
            <a:off x="0" y="0"/>
            <a:ext cx="553752" cy="6858000"/>
          </a:xfrm>
          <a:prstGeom prst="rect">
            <a:avLst/>
          </a:prstGeom>
        </p:spPr>
      </p:pic>
    </p:spTree>
    <p:extLst>
      <p:ext uri="{BB962C8B-B14F-4D97-AF65-F5344CB8AC3E}">
        <p14:creationId xmlns:p14="http://schemas.microsoft.com/office/powerpoint/2010/main" val="31069012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BE6EC"/>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12F61046-0975-FC68-5E46-5C26FF906120}"/>
              </a:ext>
            </a:extLst>
          </p:cNvPr>
          <p:cNvSpPr/>
          <p:nvPr/>
        </p:nvSpPr>
        <p:spPr>
          <a:xfrm>
            <a:off x="7830105" y="3835153"/>
            <a:ext cx="3009530" cy="2106227"/>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 name="Oval 2">
            <a:extLst>
              <a:ext uri="{FF2B5EF4-FFF2-40B4-BE49-F238E27FC236}">
                <a16:creationId xmlns:a16="http://schemas.microsoft.com/office/drawing/2014/main" id="{7062510E-592E-4B2D-AF3D-C0937438803E}"/>
              </a:ext>
            </a:extLst>
          </p:cNvPr>
          <p:cNvSpPr/>
          <p:nvPr/>
        </p:nvSpPr>
        <p:spPr>
          <a:xfrm>
            <a:off x="1352366" y="3835153"/>
            <a:ext cx="3009530" cy="2106227"/>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4" name="Oval 3">
            <a:extLst>
              <a:ext uri="{FF2B5EF4-FFF2-40B4-BE49-F238E27FC236}">
                <a16:creationId xmlns:a16="http://schemas.microsoft.com/office/drawing/2014/main" id="{37C73ED0-7662-6399-FEC4-FE4A836A4E76}"/>
              </a:ext>
            </a:extLst>
          </p:cNvPr>
          <p:cNvSpPr/>
          <p:nvPr/>
        </p:nvSpPr>
        <p:spPr>
          <a:xfrm>
            <a:off x="4601592" y="1059402"/>
            <a:ext cx="3009530" cy="2106227"/>
          </a:xfrm>
          <a:prstGeom prst="ellipse">
            <a:avLst/>
          </a:prstGeom>
          <a:solidFill>
            <a:srgbClr val="DBE6E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u-UA" dirty="0"/>
          </a:p>
        </p:txBody>
      </p:sp>
      <p:cxnSp>
        <p:nvCxnSpPr>
          <p:cNvPr id="6" name="Straight Connector 5">
            <a:extLst>
              <a:ext uri="{FF2B5EF4-FFF2-40B4-BE49-F238E27FC236}">
                <a16:creationId xmlns:a16="http://schemas.microsoft.com/office/drawing/2014/main" id="{1E6132B9-A468-508F-C6C8-FD1B599B0DBE}"/>
              </a:ext>
            </a:extLst>
          </p:cNvPr>
          <p:cNvCxnSpPr>
            <a:stCxn id="4" idx="3"/>
            <a:endCxn id="3" idx="7"/>
          </p:cNvCxnSpPr>
          <p:nvPr/>
        </p:nvCxnSpPr>
        <p:spPr>
          <a:xfrm flipH="1">
            <a:off x="3921161" y="2857179"/>
            <a:ext cx="1121166" cy="128642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1738A36-3850-644C-6C51-2082F7D02791}"/>
              </a:ext>
            </a:extLst>
          </p:cNvPr>
          <p:cNvCxnSpPr>
            <a:stCxn id="4" idx="5"/>
            <a:endCxn id="2" idx="1"/>
          </p:cNvCxnSpPr>
          <p:nvPr/>
        </p:nvCxnSpPr>
        <p:spPr>
          <a:xfrm>
            <a:off x="7170387" y="2857179"/>
            <a:ext cx="1100453" cy="1286424"/>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587BEA69-C18F-CAEB-3586-3EFFD76FEC35}"/>
              </a:ext>
            </a:extLst>
          </p:cNvPr>
          <p:cNvSpPr txBox="1"/>
          <p:nvPr/>
        </p:nvSpPr>
        <p:spPr>
          <a:xfrm>
            <a:off x="5193437" y="1927849"/>
            <a:ext cx="1873187" cy="584775"/>
          </a:xfrm>
          <a:prstGeom prst="rect">
            <a:avLst/>
          </a:prstGeom>
          <a:noFill/>
        </p:spPr>
        <p:txBody>
          <a:bodyPr wrap="square">
            <a:spAutoFit/>
          </a:bodyPr>
          <a:lstStyle/>
          <a:p>
            <a:pPr algn="ctr"/>
            <a:r>
              <a:rPr lang="en-US" sz="3200" b="1" dirty="0"/>
              <a:t>PURPOSE</a:t>
            </a:r>
            <a:endParaRPr lang="ru-UA" sz="3200" b="1" dirty="0"/>
          </a:p>
        </p:txBody>
      </p:sp>
      <p:sp>
        <p:nvSpPr>
          <p:cNvPr id="12" name="TextBox 11">
            <a:extLst>
              <a:ext uri="{FF2B5EF4-FFF2-40B4-BE49-F238E27FC236}">
                <a16:creationId xmlns:a16="http://schemas.microsoft.com/office/drawing/2014/main" id="{FD2E6F90-5119-E5B6-7A0D-98B18F2311B6}"/>
              </a:ext>
            </a:extLst>
          </p:cNvPr>
          <p:cNvSpPr txBox="1"/>
          <p:nvPr/>
        </p:nvSpPr>
        <p:spPr>
          <a:xfrm>
            <a:off x="2080882" y="4595878"/>
            <a:ext cx="1840279" cy="584775"/>
          </a:xfrm>
          <a:prstGeom prst="rect">
            <a:avLst/>
          </a:prstGeom>
          <a:noFill/>
        </p:spPr>
        <p:txBody>
          <a:bodyPr wrap="square">
            <a:spAutoFit/>
          </a:bodyPr>
          <a:lstStyle/>
          <a:p>
            <a:r>
              <a:rPr lang="en-US" sz="3200" b="1" dirty="0"/>
              <a:t>READER</a:t>
            </a:r>
            <a:endParaRPr lang="ru-UA" sz="3200" b="1" dirty="0"/>
          </a:p>
        </p:txBody>
      </p:sp>
      <p:sp>
        <p:nvSpPr>
          <p:cNvPr id="14" name="TextBox 13">
            <a:extLst>
              <a:ext uri="{FF2B5EF4-FFF2-40B4-BE49-F238E27FC236}">
                <a16:creationId xmlns:a16="http://schemas.microsoft.com/office/drawing/2014/main" id="{F9B75A46-E3AA-972E-3393-C5B178E8CF4C}"/>
              </a:ext>
            </a:extLst>
          </p:cNvPr>
          <p:cNvSpPr txBox="1"/>
          <p:nvPr/>
        </p:nvSpPr>
        <p:spPr>
          <a:xfrm>
            <a:off x="8474040" y="4536802"/>
            <a:ext cx="1879924" cy="584775"/>
          </a:xfrm>
          <a:prstGeom prst="rect">
            <a:avLst/>
          </a:prstGeom>
          <a:noFill/>
        </p:spPr>
        <p:txBody>
          <a:bodyPr wrap="square">
            <a:spAutoFit/>
          </a:bodyPr>
          <a:lstStyle/>
          <a:p>
            <a:pPr algn="ctr"/>
            <a:r>
              <a:rPr lang="en-US" sz="3200" b="1" dirty="0"/>
              <a:t>CONTENT</a:t>
            </a:r>
            <a:endParaRPr lang="ru-UA" sz="3200" b="1" dirty="0"/>
          </a:p>
        </p:txBody>
      </p:sp>
    </p:spTree>
    <p:extLst>
      <p:ext uri="{BB962C8B-B14F-4D97-AF65-F5344CB8AC3E}">
        <p14:creationId xmlns:p14="http://schemas.microsoft.com/office/powerpoint/2010/main" val="23522158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66D9C1F-B1DC-A0D1-4C7B-FDD543B6F1E0}"/>
              </a:ext>
            </a:extLst>
          </p:cNvPr>
          <p:cNvSpPr txBox="1"/>
          <p:nvPr/>
        </p:nvSpPr>
        <p:spPr>
          <a:xfrm>
            <a:off x="710213" y="544003"/>
            <a:ext cx="10626571" cy="5355312"/>
          </a:xfrm>
          <a:prstGeom prst="rect">
            <a:avLst/>
          </a:prstGeom>
          <a:noFill/>
        </p:spPr>
        <p:txBody>
          <a:bodyPr wrap="square">
            <a:spAutoFit/>
          </a:bodyPr>
          <a:lstStyle/>
          <a:p>
            <a:r>
              <a:rPr lang="en-US" b="1" i="1" u="sng" dirty="0"/>
              <a:t>Original</a:t>
            </a:r>
          </a:p>
          <a:p>
            <a:endParaRPr lang="en-US" b="1" i="1" u="sng" dirty="0"/>
          </a:p>
          <a:p>
            <a:r>
              <a:rPr lang="en-US" dirty="0"/>
              <a:t>MEMORANDUM</a:t>
            </a:r>
          </a:p>
          <a:p>
            <a:r>
              <a:rPr lang="en-US" dirty="0"/>
              <a:t>To: Project Manager</a:t>
            </a:r>
          </a:p>
          <a:p>
            <a:r>
              <a:rPr lang="en-US" dirty="0"/>
              <a:t>From: Electrical Engineer</a:t>
            </a:r>
          </a:p>
          <a:p>
            <a:r>
              <a:rPr lang="en-US" dirty="0"/>
              <a:t>Date: June 4, 20xx</a:t>
            </a:r>
          </a:p>
          <a:p>
            <a:r>
              <a:rPr lang="en-US" dirty="0"/>
              <a:t>Subject: Appreciation letter for Gas Project Team</a:t>
            </a:r>
            <a:endParaRPr lang="ru-RU" dirty="0"/>
          </a:p>
          <a:p>
            <a:endParaRPr lang="en-US" dirty="0"/>
          </a:p>
          <a:p>
            <a:r>
              <a:rPr lang="en-US" dirty="0"/>
              <a:t>Some of my colleagues have received a letter of appreciation for the above project. I was very surprised to see my name not included in the lists, as I have been contributing not only to enhance company objectives, but also to pay close attention to work being safely performed during this project.</a:t>
            </a:r>
          </a:p>
          <a:p>
            <a:r>
              <a:rPr lang="en-US" dirty="0"/>
              <a:t>I therefore feel very upset as my input in the above mentioned project was not considered.</a:t>
            </a:r>
          </a:p>
          <a:p>
            <a:r>
              <a:rPr lang="en-US" dirty="0"/>
              <a:t>This type of unfairness leads to demoralization of employees and goes against companies benchmarking in creating a healthy environment and boosting employee moral.</a:t>
            </a:r>
          </a:p>
          <a:p>
            <a:r>
              <a:rPr lang="en-US" dirty="0"/>
              <a:t>I am looking forward to your decision.</a:t>
            </a:r>
          </a:p>
          <a:p>
            <a:endParaRPr lang="en-US" dirty="0"/>
          </a:p>
          <a:p>
            <a:r>
              <a:rPr lang="en-US" dirty="0"/>
              <a:t>Regards,</a:t>
            </a:r>
          </a:p>
          <a:p>
            <a:r>
              <a:rPr lang="en-US" dirty="0"/>
              <a:t>Yassin Ali</a:t>
            </a:r>
          </a:p>
          <a:p>
            <a:r>
              <a:rPr lang="en-US" dirty="0"/>
              <a:t>Electrical Engineer</a:t>
            </a:r>
          </a:p>
        </p:txBody>
      </p:sp>
      <p:pic>
        <p:nvPicPr>
          <p:cNvPr id="4" name="Picture 3">
            <a:extLst>
              <a:ext uri="{FF2B5EF4-FFF2-40B4-BE49-F238E27FC236}">
                <a16:creationId xmlns:a16="http://schemas.microsoft.com/office/drawing/2014/main" id="{4DD3AD33-D8FF-2D37-F3D1-5667D530F4C8}"/>
              </a:ext>
            </a:extLst>
          </p:cNvPr>
          <p:cNvPicPr>
            <a:picLocks noChangeAspect="1"/>
          </p:cNvPicPr>
          <p:nvPr/>
        </p:nvPicPr>
        <p:blipFill>
          <a:blip r:embed="rId2"/>
          <a:stretch>
            <a:fillRect/>
          </a:stretch>
        </p:blipFill>
        <p:spPr>
          <a:xfrm>
            <a:off x="0" y="0"/>
            <a:ext cx="541581" cy="6858000"/>
          </a:xfrm>
          <a:prstGeom prst="rect">
            <a:avLst/>
          </a:prstGeom>
        </p:spPr>
      </p:pic>
    </p:spTree>
    <p:extLst>
      <p:ext uri="{BB962C8B-B14F-4D97-AF65-F5344CB8AC3E}">
        <p14:creationId xmlns:p14="http://schemas.microsoft.com/office/powerpoint/2010/main" val="27370933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D540780-A840-1994-4B23-CF9BD4DB6CAF}"/>
              </a:ext>
            </a:extLst>
          </p:cNvPr>
          <p:cNvSpPr txBox="1"/>
          <p:nvPr/>
        </p:nvSpPr>
        <p:spPr>
          <a:xfrm>
            <a:off x="870011" y="615064"/>
            <a:ext cx="10937290" cy="4524315"/>
          </a:xfrm>
          <a:prstGeom prst="rect">
            <a:avLst/>
          </a:prstGeom>
          <a:noFill/>
        </p:spPr>
        <p:txBody>
          <a:bodyPr wrap="square">
            <a:spAutoFit/>
          </a:bodyPr>
          <a:lstStyle/>
          <a:p>
            <a:r>
              <a:rPr lang="en-US" b="1" i="1" u="sng" dirty="0"/>
              <a:t>Revised</a:t>
            </a:r>
          </a:p>
          <a:p>
            <a:endParaRPr lang="en-US" b="1" i="1" u="sng" dirty="0"/>
          </a:p>
          <a:p>
            <a:r>
              <a:rPr lang="en-US" dirty="0"/>
              <a:t>MEMORANDUM</a:t>
            </a:r>
          </a:p>
          <a:p>
            <a:r>
              <a:rPr lang="en-US" dirty="0"/>
              <a:t>To: Project Manager</a:t>
            </a:r>
          </a:p>
          <a:p>
            <a:r>
              <a:rPr lang="en-US" dirty="0"/>
              <a:t>From: Electrical Engineer</a:t>
            </a:r>
          </a:p>
          <a:p>
            <a:r>
              <a:rPr lang="en-US" dirty="0"/>
              <a:t>Date: June 4, 20xx</a:t>
            </a:r>
          </a:p>
          <a:p>
            <a:r>
              <a:rPr lang="en-US" dirty="0"/>
              <a:t>Subject: Appreciation letter for Gas Project Team</a:t>
            </a:r>
          </a:p>
          <a:p>
            <a:endParaRPr lang="en-US" dirty="0"/>
          </a:p>
          <a:p>
            <a:r>
              <a:rPr lang="en-US" dirty="0"/>
              <a:t>It has been noted that some employees involved in the Gas project have not been acknowledged.</a:t>
            </a:r>
          </a:p>
          <a:p>
            <a:r>
              <a:rPr lang="en-US" dirty="0"/>
              <a:t>Obviously, such practice is contrary to company guidelines as they relate to the employees’ motivation scheme. Unfortunately, any perceived unfairness may well create an unhealthy environment among the employees.</a:t>
            </a:r>
          </a:p>
          <a:p>
            <a:r>
              <a:rPr lang="en-US" dirty="0"/>
              <a:t>Your reply in this matter would be much appreciated.</a:t>
            </a:r>
          </a:p>
          <a:p>
            <a:endParaRPr lang="en-US" dirty="0"/>
          </a:p>
          <a:p>
            <a:r>
              <a:rPr lang="en-US" dirty="0"/>
              <a:t>Regards,</a:t>
            </a:r>
          </a:p>
          <a:p>
            <a:r>
              <a:rPr lang="en-US" dirty="0"/>
              <a:t>Yassin Ali</a:t>
            </a:r>
          </a:p>
          <a:p>
            <a:r>
              <a:rPr lang="en-US" dirty="0"/>
              <a:t>Electrical Engineer</a:t>
            </a:r>
          </a:p>
        </p:txBody>
      </p:sp>
      <p:pic>
        <p:nvPicPr>
          <p:cNvPr id="4" name="Picture 3">
            <a:extLst>
              <a:ext uri="{FF2B5EF4-FFF2-40B4-BE49-F238E27FC236}">
                <a16:creationId xmlns:a16="http://schemas.microsoft.com/office/drawing/2014/main" id="{ADE58F38-A550-3644-FD90-D68243CF85F9}"/>
              </a:ext>
            </a:extLst>
          </p:cNvPr>
          <p:cNvPicPr>
            <a:picLocks noChangeAspect="1"/>
          </p:cNvPicPr>
          <p:nvPr/>
        </p:nvPicPr>
        <p:blipFill>
          <a:blip r:embed="rId2"/>
          <a:stretch>
            <a:fillRect/>
          </a:stretch>
        </p:blipFill>
        <p:spPr>
          <a:xfrm>
            <a:off x="0" y="0"/>
            <a:ext cx="553752" cy="6858000"/>
          </a:xfrm>
          <a:prstGeom prst="rect">
            <a:avLst/>
          </a:prstGeom>
        </p:spPr>
      </p:pic>
    </p:spTree>
    <p:extLst>
      <p:ext uri="{BB962C8B-B14F-4D97-AF65-F5344CB8AC3E}">
        <p14:creationId xmlns:p14="http://schemas.microsoft.com/office/powerpoint/2010/main" val="9484588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17A6FB-1570-F663-6F3D-FFDD25B2A210}"/>
              </a:ext>
            </a:extLst>
          </p:cNvPr>
          <p:cNvSpPr txBox="1"/>
          <p:nvPr/>
        </p:nvSpPr>
        <p:spPr>
          <a:xfrm>
            <a:off x="1207362" y="615064"/>
            <a:ext cx="10777491" cy="4524315"/>
          </a:xfrm>
          <a:prstGeom prst="rect">
            <a:avLst/>
          </a:prstGeom>
          <a:noFill/>
        </p:spPr>
        <p:txBody>
          <a:bodyPr wrap="square">
            <a:spAutoFit/>
          </a:bodyPr>
          <a:lstStyle/>
          <a:p>
            <a:r>
              <a:rPr lang="en-US" b="1" u="sng" dirty="0"/>
              <a:t>Original</a:t>
            </a:r>
          </a:p>
          <a:p>
            <a:endParaRPr lang="en-US" dirty="0"/>
          </a:p>
          <a:p>
            <a:r>
              <a:rPr lang="en-US" dirty="0"/>
              <a:t>MEMORANDUM</a:t>
            </a:r>
          </a:p>
          <a:p>
            <a:r>
              <a:rPr lang="en-US" dirty="0"/>
              <a:t>To: Mike Hansen</a:t>
            </a:r>
          </a:p>
          <a:p>
            <a:r>
              <a:rPr lang="en-US" dirty="0"/>
              <a:t>From: Mohamed Afeef</a:t>
            </a:r>
          </a:p>
          <a:p>
            <a:r>
              <a:rPr lang="en-US" dirty="0"/>
              <a:t>Date: June 4, 20xx</a:t>
            </a:r>
          </a:p>
          <a:p>
            <a:r>
              <a:rPr lang="en-US" dirty="0"/>
              <a:t>Subject: Attendance Notice</a:t>
            </a:r>
            <a:endParaRPr lang="ru-RU" dirty="0"/>
          </a:p>
          <a:p>
            <a:endParaRPr lang="en-US" dirty="0"/>
          </a:p>
          <a:p>
            <a:r>
              <a:rPr lang="en-US" dirty="0"/>
              <a:t>Your work has been excellent. However, your absence record is now overruling your work record. We have difficulty scheduling when we cannot depend on your attendance. We have discussed this subject with you several times before. Now your attendance must meet our requirements or we will have to issue a warning letter if we do not see immediate improvement.</a:t>
            </a:r>
          </a:p>
          <a:p>
            <a:r>
              <a:rPr lang="en-US" dirty="0"/>
              <a:t>Your adherence to the above is appreciated.</a:t>
            </a:r>
            <a:endParaRPr lang="ru-RU" dirty="0"/>
          </a:p>
          <a:p>
            <a:endParaRPr lang="en-US" dirty="0"/>
          </a:p>
          <a:p>
            <a:r>
              <a:rPr lang="en-US" dirty="0"/>
              <a:t>Mohamed Afeef</a:t>
            </a:r>
          </a:p>
          <a:p>
            <a:r>
              <a:rPr lang="en-US" dirty="0"/>
              <a:t>Senior Project Engineer</a:t>
            </a:r>
          </a:p>
        </p:txBody>
      </p:sp>
      <p:pic>
        <p:nvPicPr>
          <p:cNvPr id="4" name="Picture 3">
            <a:extLst>
              <a:ext uri="{FF2B5EF4-FFF2-40B4-BE49-F238E27FC236}">
                <a16:creationId xmlns:a16="http://schemas.microsoft.com/office/drawing/2014/main" id="{BDE6052E-8447-26FE-ACA8-B9F7D521079A}"/>
              </a:ext>
            </a:extLst>
          </p:cNvPr>
          <p:cNvPicPr>
            <a:picLocks noChangeAspect="1"/>
          </p:cNvPicPr>
          <p:nvPr/>
        </p:nvPicPr>
        <p:blipFill>
          <a:blip r:embed="rId2"/>
          <a:stretch>
            <a:fillRect/>
          </a:stretch>
        </p:blipFill>
        <p:spPr>
          <a:xfrm>
            <a:off x="0" y="0"/>
            <a:ext cx="541581" cy="6858000"/>
          </a:xfrm>
          <a:prstGeom prst="rect">
            <a:avLst/>
          </a:prstGeom>
        </p:spPr>
      </p:pic>
    </p:spTree>
    <p:extLst>
      <p:ext uri="{BB962C8B-B14F-4D97-AF65-F5344CB8AC3E}">
        <p14:creationId xmlns:p14="http://schemas.microsoft.com/office/powerpoint/2010/main" val="19911284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070DF67-7AFB-5986-99FB-7CB20154AD13}"/>
              </a:ext>
            </a:extLst>
          </p:cNvPr>
          <p:cNvSpPr txBox="1"/>
          <p:nvPr/>
        </p:nvSpPr>
        <p:spPr>
          <a:xfrm>
            <a:off x="763479" y="613311"/>
            <a:ext cx="10457895" cy="4801314"/>
          </a:xfrm>
          <a:prstGeom prst="rect">
            <a:avLst/>
          </a:prstGeom>
          <a:noFill/>
        </p:spPr>
        <p:txBody>
          <a:bodyPr wrap="square">
            <a:spAutoFit/>
          </a:bodyPr>
          <a:lstStyle/>
          <a:p>
            <a:r>
              <a:rPr lang="en-US" b="1" i="1" u="sng" dirty="0"/>
              <a:t>Revised</a:t>
            </a:r>
          </a:p>
          <a:p>
            <a:endParaRPr lang="en-US" dirty="0"/>
          </a:p>
          <a:p>
            <a:endParaRPr lang="en-US" dirty="0"/>
          </a:p>
          <a:p>
            <a:r>
              <a:rPr lang="en-US" dirty="0"/>
              <a:t>MEMORANDUM</a:t>
            </a:r>
          </a:p>
          <a:p>
            <a:r>
              <a:rPr lang="en-US" dirty="0"/>
              <a:t>To: Mike Hansen</a:t>
            </a:r>
          </a:p>
          <a:p>
            <a:r>
              <a:rPr lang="en-US" dirty="0"/>
              <a:t>From: Mohamed Afeef</a:t>
            </a:r>
          </a:p>
          <a:p>
            <a:r>
              <a:rPr lang="en-US" dirty="0"/>
              <a:t>Date: June 4, 20xx</a:t>
            </a:r>
          </a:p>
          <a:p>
            <a:r>
              <a:rPr lang="en-US" dirty="0"/>
              <a:t>Subject: Attendance Notice</a:t>
            </a:r>
          </a:p>
          <a:p>
            <a:endParaRPr lang="en-US" dirty="0"/>
          </a:p>
          <a:p>
            <a:r>
              <a:rPr lang="en-US" dirty="0"/>
              <a:t>This is to remind you that your absence record has affected the manpower availability and as a result your colleagues are unable to schedule their duty roster.</a:t>
            </a:r>
          </a:p>
          <a:p>
            <a:r>
              <a:rPr lang="en-US" dirty="0"/>
              <a:t>Therefore, you are requested to meet the operations requirements. A warning letter will be issued to you if we do not see immediate improvement.</a:t>
            </a:r>
          </a:p>
          <a:p>
            <a:r>
              <a:rPr lang="en-US" dirty="0"/>
              <a:t>Your adherence to the above is appreciated.</a:t>
            </a:r>
          </a:p>
          <a:p>
            <a:endParaRPr lang="en-US" dirty="0"/>
          </a:p>
          <a:p>
            <a:r>
              <a:rPr lang="en-US" dirty="0"/>
              <a:t>Mohamed Afeef</a:t>
            </a:r>
          </a:p>
          <a:p>
            <a:r>
              <a:rPr lang="en-US" dirty="0"/>
              <a:t>Senior Project Engineer</a:t>
            </a:r>
            <a:endParaRPr lang="ru-UA" dirty="0"/>
          </a:p>
        </p:txBody>
      </p:sp>
      <p:pic>
        <p:nvPicPr>
          <p:cNvPr id="4" name="Picture 3">
            <a:extLst>
              <a:ext uri="{FF2B5EF4-FFF2-40B4-BE49-F238E27FC236}">
                <a16:creationId xmlns:a16="http://schemas.microsoft.com/office/drawing/2014/main" id="{AF260479-A65C-11CD-DDEC-B594C0C6CE2E}"/>
              </a:ext>
            </a:extLst>
          </p:cNvPr>
          <p:cNvPicPr>
            <a:picLocks noChangeAspect="1"/>
          </p:cNvPicPr>
          <p:nvPr/>
        </p:nvPicPr>
        <p:blipFill>
          <a:blip r:embed="rId2"/>
          <a:stretch>
            <a:fillRect/>
          </a:stretch>
        </p:blipFill>
        <p:spPr>
          <a:xfrm>
            <a:off x="0" y="0"/>
            <a:ext cx="553752" cy="6858000"/>
          </a:xfrm>
          <a:prstGeom prst="rect">
            <a:avLst/>
          </a:prstGeom>
        </p:spPr>
      </p:pic>
    </p:spTree>
    <p:extLst>
      <p:ext uri="{BB962C8B-B14F-4D97-AF65-F5344CB8AC3E}">
        <p14:creationId xmlns:p14="http://schemas.microsoft.com/office/powerpoint/2010/main" val="42420747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2820EF7-C3DD-FDC9-8E83-0A58935CD2FB}"/>
              </a:ext>
            </a:extLst>
          </p:cNvPr>
          <p:cNvSpPr txBox="1"/>
          <p:nvPr/>
        </p:nvSpPr>
        <p:spPr>
          <a:xfrm>
            <a:off x="781236" y="583096"/>
            <a:ext cx="10937288" cy="5078313"/>
          </a:xfrm>
          <a:prstGeom prst="rect">
            <a:avLst/>
          </a:prstGeom>
          <a:noFill/>
        </p:spPr>
        <p:txBody>
          <a:bodyPr wrap="square">
            <a:spAutoFit/>
          </a:bodyPr>
          <a:lstStyle/>
          <a:p>
            <a:r>
              <a:rPr lang="en-US" b="1" i="1" u="sng" dirty="0"/>
              <a:t>Original</a:t>
            </a:r>
          </a:p>
          <a:p>
            <a:endParaRPr lang="en-US" dirty="0"/>
          </a:p>
          <a:p>
            <a:r>
              <a:rPr lang="en-US" dirty="0"/>
              <a:t>MEMORANDUM</a:t>
            </a:r>
          </a:p>
          <a:p>
            <a:r>
              <a:rPr lang="en-US" dirty="0"/>
              <a:t>To: Plant Manager</a:t>
            </a:r>
          </a:p>
          <a:p>
            <a:r>
              <a:rPr lang="en-US" dirty="0"/>
              <a:t>From: Mechanical Engineer</a:t>
            </a:r>
          </a:p>
          <a:p>
            <a:r>
              <a:rPr lang="en-US" dirty="0"/>
              <a:t>Date: June 4, 20xx</a:t>
            </a:r>
          </a:p>
          <a:p>
            <a:r>
              <a:rPr lang="en-US" dirty="0"/>
              <a:t>Subject: Salary Adjustment Request</a:t>
            </a:r>
          </a:p>
          <a:p>
            <a:endParaRPr lang="en-US" dirty="0"/>
          </a:p>
          <a:p>
            <a:r>
              <a:rPr lang="en-US" dirty="0"/>
              <a:t>I am writing to you to request an increase in my monthly salary. I feel this letter is necessary because I have not been offered an increase over the last five years.</a:t>
            </a:r>
          </a:p>
          <a:p>
            <a:r>
              <a:rPr lang="en-US" dirty="0"/>
              <a:t>I feel that I am an asset to the company. I believe I have performed all my required duties and others to the best of my ability. The skills I provide are valuable, and I’m sure you’ll agree, they are an essential part of the running of this business.</a:t>
            </a:r>
          </a:p>
          <a:p>
            <a:r>
              <a:rPr lang="en-US" dirty="0"/>
              <a:t>I am looking forward for your approval and appreciate your comments.</a:t>
            </a:r>
          </a:p>
          <a:p>
            <a:endParaRPr lang="en-US" dirty="0"/>
          </a:p>
          <a:p>
            <a:r>
              <a:rPr lang="en-US" dirty="0"/>
              <a:t>Regards,</a:t>
            </a:r>
          </a:p>
          <a:p>
            <a:r>
              <a:rPr lang="en-US" dirty="0"/>
              <a:t>Khalid Afeef</a:t>
            </a:r>
          </a:p>
          <a:p>
            <a:r>
              <a:rPr lang="en-US" dirty="0"/>
              <a:t>Mechanical Engineer</a:t>
            </a:r>
            <a:endParaRPr lang="ru-UA" dirty="0"/>
          </a:p>
        </p:txBody>
      </p:sp>
      <p:pic>
        <p:nvPicPr>
          <p:cNvPr id="4" name="Picture 3">
            <a:extLst>
              <a:ext uri="{FF2B5EF4-FFF2-40B4-BE49-F238E27FC236}">
                <a16:creationId xmlns:a16="http://schemas.microsoft.com/office/drawing/2014/main" id="{CA10D665-B592-EB99-D995-B64A9FE83344}"/>
              </a:ext>
            </a:extLst>
          </p:cNvPr>
          <p:cNvPicPr>
            <a:picLocks noChangeAspect="1"/>
          </p:cNvPicPr>
          <p:nvPr/>
        </p:nvPicPr>
        <p:blipFill>
          <a:blip r:embed="rId2"/>
          <a:stretch>
            <a:fillRect/>
          </a:stretch>
        </p:blipFill>
        <p:spPr>
          <a:xfrm>
            <a:off x="5918" y="0"/>
            <a:ext cx="541581" cy="6858000"/>
          </a:xfrm>
          <a:prstGeom prst="rect">
            <a:avLst/>
          </a:prstGeom>
        </p:spPr>
      </p:pic>
    </p:spTree>
    <p:extLst>
      <p:ext uri="{BB962C8B-B14F-4D97-AF65-F5344CB8AC3E}">
        <p14:creationId xmlns:p14="http://schemas.microsoft.com/office/powerpoint/2010/main" val="25191513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0FBDE91-2EB0-D677-D2CE-330158B7767A}"/>
              </a:ext>
            </a:extLst>
          </p:cNvPr>
          <p:cNvSpPr txBox="1"/>
          <p:nvPr/>
        </p:nvSpPr>
        <p:spPr>
          <a:xfrm>
            <a:off x="932155" y="748268"/>
            <a:ext cx="10306975" cy="4524315"/>
          </a:xfrm>
          <a:prstGeom prst="rect">
            <a:avLst/>
          </a:prstGeom>
          <a:noFill/>
        </p:spPr>
        <p:txBody>
          <a:bodyPr wrap="square">
            <a:spAutoFit/>
          </a:bodyPr>
          <a:lstStyle/>
          <a:p>
            <a:r>
              <a:rPr lang="en-US" b="1" i="1" u="sng" dirty="0"/>
              <a:t>Revised</a:t>
            </a:r>
          </a:p>
          <a:p>
            <a:endParaRPr lang="en-US" b="1" i="1" u="sng" dirty="0"/>
          </a:p>
          <a:p>
            <a:r>
              <a:rPr lang="en-US" dirty="0"/>
              <a:t>MEMORANDUM</a:t>
            </a:r>
          </a:p>
          <a:p>
            <a:r>
              <a:rPr lang="en-US" dirty="0"/>
              <a:t>TO: Plant Manager</a:t>
            </a:r>
          </a:p>
          <a:p>
            <a:r>
              <a:rPr lang="en-US" dirty="0"/>
              <a:t>From: Electrical Engineer</a:t>
            </a:r>
          </a:p>
          <a:p>
            <a:r>
              <a:rPr lang="en-US" dirty="0"/>
              <a:t>Date: June 4, 20xx</a:t>
            </a:r>
          </a:p>
          <a:p>
            <a:r>
              <a:rPr lang="en-US" dirty="0"/>
              <a:t>Subject: Salary Adjustment Request</a:t>
            </a:r>
          </a:p>
          <a:p>
            <a:endParaRPr lang="en-US" dirty="0"/>
          </a:p>
          <a:p>
            <a:r>
              <a:rPr lang="en-US" dirty="0"/>
              <a:t>This is to request an adjustment to my monthly salary since I have not been offered an increase for the past five years. </a:t>
            </a:r>
          </a:p>
          <a:p>
            <a:r>
              <a:rPr lang="en-US" dirty="0"/>
              <a:t>My personal contribution toward enhancing the productivity of this</a:t>
            </a:r>
          </a:p>
          <a:p>
            <a:r>
              <a:rPr lang="en-US" dirty="0"/>
              <a:t>department is attached for your information.</a:t>
            </a:r>
          </a:p>
          <a:p>
            <a:r>
              <a:rPr lang="en-US" dirty="0"/>
              <a:t>Your approval in this matter would be much appreciated.</a:t>
            </a:r>
          </a:p>
          <a:p>
            <a:endParaRPr lang="en-US" dirty="0"/>
          </a:p>
          <a:p>
            <a:r>
              <a:rPr lang="en-US" dirty="0"/>
              <a:t>Khalid </a:t>
            </a:r>
            <a:r>
              <a:rPr lang="en-US" dirty="0" err="1"/>
              <a:t>Afeed</a:t>
            </a:r>
            <a:endParaRPr lang="en-US" dirty="0"/>
          </a:p>
          <a:p>
            <a:r>
              <a:rPr lang="en-US" dirty="0"/>
              <a:t>Electrical Engineer</a:t>
            </a:r>
          </a:p>
        </p:txBody>
      </p:sp>
      <p:pic>
        <p:nvPicPr>
          <p:cNvPr id="4" name="Picture 3">
            <a:extLst>
              <a:ext uri="{FF2B5EF4-FFF2-40B4-BE49-F238E27FC236}">
                <a16:creationId xmlns:a16="http://schemas.microsoft.com/office/drawing/2014/main" id="{53EE7904-36C6-9AD4-8DB1-564A963FA62E}"/>
              </a:ext>
            </a:extLst>
          </p:cNvPr>
          <p:cNvPicPr>
            <a:picLocks noChangeAspect="1"/>
          </p:cNvPicPr>
          <p:nvPr/>
        </p:nvPicPr>
        <p:blipFill>
          <a:blip r:embed="rId2"/>
          <a:stretch>
            <a:fillRect/>
          </a:stretch>
        </p:blipFill>
        <p:spPr>
          <a:xfrm>
            <a:off x="0" y="0"/>
            <a:ext cx="553752" cy="6858000"/>
          </a:xfrm>
          <a:prstGeom prst="rect">
            <a:avLst/>
          </a:prstGeom>
        </p:spPr>
      </p:pic>
    </p:spTree>
    <p:extLst>
      <p:ext uri="{BB962C8B-B14F-4D97-AF65-F5344CB8AC3E}">
        <p14:creationId xmlns:p14="http://schemas.microsoft.com/office/powerpoint/2010/main" val="29177903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9B1D6FF-F7B2-189B-EBBB-F53B913FEED1}"/>
              </a:ext>
            </a:extLst>
          </p:cNvPr>
          <p:cNvSpPr txBox="1"/>
          <p:nvPr/>
        </p:nvSpPr>
        <p:spPr>
          <a:xfrm>
            <a:off x="825624" y="632780"/>
            <a:ext cx="11248007" cy="5078313"/>
          </a:xfrm>
          <a:prstGeom prst="rect">
            <a:avLst/>
          </a:prstGeom>
          <a:noFill/>
        </p:spPr>
        <p:txBody>
          <a:bodyPr wrap="square">
            <a:spAutoFit/>
          </a:bodyPr>
          <a:lstStyle/>
          <a:p>
            <a:r>
              <a:rPr lang="en-US" b="1" i="1" u="sng" dirty="0"/>
              <a:t>Original</a:t>
            </a:r>
          </a:p>
          <a:p>
            <a:endParaRPr lang="en-US" dirty="0"/>
          </a:p>
          <a:p>
            <a:endParaRPr lang="en-US" dirty="0"/>
          </a:p>
          <a:p>
            <a:r>
              <a:rPr lang="en-US" dirty="0"/>
              <a:t>To All Employees</a:t>
            </a:r>
          </a:p>
          <a:p>
            <a:r>
              <a:rPr lang="en-US" dirty="0"/>
              <a:t>CC Leadership team</a:t>
            </a:r>
          </a:p>
          <a:p>
            <a:r>
              <a:rPr lang="en-US" dirty="0"/>
              <a:t>Subject Misuse of E-mail Privilege</a:t>
            </a:r>
          </a:p>
          <a:p>
            <a:endParaRPr lang="en-US" dirty="0"/>
          </a:p>
          <a:p>
            <a:r>
              <a:rPr lang="en-US" dirty="0"/>
              <a:t>We all like to send and receive e-mails, but personal mailings use up too much time and are a distraction from our work.</a:t>
            </a:r>
          </a:p>
          <a:p>
            <a:r>
              <a:rPr lang="en-US" dirty="0"/>
              <a:t>Therefore, all employees are requested to refrain from using their company e-mail account for personal mail. Those employees who continue to abuse their e-mail privilege will have their accounts revoked.</a:t>
            </a:r>
          </a:p>
          <a:p>
            <a:r>
              <a:rPr lang="en-US" dirty="0"/>
              <a:t>Remember that the account was given to you to make your job easier by facilitating quick contact with business associates, not to make it possible to communicate with family and friends.</a:t>
            </a:r>
          </a:p>
          <a:p>
            <a:r>
              <a:rPr lang="en-US" dirty="0"/>
              <a:t>Please respect your e-mail privilege and don’t abuse it, otherwise you risk having your access to e-mail suspended.</a:t>
            </a:r>
          </a:p>
          <a:p>
            <a:endParaRPr lang="en-US" dirty="0"/>
          </a:p>
          <a:p>
            <a:r>
              <a:rPr lang="en-US" dirty="0"/>
              <a:t>Regards,</a:t>
            </a:r>
          </a:p>
          <a:p>
            <a:r>
              <a:rPr lang="en-US" dirty="0"/>
              <a:t>Ali Salem</a:t>
            </a:r>
          </a:p>
          <a:p>
            <a:r>
              <a:rPr lang="en-US" dirty="0"/>
              <a:t>IT Manager</a:t>
            </a:r>
          </a:p>
        </p:txBody>
      </p:sp>
      <p:pic>
        <p:nvPicPr>
          <p:cNvPr id="4" name="Picture 3">
            <a:extLst>
              <a:ext uri="{FF2B5EF4-FFF2-40B4-BE49-F238E27FC236}">
                <a16:creationId xmlns:a16="http://schemas.microsoft.com/office/drawing/2014/main" id="{F064ACEE-154D-9295-603C-4AFBE78546AE}"/>
              </a:ext>
            </a:extLst>
          </p:cNvPr>
          <p:cNvPicPr>
            <a:picLocks noChangeAspect="1"/>
          </p:cNvPicPr>
          <p:nvPr/>
        </p:nvPicPr>
        <p:blipFill>
          <a:blip r:embed="rId2"/>
          <a:stretch>
            <a:fillRect/>
          </a:stretch>
        </p:blipFill>
        <p:spPr>
          <a:xfrm>
            <a:off x="0" y="0"/>
            <a:ext cx="541581" cy="6858000"/>
          </a:xfrm>
          <a:prstGeom prst="rect">
            <a:avLst/>
          </a:prstGeom>
        </p:spPr>
      </p:pic>
    </p:spTree>
    <p:extLst>
      <p:ext uri="{BB962C8B-B14F-4D97-AF65-F5344CB8AC3E}">
        <p14:creationId xmlns:p14="http://schemas.microsoft.com/office/powerpoint/2010/main" val="3853442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94AC6C8-494D-F3D3-87AF-990200FCF55F}"/>
              </a:ext>
            </a:extLst>
          </p:cNvPr>
          <p:cNvSpPr txBox="1"/>
          <p:nvPr/>
        </p:nvSpPr>
        <p:spPr>
          <a:xfrm>
            <a:off x="878889" y="892063"/>
            <a:ext cx="10777492" cy="3970318"/>
          </a:xfrm>
          <a:prstGeom prst="rect">
            <a:avLst/>
          </a:prstGeom>
          <a:noFill/>
        </p:spPr>
        <p:txBody>
          <a:bodyPr wrap="square">
            <a:spAutoFit/>
          </a:bodyPr>
          <a:lstStyle/>
          <a:p>
            <a:r>
              <a:rPr lang="en-US" b="1" i="1" u="sng" dirty="0"/>
              <a:t>Revised</a:t>
            </a:r>
          </a:p>
          <a:p>
            <a:r>
              <a:rPr lang="en-US" dirty="0"/>
              <a:t>To All Employees</a:t>
            </a:r>
          </a:p>
          <a:p>
            <a:r>
              <a:rPr lang="en-US" dirty="0"/>
              <a:t>CC Leadership team</a:t>
            </a:r>
          </a:p>
          <a:p>
            <a:r>
              <a:rPr lang="en-US" dirty="0"/>
              <a:t>Subject Misuse of E-mail Privilege</a:t>
            </a:r>
          </a:p>
          <a:p>
            <a:endParaRPr lang="en-US" dirty="0"/>
          </a:p>
          <a:p>
            <a:r>
              <a:rPr lang="en-US" dirty="0"/>
              <a:t>It has been observed that some employees have taken advantage of their company e-mail by sending non-business messages to a large group of users.</a:t>
            </a:r>
          </a:p>
          <a:p>
            <a:r>
              <a:rPr lang="en-US" dirty="0"/>
              <a:t>This practice is unacceptable in our environment and disciplinary action will be taken against anyone found misusing his or her e-mail.</a:t>
            </a:r>
          </a:p>
          <a:p>
            <a:r>
              <a:rPr lang="en-US" dirty="0"/>
              <a:t>Your co-operation would be greatly appreciated.</a:t>
            </a:r>
          </a:p>
          <a:p>
            <a:endParaRPr lang="en-US" dirty="0"/>
          </a:p>
          <a:p>
            <a:r>
              <a:rPr lang="en-US" dirty="0"/>
              <a:t>Regards,</a:t>
            </a:r>
          </a:p>
          <a:p>
            <a:r>
              <a:rPr lang="en-US" dirty="0"/>
              <a:t>Ali Salem</a:t>
            </a:r>
          </a:p>
          <a:p>
            <a:r>
              <a:rPr lang="en-US" dirty="0"/>
              <a:t>IT Manager</a:t>
            </a:r>
            <a:endParaRPr lang="ru-UA" dirty="0"/>
          </a:p>
        </p:txBody>
      </p:sp>
      <p:pic>
        <p:nvPicPr>
          <p:cNvPr id="4" name="Picture 3">
            <a:extLst>
              <a:ext uri="{FF2B5EF4-FFF2-40B4-BE49-F238E27FC236}">
                <a16:creationId xmlns:a16="http://schemas.microsoft.com/office/drawing/2014/main" id="{F0678743-36EC-ACEE-6B83-C7BCB7CCA9EF}"/>
              </a:ext>
            </a:extLst>
          </p:cNvPr>
          <p:cNvPicPr>
            <a:picLocks noChangeAspect="1"/>
          </p:cNvPicPr>
          <p:nvPr/>
        </p:nvPicPr>
        <p:blipFill>
          <a:blip r:embed="rId2"/>
          <a:stretch>
            <a:fillRect/>
          </a:stretch>
        </p:blipFill>
        <p:spPr>
          <a:xfrm>
            <a:off x="14796" y="0"/>
            <a:ext cx="553752" cy="6858000"/>
          </a:xfrm>
          <a:prstGeom prst="rect">
            <a:avLst/>
          </a:prstGeom>
        </p:spPr>
      </p:pic>
    </p:spTree>
    <p:extLst>
      <p:ext uri="{BB962C8B-B14F-4D97-AF65-F5344CB8AC3E}">
        <p14:creationId xmlns:p14="http://schemas.microsoft.com/office/powerpoint/2010/main" val="41389906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E8A3382-1C36-80EB-CFFD-215D6ABCC007}"/>
              </a:ext>
            </a:extLst>
          </p:cNvPr>
          <p:cNvSpPr txBox="1"/>
          <p:nvPr/>
        </p:nvSpPr>
        <p:spPr>
          <a:xfrm>
            <a:off x="834501" y="476564"/>
            <a:ext cx="10670959" cy="5078313"/>
          </a:xfrm>
          <a:prstGeom prst="rect">
            <a:avLst/>
          </a:prstGeom>
          <a:noFill/>
        </p:spPr>
        <p:txBody>
          <a:bodyPr wrap="square">
            <a:spAutoFit/>
          </a:bodyPr>
          <a:lstStyle/>
          <a:p>
            <a:r>
              <a:rPr lang="en-US" b="1" i="1" u="sng" dirty="0"/>
              <a:t>Original</a:t>
            </a:r>
          </a:p>
          <a:p>
            <a:endParaRPr lang="en-US" b="1" i="1" u="sng" dirty="0"/>
          </a:p>
          <a:p>
            <a:endParaRPr lang="en-US" b="1" i="1" u="sng" dirty="0"/>
          </a:p>
          <a:p>
            <a:r>
              <a:rPr lang="en-US" dirty="0"/>
              <a:t>MEMORANDUM</a:t>
            </a:r>
          </a:p>
          <a:p>
            <a:r>
              <a:rPr lang="en-US" dirty="0"/>
              <a:t>To: Transport Manager</a:t>
            </a:r>
          </a:p>
          <a:p>
            <a:r>
              <a:rPr lang="en-US" dirty="0"/>
              <a:t>From: Transport Officer</a:t>
            </a:r>
          </a:p>
          <a:p>
            <a:r>
              <a:rPr lang="en-US" dirty="0"/>
              <a:t>Date: October 10, 20xx</a:t>
            </a:r>
          </a:p>
          <a:p>
            <a:r>
              <a:rPr lang="en-US" dirty="0"/>
              <a:t>Subject: Short-term hire of buses</a:t>
            </a:r>
          </a:p>
          <a:p>
            <a:endParaRPr lang="en-US" dirty="0"/>
          </a:p>
          <a:p>
            <a:r>
              <a:rPr lang="en-US" dirty="0"/>
              <a:t>I’d like to tell you that we are having a bit of engine trouble with our buses at the moment and I’m afraid they’ll almost definitely be off the road for a week or so. What I want to say is quite a problem for us because I’ll need the buses next Wednesday.</a:t>
            </a:r>
          </a:p>
          <a:p>
            <a:r>
              <a:rPr lang="en-US" dirty="0"/>
              <a:t>So, I think the best way to get round this problem is for us to hire the same sort of bus for the time being just until our mechanics can get our buses back on the road.</a:t>
            </a:r>
          </a:p>
          <a:p>
            <a:r>
              <a:rPr lang="en-US" dirty="0"/>
              <a:t>Can you tell me if you think this idea is OK?</a:t>
            </a:r>
          </a:p>
          <a:p>
            <a:endParaRPr lang="en-US" dirty="0"/>
          </a:p>
          <a:p>
            <a:r>
              <a:rPr lang="en-US" dirty="0"/>
              <a:t>Ivan Naser</a:t>
            </a:r>
          </a:p>
          <a:p>
            <a:r>
              <a:rPr lang="en-US" dirty="0"/>
              <a:t>Transport Officer</a:t>
            </a:r>
            <a:endParaRPr lang="ru-UA" dirty="0"/>
          </a:p>
        </p:txBody>
      </p:sp>
      <p:pic>
        <p:nvPicPr>
          <p:cNvPr id="4" name="Picture 3">
            <a:extLst>
              <a:ext uri="{FF2B5EF4-FFF2-40B4-BE49-F238E27FC236}">
                <a16:creationId xmlns:a16="http://schemas.microsoft.com/office/drawing/2014/main" id="{D1799DDD-2900-CF1D-C739-5843BA29BE21}"/>
              </a:ext>
            </a:extLst>
          </p:cNvPr>
          <p:cNvPicPr>
            <a:picLocks noChangeAspect="1"/>
          </p:cNvPicPr>
          <p:nvPr/>
        </p:nvPicPr>
        <p:blipFill>
          <a:blip r:embed="rId2"/>
          <a:stretch>
            <a:fillRect/>
          </a:stretch>
        </p:blipFill>
        <p:spPr>
          <a:xfrm>
            <a:off x="5918" y="0"/>
            <a:ext cx="541581" cy="6858000"/>
          </a:xfrm>
          <a:prstGeom prst="rect">
            <a:avLst/>
          </a:prstGeom>
        </p:spPr>
      </p:pic>
    </p:spTree>
    <p:extLst>
      <p:ext uri="{BB962C8B-B14F-4D97-AF65-F5344CB8AC3E}">
        <p14:creationId xmlns:p14="http://schemas.microsoft.com/office/powerpoint/2010/main" val="9419714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DEEFC00-9D33-E7CC-E141-6B34DA419034}"/>
              </a:ext>
            </a:extLst>
          </p:cNvPr>
          <p:cNvSpPr txBox="1"/>
          <p:nvPr/>
        </p:nvSpPr>
        <p:spPr>
          <a:xfrm>
            <a:off x="665826" y="654157"/>
            <a:ext cx="10546671" cy="4801314"/>
          </a:xfrm>
          <a:prstGeom prst="rect">
            <a:avLst/>
          </a:prstGeom>
          <a:noFill/>
        </p:spPr>
        <p:txBody>
          <a:bodyPr wrap="square">
            <a:spAutoFit/>
          </a:bodyPr>
          <a:lstStyle/>
          <a:p>
            <a:r>
              <a:rPr lang="en-US" b="1" i="1" u="sng" dirty="0"/>
              <a:t>Revised</a:t>
            </a:r>
          </a:p>
          <a:p>
            <a:endParaRPr lang="en-US" b="1" i="1" u="sng" dirty="0"/>
          </a:p>
          <a:p>
            <a:endParaRPr lang="en-US" b="1" i="1" u="sng" dirty="0"/>
          </a:p>
          <a:p>
            <a:r>
              <a:rPr lang="en-US" dirty="0"/>
              <a:t>MEMORANDUM</a:t>
            </a:r>
          </a:p>
          <a:p>
            <a:r>
              <a:rPr lang="en-US" dirty="0"/>
              <a:t>To: Transport Manager</a:t>
            </a:r>
          </a:p>
          <a:p>
            <a:r>
              <a:rPr lang="en-US" dirty="0"/>
              <a:t>From: Transport Officer</a:t>
            </a:r>
          </a:p>
          <a:p>
            <a:r>
              <a:rPr lang="en-US" dirty="0"/>
              <a:t>Date: October 10, 20xx</a:t>
            </a:r>
          </a:p>
          <a:p>
            <a:r>
              <a:rPr lang="en-US" dirty="0"/>
              <a:t>Subject: Short-term hire of buses</a:t>
            </a:r>
          </a:p>
          <a:p>
            <a:endParaRPr lang="en-US" dirty="0"/>
          </a:p>
          <a:p>
            <a:r>
              <a:rPr lang="en-US" dirty="0"/>
              <a:t>Both buses used to transport passengers between the company head office and the fields are currently under repair due to engine problems. They are likely to be out of service for at least a week.</a:t>
            </a:r>
          </a:p>
          <a:p>
            <a:r>
              <a:rPr lang="en-US" dirty="0"/>
              <a:t>Therefore, it is recommended that two similar buses be hired temporarily until our vehicles are roadworthy again.</a:t>
            </a:r>
          </a:p>
          <a:p>
            <a:r>
              <a:rPr lang="en-US" dirty="0"/>
              <a:t>Your approval would be appreciated.</a:t>
            </a:r>
          </a:p>
          <a:p>
            <a:endParaRPr lang="en-US" dirty="0"/>
          </a:p>
          <a:p>
            <a:r>
              <a:rPr lang="en-US" dirty="0"/>
              <a:t>Ivan Naser</a:t>
            </a:r>
          </a:p>
          <a:p>
            <a:r>
              <a:rPr lang="en-US" dirty="0"/>
              <a:t>Transport Officer</a:t>
            </a:r>
            <a:endParaRPr lang="ru-UA" dirty="0"/>
          </a:p>
        </p:txBody>
      </p:sp>
      <p:pic>
        <p:nvPicPr>
          <p:cNvPr id="4" name="Picture 3">
            <a:extLst>
              <a:ext uri="{FF2B5EF4-FFF2-40B4-BE49-F238E27FC236}">
                <a16:creationId xmlns:a16="http://schemas.microsoft.com/office/drawing/2014/main" id="{DAC8CD0A-A5BA-FCFA-AD94-2FD35BCC12B5}"/>
              </a:ext>
            </a:extLst>
          </p:cNvPr>
          <p:cNvPicPr>
            <a:picLocks noChangeAspect="1"/>
          </p:cNvPicPr>
          <p:nvPr/>
        </p:nvPicPr>
        <p:blipFill>
          <a:blip r:embed="rId2"/>
          <a:stretch>
            <a:fillRect/>
          </a:stretch>
        </p:blipFill>
        <p:spPr>
          <a:xfrm>
            <a:off x="0" y="0"/>
            <a:ext cx="553752" cy="6858000"/>
          </a:xfrm>
          <a:prstGeom prst="rect">
            <a:avLst/>
          </a:prstGeom>
        </p:spPr>
      </p:pic>
    </p:spTree>
    <p:extLst>
      <p:ext uri="{BB962C8B-B14F-4D97-AF65-F5344CB8AC3E}">
        <p14:creationId xmlns:p14="http://schemas.microsoft.com/office/powerpoint/2010/main" val="772349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90FC970-330F-3F1D-7FAC-505D2649BD5F}"/>
              </a:ext>
            </a:extLst>
          </p:cNvPr>
          <p:cNvPicPr>
            <a:picLocks noChangeAspect="1"/>
          </p:cNvPicPr>
          <p:nvPr/>
        </p:nvPicPr>
        <p:blipFill>
          <a:blip r:embed="rId2"/>
          <a:stretch>
            <a:fillRect/>
          </a:stretch>
        </p:blipFill>
        <p:spPr>
          <a:xfrm>
            <a:off x="1122194" y="1748567"/>
            <a:ext cx="5934903" cy="4372585"/>
          </a:xfrm>
          <a:prstGeom prst="rect">
            <a:avLst/>
          </a:prstGeom>
        </p:spPr>
      </p:pic>
      <p:sp>
        <p:nvSpPr>
          <p:cNvPr id="7" name="TextBox 6">
            <a:extLst>
              <a:ext uri="{FF2B5EF4-FFF2-40B4-BE49-F238E27FC236}">
                <a16:creationId xmlns:a16="http://schemas.microsoft.com/office/drawing/2014/main" id="{C654CC9B-D907-81AB-712B-9EA383530456}"/>
              </a:ext>
            </a:extLst>
          </p:cNvPr>
          <p:cNvSpPr txBox="1"/>
          <p:nvPr/>
        </p:nvSpPr>
        <p:spPr>
          <a:xfrm>
            <a:off x="3048740" y="663151"/>
            <a:ext cx="6094520" cy="584775"/>
          </a:xfrm>
          <a:prstGeom prst="rect">
            <a:avLst/>
          </a:prstGeom>
          <a:noFill/>
        </p:spPr>
        <p:txBody>
          <a:bodyPr wrap="square">
            <a:spAutoFit/>
          </a:bodyPr>
          <a:lstStyle/>
          <a:p>
            <a:pPr algn="ctr"/>
            <a:r>
              <a:rPr lang="en-US" sz="3200" b="1" dirty="0">
                <a:latin typeface="Segoe UI" panose="020B0502040204020203" pitchFamily="34" charset="0"/>
                <a:cs typeface="Segoe UI" panose="020B0502040204020203" pitchFamily="34" charset="0"/>
              </a:rPr>
              <a:t>Keep your sentences short </a:t>
            </a:r>
            <a:endParaRPr lang="ru-UA" sz="3200" b="1" dirty="0">
              <a:latin typeface="Segoe UI" panose="020B0502040204020203" pitchFamily="34" charset="0"/>
              <a:cs typeface="Segoe UI" panose="020B0502040204020203" pitchFamily="34" charset="0"/>
            </a:endParaRPr>
          </a:p>
        </p:txBody>
      </p:sp>
      <p:pic>
        <p:nvPicPr>
          <p:cNvPr id="9" name="Picture 8">
            <a:extLst>
              <a:ext uri="{FF2B5EF4-FFF2-40B4-BE49-F238E27FC236}">
                <a16:creationId xmlns:a16="http://schemas.microsoft.com/office/drawing/2014/main" id="{A74DE371-E56A-24B3-DCB9-DB320104F432}"/>
              </a:ext>
            </a:extLst>
          </p:cNvPr>
          <p:cNvPicPr>
            <a:picLocks noChangeAspect="1"/>
          </p:cNvPicPr>
          <p:nvPr/>
        </p:nvPicPr>
        <p:blipFill>
          <a:blip r:embed="rId3"/>
          <a:stretch>
            <a:fillRect/>
          </a:stretch>
        </p:blipFill>
        <p:spPr>
          <a:xfrm>
            <a:off x="7057097" y="1748567"/>
            <a:ext cx="4210638" cy="4292519"/>
          </a:xfrm>
          <a:prstGeom prst="rect">
            <a:avLst/>
          </a:prstGeom>
        </p:spPr>
      </p:pic>
    </p:spTree>
    <p:extLst>
      <p:ext uri="{BB962C8B-B14F-4D97-AF65-F5344CB8AC3E}">
        <p14:creationId xmlns:p14="http://schemas.microsoft.com/office/powerpoint/2010/main" val="5353799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88ABC2-FA22-F800-12F4-EF74B2AB5DC7}"/>
              </a:ext>
            </a:extLst>
          </p:cNvPr>
          <p:cNvSpPr txBox="1"/>
          <p:nvPr/>
        </p:nvSpPr>
        <p:spPr>
          <a:xfrm>
            <a:off x="834501" y="824623"/>
            <a:ext cx="10466773" cy="3416320"/>
          </a:xfrm>
          <a:prstGeom prst="rect">
            <a:avLst/>
          </a:prstGeom>
          <a:noFill/>
        </p:spPr>
        <p:txBody>
          <a:bodyPr wrap="square">
            <a:spAutoFit/>
          </a:bodyPr>
          <a:lstStyle/>
          <a:p>
            <a:r>
              <a:rPr lang="en-US" b="1" i="1" u="sng" dirty="0"/>
              <a:t>Original</a:t>
            </a:r>
          </a:p>
          <a:p>
            <a:r>
              <a:rPr lang="en-US" dirty="0"/>
              <a:t>To requests@abc.com</a:t>
            </a:r>
          </a:p>
          <a:p>
            <a:r>
              <a:rPr lang="en-US" dirty="0"/>
              <a:t>Subject: Car Loan Request</a:t>
            </a:r>
          </a:p>
          <a:p>
            <a:r>
              <a:rPr lang="en-US" dirty="0"/>
              <a:t>Attachment Car Loan Application Form</a:t>
            </a:r>
          </a:p>
          <a:p>
            <a:endParaRPr lang="en-US" dirty="0"/>
          </a:p>
          <a:p>
            <a:r>
              <a:rPr lang="en-US" dirty="0"/>
              <a:t>Please find attached herewith the car loan application form pursuant to your request.</a:t>
            </a:r>
          </a:p>
          <a:p>
            <a:r>
              <a:rPr lang="en-US" dirty="0"/>
              <a:t>Please complete the attached form and forward to the undersigned latest by July 10, 20xx in order to complete the processing formalities.</a:t>
            </a:r>
          </a:p>
          <a:p>
            <a:endParaRPr lang="en-US" dirty="0"/>
          </a:p>
          <a:p>
            <a:r>
              <a:rPr lang="en-US" dirty="0"/>
              <a:t>Regards,</a:t>
            </a:r>
          </a:p>
          <a:p>
            <a:r>
              <a:rPr lang="en-US" dirty="0"/>
              <a:t>Mohamed Hamdi</a:t>
            </a:r>
          </a:p>
          <a:p>
            <a:r>
              <a:rPr lang="en-US" dirty="0"/>
              <a:t>Human Resources Coordinator</a:t>
            </a:r>
            <a:endParaRPr lang="ru-UA" dirty="0"/>
          </a:p>
        </p:txBody>
      </p:sp>
      <p:pic>
        <p:nvPicPr>
          <p:cNvPr id="4" name="Picture 3">
            <a:extLst>
              <a:ext uri="{FF2B5EF4-FFF2-40B4-BE49-F238E27FC236}">
                <a16:creationId xmlns:a16="http://schemas.microsoft.com/office/drawing/2014/main" id="{7F8426D6-31F7-C62E-A780-7F5D3DB248C7}"/>
              </a:ext>
            </a:extLst>
          </p:cNvPr>
          <p:cNvPicPr>
            <a:picLocks noChangeAspect="1"/>
          </p:cNvPicPr>
          <p:nvPr/>
        </p:nvPicPr>
        <p:blipFill>
          <a:blip r:embed="rId2"/>
          <a:stretch>
            <a:fillRect/>
          </a:stretch>
        </p:blipFill>
        <p:spPr>
          <a:xfrm>
            <a:off x="0" y="0"/>
            <a:ext cx="541581" cy="6858000"/>
          </a:xfrm>
          <a:prstGeom prst="rect">
            <a:avLst/>
          </a:prstGeom>
        </p:spPr>
      </p:pic>
    </p:spTree>
    <p:extLst>
      <p:ext uri="{BB962C8B-B14F-4D97-AF65-F5344CB8AC3E}">
        <p14:creationId xmlns:p14="http://schemas.microsoft.com/office/powerpoint/2010/main" val="22265244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14FB1E-E4FF-F855-B94C-EB739DC5EB3D}"/>
              </a:ext>
            </a:extLst>
          </p:cNvPr>
          <p:cNvSpPr txBox="1"/>
          <p:nvPr/>
        </p:nvSpPr>
        <p:spPr>
          <a:xfrm>
            <a:off x="818225" y="888558"/>
            <a:ext cx="10555549" cy="3693319"/>
          </a:xfrm>
          <a:prstGeom prst="rect">
            <a:avLst/>
          </a:prstGeom>
          <a:noFill/>
        </p:spPr>
        <p:txBody>
          <a:bodyPr wrap="square">
            <a:spAutoFit/>
          </a:bodyPr>
          <a:lstStyle/>
          <a:p>
            <a:r>
              <a:rPr lang="en-US" b="1" i="1" u="sng" dirty="0"/>
              <a:t>Revised</a:t>
            </a:r>
          </a:p>
          <a:p>
            <a:endParaRPr lang="en-US" dirty="0"/>
          </a:p>
          <a:p>
            <a:endParaRPr lang="en-US" dirty="0"/>
          </a:p>
          <a:p>
            <a:r>
              <a:rPr lang="en-US" dirty="0"/>
              <a:t>To requests@abc.com</a:t>
            </a:r>
          </a:p>
          <a:p>
            <a:r>
              <a:rPr lang="en-US" dirty="0"/>
              <a:t>Subject: Car loan request</a:t>
            </a:r>
          </a:p>
          <a:p>
            <a:r>
              <a:rPr lang="en-US" dirty="0"/>
              <a:t>Attachment Car loan application form</a:t>
            </a:r>
          </a:p>
          <a:p>
            <a:endParaRPr lang="en-US" dirty="0"/>
          </a:p>
          <a:p>
            <a:r>
              <a:rPr lang="en-US" dirty="0"/>
              <a:t>Attached is the car loan application form as requested.</a:t>
            </a:r>
          </a:p>
          <a:p>
            <a:r>
              <a:rPr lang="en-US" dirty="0"/>
              <a:t>Please complete the attached form and send it to me before July 10, 20xx.</a:t>
            </a:r>
          </a:p>
          <a:p>
            <a:endParaRPr lang="en-US" dirty="0"/>
          </a:p>
          <a:p>
            <a:r>
              <a:rPr lang="en-US" dirty="0"/>
              <a:t>Regards,</a:t>
            </a:r>
          </a:p>
          <a:p>
            <a:r>
              <a:rPr lang="en-US" dirty="0"/>
              <a:t>Mohamed Hamdi</a:t>
            </a:r>
          </a:p>
          <a:p>
            <a:r>
              <a:rPr lang="en-US" dirty="0"/>
              <a:t>Human Resources Coordinator</a:t>
            </a:r>
            <a:endParaRPr lang="ru-UA" dirty="0"/>
          </a:p>
        </p:txBody>
      </p:sp>
      <p:pic>
        <p:nvPicPr>
          <p:cNvPr id="4" name="Picture 3">
            <a:extLst>
              <a:ext uri="{FF2B5EF4-FFF2-40B4-BE49-F238E27FC236}">
                <a16:creationId xmlns:a16="http://schemas.microsoft.com/office/drawing/2014/main" id="{78FB5B90-1C3B-6AD6-E930-AB7102D3B26F}"/>
              </a:ext>
            </a:extLst>
          </p:cNvPr>
          <p:cNvPicPr>
            <a:picLocks noChangeAspect="1"/>
          </p:cNvPicPr>
          <p:nvPr/>
        </p:nvPicPr>
        <p:blipFill>
          <a:blip r:embed="rId2"/>
          <a:stretch>
            <a:fillRect/>
          </a:stretch>
        </p:blipFill>
        <p:spPr>
          <a:xfrm>
            <a:off x="0" y="0"/>
            <a:ext cx="553752" cy="6858000"/>
          </a:xfrm>
          <a:prstGeom prst="rect">
            <a:avLst/>
          </a:prstGeom>
        </p:spPr>
      </p:pic>
    </p:spTree>
    <p:extLst>
      <p:ext uri="{BB962C8B-B14F-4D97-AF65-F5344CB8AC3E}">
        <p14:creationId xmlns:p14="http://schemas.microsoft.com/office/powerpoint/2010/main" val="34719309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4439239-33D1-8211-4563-3564AD7E4768}"/>
              </a:ext>
            </a:extLst>
          </p:cNvPr>
          <p:cNvSpPr txBox="1"/>
          <p:nvPr/>
        </p:nvSpPr>
        <p:spPr>
          <a:xfrm>
            <a:off x="727970" y="838836"/>
            <a:ext cx="10555549" cy="3970318"/>
          </a:xfrm>
          <a:prstGeom prst="rect">
            <a:avLst/>
          </a:prstGeom>
          <a:noFill/>
        </p:spPr>
        <p:txBody>
          <a:bodyPr wrap="square">
            <a:spAutoFit/>
          </a:bodyPr>
          <a:lstStyle/>
          <a:p>
            <a:r>
              <a:rPr lang="en-US" b="1" i="1" u="sng" dirty="0"/>
              <a:t>Original</a:t>
            </a:r>
          </a:p>
          <a:p>
            <a:endParaRPr lang="en-US" dirty="0"/>
          </a:p>
          <a:p>
            <a:endParaRPr lang="en-US" dirty="0"/>
          </a:p>
          <a:p>
            <a:r>
              <a:rPr lang="en-US" dirty="0"/>
              <a:t>To: mhamad@abc.com</a:t>
            </a:r>
          </a:p>
          <a:p>
            <a:r>
              <a:rPr lang="en-US" dirty="0"/>
              <a:t>Subject: English Language Training Proposal</a:t>
            </a:r>
          </a:p>
          <a:p>
            <a:endParaRPr lang="en-US" dirty="0"/>
          </a:p>
          <a:p>
            <a:r>
              <a:rPr lang="en-US" dirty="0"/>
              <a:t>Dear Hamad,</a:t>
            </a:r>
          </a:p>
          <a:p>
            <a:r>
              <a:rPr lang="en-US" dirty="0"/>
              <a:t>As requested, I have attached a proposal 4 your employees 2 come &amp; study business communication @ Zayed University. </a:t>
            </a:r>
          </a:p>
          <a:p>
            <a:r>
              <a:rPr lang="en-US" dirty="0"/>
              <a:t>I will get in touch with you shortly 2 discuss about your requirements for a custom </a:t>
            </a:r>
            <a:r>
              <a:rPr lang="en-US" dirty="0" err="1"/>
              <a:t>programme</a:t>
            </a:r>
            <a:r>
              <a:rPr lang="en-US" dirty="0"/>
              <a:t>.</a:t>
            </a:r>
          </a:p>
          <a:p>
            <a:endParaRPr lang="en-US" dirty="0"/>
          </a:p>
          <a:p>
            <a:r>
              <a:rPr lang="en-US" dirty="0"/>
              <a:t>Regards,</a:t>
            </a:r>
          </a:p>
          <a:p>
            <a:r>
              <a:rPr lang="en-US" dirty="0"/>
              <a:t>Hajar Khaled</a:t>
            </a:r>
          </a:p>
          <a:p>
            <a:r>
              <a:rPr lang="en-US" dirty="0"/>
              <a:t>Training Coordinator</a:t>
            </a:r>
          </a:p>
        </p:txBody>
      </p:sp>
      <p:pic>
        <p:nvPicPr>
          <p:cNvPr id="4" name="Picture 3">
            <a:extLst>
              <a:ext uri="{FF2B5EF4-FFF2-40B4-BE49-F238E27FC236}">
                <a16:creationId xmlns:a16="http://schemas.microsoft.com/office/drawing/2014/main" id="{6D7504E6-9804-5B3C-37EF-7FF66FDD6ED8}"/>
              </a:ext>
            </a:extLst>
          </p:cNvPr>
          <p:cNvPicPr>
            <a:picLocks noChangeAspect="1"/>
          </p:cNvPicPr>
          <p:nvPr/>
        </p:nvPicPr>
        <p:blipFill>
          <a:blip r:embed="rId2"/>
          <a:stretch>
            <a:fillRect/>
          </a:stretch>
        </p:blipFill>
        <p:spPr>
          <a:xfrm>
            <a:off x="0" y="0"/>
            <a:ext cx="541581" cy="6858000"/>
          </a:xfrm>
          <a:prstGeom prst="rect">
            <a:avLst/>
          </a:prstGeom>
        </p:spPr>
      </p:pic>
    </p:spTree>
    <p:extLst>
      <p:ext uri="{BB962C8B-B14F-4D97-AF65-F5344CB8AC3E}">
        <p14:creationId xmlns:p14="http://schemas.microsoft.com/office/powerpoint/2010/main" val="37375594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A003EBA-8F47-8F33-8139-FECAF3EB4D36}"/>
              </a:ext>
            </a:extLst>
          </p:cNvPr>
          <p:cNvSpPr txBox="1"/>
          <p:nvPr/>
        </p:nvSpPr>
        <p:spPr>
          <a:xfrm>
            <a:off x="844859" y="572505"/>
            <a:ext cx="10804124" cy="3970318"/>
          </a:xfrm>
          <a:prstGeom prst="rect">
            <a:avLst/>
          </a:prstGeom>
          <a:noFill/>
        </p:spPr>
        <p:txBody>
          <a:bodyPr wrap="square">
            <a:spAutoFit/>
          </a:bodyPr>
          <a:lstStyle/>
          <a:p>
            <a:r>
              <a:rPr lang="en-US" b="1" i="1" u="sng" dirty="0"/>
              <a:t>Revised</a:t>
            </a:r>
          </a:p>
          <a:p>
            <a:endParaRPr lang="en-US" b="1" i="1" u="sng" dirty="0"/>
          </a:p>
          <a:p>
            <a:endParaRPr lang="en-US" b="1" i="1" u="sng" dirty="0"/>
          </a:p>
          <a:p>
            <a:r>
              <a:rPr lang="en-US" dirty="0"/>
              <a:t>To: mhamad@abc.com</a:t>
            </a:r>
          </a:p>
          <a:p>
            <a:r>
              <a:rPr lang="en-US" dirty="0"/>
              <a:t>Subject: English Language Training Proposal</a:t>
            </a:r>
          </a:p>
          <a:p>
            <a:endParaRPr lang="en-US" dirty="0"/>
          </a:p>
          <a:p>
            <a:r>
              <a:rPr lang="en-US" dirty="0"/>
              <a:t>Dear Hamad,</a:t>
            </a:r>
          </a:p>
          <a:p>
            <a:r>
              <a:rPr lang="en-US" dirty="0"/>
              <a:t>As requested, I have attached a proposal for your employees to come and study business communication at Zayed University. </a:t>
            </a:r>
          </a:p>
          <a:p>
            <a:r>
              <a:rPr lang="en-US" dirty="0"/>
              <a:t>I will get in touch with you shortly to discuss about your requirements for a custom </a:t>
            </a:r>
            <a:r>
              <a:rPr lang="en-US" dirty="0" err="1"/>
              <a:t>programme</a:t>
            </a:r>
            <a:r>
              <a:rPr lang="en-US" dirty="0"/>
              <a:t>.</a:t>
            </a:r>
          </a:p>
          <a:p>
            <a:endParaRPr lang="en-US" dirty="0"/>
          </a:p>
          <a:p>
            <a:r>
              <a:rPr lang="en-US" dirty="0"/>
              <a:t>Regards,</a:t>
            </a:r>
          </a:p>
          <a:p>
            <a:r>
              <a:rPr lang="en-US" dirty="0"/>
              <a:t>Hajar Khaled</a:t>
            </a:r>
          </a:p>
          <a:p>
            <a:r>
              <a:rPr lang="en-US" dirty="0"/>
              <a:t>Training Coordinator</a:t>
            </a:r>
            <a:endParaRPr lang="ru-UA" dirty="0"/>
          </a:p>
        </p:txBody>
      </p:sp>
      <p:pic>
        <p:nvPicPr>
          <p:cNvPr id="4" name="Picture 3">
            <a:extLst>
              <a:ext uri="{FF2B5EF4-FFF2-40B4-BE49-F238E27FC236}">
                <a16:creationId xmlns:a16="http://schemas.microsoft.com/office/drawing/2014/main" id="{6AAE591E-AAA8-692C-FF7C-B4DB48FD748A}"/>
              </a:ext>
            </a:extLst>
          </p:cNvPr>
          <p:cNvPicPr>
            <a:picLocks noChangeAspect="1"/>
          </p:cNvPicPr>
          <p:nvPr/>
        </p:nvPicPr>
        <p:blipFill>
          <a:blip r:embed="rId2"/>
          <a:stretch>
            <a:fillRect/>
          </a:stretch>
        </p:blipFill>
        <p:spPr>
          <a:xfrm>
            <a:off x="-20715" y="0"/>
            <a:ext cx="553752" cy="6858000"/>
          </a:xfrm>
          <a:prstGeom prst="rect">
            <a:avLst/>
          </a:prstGeom>
        </p:spPr>
      </p:pic>
    </p:spTree>
    <p:extLst>
      <p:ext uri="{BB962C8B-B14F-4D97-AF65-F5344CB8AC3E}">
        <p14:creationId xmlns:p14="http://schemas.microsoft.com/office/powerpoint/2010/main" val="3916712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935E817-9FD2-FF40-933E-C4E412FF0C48}"/>
              </a:ext>
            </a:extLst>
          </p:cNvPr>
          <p:cNvSpPr txBox="1"/>
          <p:nvPr/>
        </p:nvSpPr>
        <p:spPr>
          <a:xfrm>
            <a:off x="2015231" y="734867"/>
            <a:ext cx="8673483" cy="646331"/>
          </a:xfrm>
          <a:prstGeom prst="rect">
            <a:avLst/>
          </a:prstGeom>
          <a:noFill/>
        </p:spPr>
        <p:txBody>
          <a:bodyPr wrap="square">
            <a:spAutoFit/>
          </a:bodyPr>
          <a:lstStyle/>
          <a:p>
            <a:pPr algn="ctr"/>
            <a:r>
              <a:rPr lang="en-US" sz="3600" b="1" dirty="0"/>
              <a:t>Use Positive Language</a:t>
            </a:r>
            <a:endParaRPr lang="ru-UA" sz="3600" b="1" dirty="0"/>
          </a:p>
        </p:txBody>
      </p:sp>
      <p:pic>
        <p:nvPicPr>
          <p:cNvPr id="5" name="Picture 4">
            <a:extLst>
              <a:ext uri="{FF2B5EF4-FFF2-40B4-BE49-F238E27FC236}">
                <a16:creationId xmlns:a16="http://schemas.microsoft.com/office/drawing/2014/main" id="{5A61F462-C0E4-0B9C-738B-0C8169AACFE7}"/>
              </a:ext>
            </a:extLst>
          </p:cNvPr>
          <p:cNvPicPr>
            <a:picLocks noChangeAspect="1"/>
          </p:cNvPicPr>
          <p:nvPr/>
        </p:nvPicPr>
        <p:blipFill>
          <a:blip r:embed="rId2"/>
          <a:stretch>
            <a:fillRect/>
          </a:stretch>
        </p:blipFill>
        <p:spPr>
          <a:xfrm>
            <a:off x="1679359" y="1763174"/>
            <a:ext cx="8833282" cy="4860977"/>
          </a:xfrm>
          <a:prstGeom prst="rect">
            <a:avLst/>
          </a:prstGeom>
        </p:spPr>
      </p:pic>
    </p:spTree>
    <p:extLst>
      <p:ext uri="{BB962C8B-B14F-4D97-AF65-F5344CB8AC3E}">
        <p14:creationId xmlns:p14="http://schemas.microsoft.com/office/powerpoint/2010/main" val="1029819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E3B3FE-9234-8FE0-5C2D-36B1A9B775BE}"/>
              </a:ext>
            </a:extLst>
          </p:cNvPr>
          <p:cNvSpPr txBox="1"/>
          <p:nvPr/>
        </p:nvSpPr>
        <p:spPr>
          <a:xfrm>
            <a:off x="2119866" y="68321"/>
            <a:ext cx="2101789" cy="923330"/>
          </a:xfrm>
          <a:prstGeom prst="rect">
            <a:avLst/>
          </a:prstGeom>
          <a:noFill/>
        </p:spPr>
        <p:txBody>
          <a:bodyPr wrap="square">
            <a:spAutoFit/>
          </a:bodyPr>
          <a:lstStyle/>
          <a:p>
            <a:r>
              <a:rPr lang="en-US" sz="5400" dirty="0">
                <a:solidFill>
                  <a:srgbClr val="3C3C3C"/>
                </a:solidFill>
                <a:latin typeface="Segoe UI Semibold" panose="020B0702040204020203" pitchFamily="34" charset="0"/>
                <a:cs typeface="Segoe UI Semibold" panose="020B0702040204020203" pitchFamily="34" charset="0"/>
              </a:rPr>
              <a:t>use</a:t>
            </a:r>
            <a:endParaRPr lang="ru-UA" sz="5400" dirty="0">
              <a:solidFill>
                <a:srgbClr val="3C3C3C"/>
              </a:solidFill>
              <a:latin typeface="Segoe UI Semibold" panose="020B0702040204020203" pitchFamily="34" charset="0"/>
              <a:cs typeface="Segoe UI Semibold" panose="020B0702040204020203" pitchFamily="34" charset="0"/>
            </a:endParaRPr>
          </a:p>
        </p:txBody>
      </p:sp>
      <p:pic>
        <p:nvPicPr>
          <p:cNvPr id="5" name="Picture 4">
            <a:extLst>
              <a:ext uri="{FF2B5EF4-FFF2-40B4-BE49-F238E27FC236}">
                <a16:creationId xmlns:a16="http://schemas.microsoft.com/office/drawing/2014/main" id="{D1B06E8A-651B-B102-9AF6-D51ED5795E04}"/>
              </a:ext>
            </a:extLst>
          </p:cNvPr>
          <p:cNvPicPr>
            <a:picLocks noChangeAspect="1"/>
          </p:cNvPicPr>
          <p:nvPr/>
        </p:nvPicPr>
        <p:blipFill>
          <a:blip r:embed="rId2"/>
          <a:stretch>
            <a:fillRect/>
          </a:stretch>
        </p:blipFill>
        <p:spPr>
          <a:xfrm>
            <a:off x="339800" y="1755376"/>
            <a:ext cx="5973009" cy="4572638"/>
          </a:xfrm>
          <a:prstGeom prst="rect">
            <a:avLst/>
          </a:prstGeom>
        </p:spPr>
      </p:pic>
      <p:pic>
        <p:nvPicPr>
          <p:cNvPr id="7" name="Picture 6">
            <a:extLst>
              <a:ext uri="{FF2B5EF4-FFF2-40B4-BE49-F238E27FC236}">
                <a16:creationId xmlns:a16="http://schemas.microsoft.com/office/drawing/2014/main" id="{1E731ECA-E466-DFA3-3415-D88672F473BB}"/>
              </a:ext>
            </a:extLst>
          </p:cNvPr>
          <p:cNvPicPr>
            <a:picLocks noChangeAspect="1"/>
          </p:cNvPicPr>
          <p:nvPr/>
        </p:nvPicPr>
        <p:blipFill>
          <a:blip r:embed="rId3"/>
          <a:stretch>
            <a:fillRect/>
          </a:stretch>
        </p:blipFill>
        <p:spPr>
          <a:xfrm>
            <a:off x="6247706" y="1755376"/>
            <a:ext cx="5331537" cy="4592932"/>
          </a:xfrm>
          <a:prstGeom prst="rect">
            <a:avLst/>
          </a:prstGeom>
        </p:spPr>
      </p:pic>
      <p:pic>
        <p:nvPicPr>
          <p:cNvPr id="9" name="Picture 8">
            <a:extLst>
              <a:ext uri="{FF2B5EF4-FFF2-40B4-BE49-F238E27FC236}">
                <a16:creationId xmlns:a16="http://schemas.microsoft.com/office/drawing/2014/main" id="{22F8808A-BF24-727D-A076-00ABE0B2B4D2}"/>
              </a:ext>
            </a:extLst>
          </p:cNvPr>
          <p:cNvPicPr>
            <a:picLocks noChangeAspect="1"/>
          </p:cNvPicPr>
          <p:nvPr/>
        </p:nvPicPr>
        <p:blipFill>
          <a:blip r:embed="rId4"/>
          <a:stretch>
            <a:fillRect/>
          </a:stretch>
        </p:blipFill>
        <p:spPr>
          <a:xfrm>
            <a:off x="3326305" y="-1"/>
            <a:ext cx="7297168" cy="1755377"/>
          </a:xfrm>
          <a:prstGeom prst="rect">
            <a:avLst/>
          </a:prstGeom>
        </p:spPr>
      </p:pic>
    </p:spTree>
    <p:extLst>
      <p:ext uri="{BB962C8B-B14F-4D97-AF65-F5344CB8AC3E}">
        <p14:creationId xmlns:p14="http://schemas.microsoft.com/office/powerpoint/2010/main" val="4249297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B6E4DBF-B333-8C27-D78B-5C193C2FBD47}"/>
              </a:ext>
            </a:extLst>
          </p:cNvPr>
          <p:cNvSpPr txBox="1"/>
          <p:nvPr/>
        </p:nvSpPr>
        <p:spPr>
          <a:xfrm>
            <a:off x="2409300" y="387222"/>
            <a:ext cx="6880662" cy="707886"/>
          </a:xfrm>
          <a:prstGeom prst="rect">
            <a:avLst/>
          </a:prstGeom>
          <a:noFill/>
        </p:spPr>
        <p:txBody>
          <a:bodyPr wrap="square">
            <a:spAutoFit/>
          </a:bodyPr>
          <a:lstStyle/>
          <a:p>
            <a:pPr algn="ctr"/>
            <a:r>
              <a:rPr lang="en-US" sz="4000" dirty="0">
                <a:latin typeface="Segoe UI Semibold" panose="020B0702040204020203" pitchFamily="34" charset="0"/>
                <a:cs typeface="Segoe UI Semibold" panose="020B0702040204020203" pitchFamily="34" charset="0"/>
              </a:rPr>
              <a:t>Use simple, familiar words</a:t>
            </a:r>
            <a:endParaRPr lang="ru-UA" sz="4000" dirty="0">
              <a:latin typeface="Segoe UI Semibold" panose="020B0702040204020203" pitchFamily="34" charset="0"/>
              <a:cs typeface="Segoe UI Semibold" panose="020B0702040204020203" pitchFamily="34" charset="0"/>
            </a:endParaRPr>
          </a:p>
        </p:txBody>
      </p:sp>
      <p:pic>
        <p:nvPicPr>
          <p:cNvPr id="9" name="Picture 8">
            <a:extLst>
              <a:ext uri="{FF2B5EF4-FFF2-40B4-BE49-F238E27FC236}">
                <a16:creationId xmlns:a16="http://schemas.microsoft.com/office/drawing/2014/main" id="{076157D9-3AB5-0B93-9979-25CDFA623CC1}"/>
              </a:ext>
            </a:extLst>
          </p:cNvPr>
          <p:cNvPicPr>
            <a:picLocks noChangeAspect="1"/>
          </p:cNvPicPr>
          <p:nvPr/>
        </p:nvPicPr>
        <p:blipFill>
          <a:blip r:embed="rId2"/>
          <a:stretch>
            <a:fillRect/>
          </a:stretch>
        </p:blipFill>
        <p:spPr>
          <a:xfrm>
            <a:off x="9268287" y="1920305"/>
            <a:ext cx="2574718" cy="3324689"/>
          </a:xfrm>
          <a:prstGeom prst="rect">
            <a:avLst/>
          </a:prstGeom>
        </p:spPr>
      </p:pic>
      <p:pic>
        <p:nvPicPr>
          <p:cNvPr id="11" name="Picture 10">
            <a:extLst>
              <a:ext uri="{FF2B5EF4-FFF2-40B4-BE49-F238E27FC236}">
                <a16:creationId xmlns:a16="http://schemas.microsoft.com/office/drawing/2014/main" id="{1F77A440-3316-2C06-3C49-2E8C7329A152}"/>
              </a:ext>
            </a:extLst>
          </p:cNvPr>
          <p:cNvPicPr>
            <a:picLocks noChangeAspect="1"/>
          </p:cNvPicPr>
          <p:nvPr/>
        </p:nvPicPr>
        <p:blipFill>
          <a:blip r:embed="rId3"/>
          <a:stretch>
            <a:fillRect/>
          </a:stretch>
        </p:blipFill>
        <p:spPr>
          <a:xfrm>
            <a:off x="363791" y="1920305"/>
            <a:ext cx="8926171" cy="3324689"/>
          </a:xfrm>
          <a:prstGeom prst="rect">
            <a:avLst/>
          </a:prstGeom>
        </p:spPr>
      </p:pic>
    </p:spTree>
    <p:extLst>
      <p:ext uri="{BB962C8B-B14F-4D97-AF65-F5344CB8AC3E}">
        <p14:creationId xmlns:p14="http://schemas.microsoft.com/office/powerpoint/2010/main" val="28824141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2D6F30-C767-EF45-BE31-D793356E99C6}"/>
              </a:ext>
            </a:extLst>
          </p:cNvPr>
          <p:cNvSpPr txBox="1"/>
          <p:nvPr/>
        </p:nvSpPr>
        <p:spPr>
          <a:xfrm>
            <a:off x="1795510" y="337002"/>
            <a:ext cx="6094520" cy="461665"/>
          </a:xfrm>
          <a:prstGeom prst="rect">
            <a:avLst/>
          </a:prstGeom>
          <a:noFill/>
        </p:spPr>
        <p:txBody>
          <a:bodyPr wrap="square">
            <a:spAutoFit/>
          </a:bodyPr>
          <a:lstStyle/>
          <a:p>
            <a:r>
              <a:rPr lang="ru-UA" sz="2400" b="1" dirty="0">
                <a:effectLst/>
                <a:latin typeface="Segoe UI Semibold" panose="020B0702040204020203" pitchFamily="34" charset="0"/>
                <a:ea typeface="Calibri" panose="020F0502020204030204" pitchFamily="34" charset="0"/>
                <a:cs typeface="Segoe UI Semibold" panose="020B0702040204020203" pitchFamily="34" charset="0"/>
              </a:rPr>
              <a:t>Use the Passive Voice for Specific Reasons</a:t>
            </a:r>
            <a:endParaRPr lang="ru-UA" sz="2400" b="1" dirty="0">
              <a:latin typeface="Segoe UI Semibold" panose="020B0702040204020203" pitchFamily="34" charset="0"/>
              <a:cs typeface="Segoe UI Semibold" panose="020B0702040204020203" pitchFamily="34" charset="0"/>
            </a:endParaRPr>
          </a:p>
        </p:txBody>
      </p:sp>
      <p:sp>
        <p:nvSpPr>
          <p:cNvPr id="5" name="TextBox 4">
            <a:extLst>
              <a:ext uri="{FF2B5EF4-FFF2-40B4-BE49-F238E27FC236}">
                <a16:creationId xmlns:a16="http://schemas.microsoft.com/office/drawing/2014/main" id="{243CEEA2-5011-9219-B1FD-37EFF12AAE4D}"/>
              </a:ext>
            </a:extLst>
          </p:cNvPr>
          <p:cNvSpPr txBox="1"/>
          <p:nvPr/>
        </p:nvSpPr>
        <p:spPr>
          <a:xfrm>
            <a:off x="1298359" y="1317144"/>
            <a:ext cx="6094520" cy="1477328"/>
          </a:xfrm>
          <a:prstGeom prst="rect">
            <a:avLst/>
          </a:prstGeom>
          <a:noFill/>
        </p:spPr>
        <p:txBody>
          <a:bodyPr wrap="square">
            <a:spAutoFit/>
          </a:bodyPr>
          <a:lstStyle/>
          <a:p>
            <a:r>
              <a:rPr lang="en-US" b="1" dirty="0"/>
              <a:t>1. Use the passive voice when you do not want to identify who performed the action.</a:t>
            </a:r>
          </a:p>
          <a:p>
            <a:pPr marL="285750" indent="-285750">
              <a:buFont typeface="Arial" panose="020B0604020202020204" pitchFamily="34" charset="0"/>
              <a:buChar char="•"/>
            </a:pPr>
            <a:r>
              <a:rPr lang="en-US" i="1" dirty="0"/>
              <a:t>Smoking is prohibited. </a:t>
            </a:r>
          </a:p>
          <a:p>
            <a:pPr marL="285750" indent="-285750">
              <a:buFont typeface="Arial" panose="020B0604020202020204" pitchFamily="34" charset="0"/>
              <a:buChar char="•"/>
            </a:pPr>
            <a:r>
              <a:rPr lang="en-US" i="1" dirty="0"/>
              <a:t>A new safety policy was introduced after the accident. </a:t>
            </a:r>
          </a:p>
          <a:p>
            <a:pPr marL="285750" indent="-285750">
              <a:buFont typeface="Arial" panose="020B0604020202020204" pitchFamily="34" charset="0"/>
              <a:buChar char="•"/>
            </a:pPr>
            <a:r>
              <a:rPr lang="en-US" i="1" dirty="0"/>
              <a:t>The new offices were decorated last week </a:t>
            </a:r>
            <a:endParaRPr lang="ru-UA" i="1" dirty="0"/>
          </a:p>
        </p:txBody>
      </p:sp>
      <p:sp>
        <p:nvSpPr>
          <p:cNvPr id="7" name="TextBox 6">
            <a:extLst>
              <a:ext uri="{FF2B5EF4-FFF2-40B4-BE49-F238E27FC236}">
                <a16:creationId xmlns:a16="http://schemas.microsoft.com/office/drawing/2014/main" id="{AA8862E2-DBA7-F544-25F2-B82A02DC4E68}"/>
              </a:ext>
            </a:extLst>
          </p:cNvPr>
          <p:cNvSpPr txBox="1"/>
          <p:nvPr/>
        </p:nvSpPr>
        <p:spPr>
          <a:xfrm>
            <a:off x="1237325" y="3034813"/>
            <a:ext cx="6094520" cy="1200329"/>
          </a:xfrm>
          <a:prstGeom prst="rect">
            <a:avLst/>
          </a:prstGeom>
          <a:noFill/>
        </p:spPr>
        <p:txBody>
          <a:bodyPr wrap="square">
            <a:spAutoFit/>
          </a:bodyPr>
          <a:lstStyle/>
          <a:p>
            <a:r>
              <a:rPr lang="en-US" b="1" dirty="0"/>
              <a:t>2. Use the passive voice to describe a mistake to avoid blaming anyone in particular. </a:t>
            </a:r>
          </a:p>
          <a:p>
            <a:pPr marL="285750" indent="-285750">
              <a:buFont typeface="Arial" panose="020B0604020202020204" pitchFamily="34" charset="0"/>
              <a:buChar char="•"/>
            </a:pPr>
            <a:r>
              <a:rPr lang="en-US" i="1" dirty="0"/>
              <a:t>Profits are down by 2%. The incident rate in ABC Field is increasing dramatically this year compared to last year</a:t>
            </a:r>
            <a:endParaRPr lang="ru-UA" i="1" dirty="0"/>
          </a:p>
        </p:txBody>
      </p:sp>
      <p:sp>
        <p:nvSpPr>
          <p:cNvPr id="9" name="TextBox 8">
            <a:extLst>
              <a:ext uri="{FF2B5EF4-FFF2-40B4-BE49-F238E27FC236}">
                <a16:creationId xmlns:a16="http://schemas.microsoft.com/office/drawing/2014/main" id="{CDB7FAB9-28D2-6236-0AA4-4B8CF8616CB3}"/>
              </a:ext>
            </a:extLst>
          </p:cNvPr>
          <p:cNvSpPr txBox="1"/>
          <p:nvPr/>
        </p:nvSpPr>
        <p:spPr>
          <a:xfrm>
            <a:off x="1237325" y="4475483"/>
            <a:ext cx="6094520" cy="1477328"/>
          </a:xfrm>
          <a:prstGeom prst="rect">
            <a:avLst/>
          </a:prstGeom>
          <a:noFill/>
        </p:spPr>
        <p:txBody>
          <a:bodyPr wrap="square">
            <a:spAutoFit/>
          </a:bodyPr>
          <a:lstStyle/>
          <a:p>
            <a:r>
              <a:rPr lang="en-US" b="1" dirty="0"/>
              <a:t>3. Use the passive voice when you don’t know who carried out the action. </a:t>
            </a:r>
          </a:p>
          <a:p>
            <a:pPr marL="285750" indent="-285750">
              <a:buFont typeface="Arial" panose="020B0604020202020204" pitchFamily="34" charset="0"/>
              <a:buChar char="•"/>
            </a:pPr>
            <a:r>
              <a:rPr lang="en-US" i="1" dirty="0"/>
              <a:t>Three computers were stolen from the training center. </a:t>
            </a:r>
          </a:p>
          <a:p>
            <a:pPr marL="285750" indent="-285750">
              <a:buFont typeface="Arial" panose="020B0604020202020204" pitchFamily="34" charset="0"/>
              <a:buChar char="•"/>
            </a:pPr>
            <a:r>
              <a:rPr lang="en-US" i="1" dirty="0"/>
              <a:t>The training room was left unlocked. </a:t>
            </a:r>
          </a:p>
          <a:p>
            <a:pPr marL="285750" indent="-285750">
              <a:buFont typeface="Arial" panose="020B0604020202020204" pitchFamily="34" charset="0"/>
              <a:buChar char="•"/>
            </a:pPr>
            <a:r>
              <a:rPr lang="en-US" i="1" dirty="0"/>
              <a:t>The briefcase was stolen at the airport terminal. </a:t>
            </a:r>
            <a:endParaRPr lang="ru-UA" i="1" dirty="0"/>
          </a:p>
        </p:txBody>
      </p:sp>
      <p:pic>
        <p:nvPicPr>
          <p:cNvPr id="11" name="Picture 10">
            <a:extLst>
              <a:ext uri="{FF2B5EF4-FFF2-40B4-BE49-F238E27FC236}">
                <a16:creationId xmlns:a16="http://schemas.microsoft.com/office/drawing/2014/main" id="{3F85C021-EB62-1EE0-DA00-121D3F0CA278}"/>
              </a:ext>
            </a:extLst>
          </p:cNvPr>
          <p:cNvPicPr>
            <a:picLocks noChangeAspect="1"/>
          </p:cNvPicPr>
          <p:nvPr/>
        </p:nvPicPr>
        <p:blipFill>
          <a:blip r:embed="rId2"/>
          <a:stretch>
            <a:fillRect/>
          </a:stretch>
        </p:blipFill>
        <p:spPr>
          <a:xfrm>
            <a:off x="7270810" y="918838"/>
            <a:ext cx="4596057" cy="5068007"/>
          </a:xfrm>
          <a:prstGeom prst="rect">
            <a:avLst/>
          </a:prstGeom>
        </p:spPr>
      </p:pic>
    </p:spTree>
    <p:extLst>
      <p:ext uri="{BB962C8B-B14F-4D97-AF65-F5344CB8AC3E}">
        <p14:creationId xmlns:p14="http://schemas.microsoft.com/office/powerpoint/2010/main" val="2659762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0EE447-C148-FB63-F85D-19E0CB71EFC2}"/>
              </a:ext>
            </a:extLst>
          </p:cNvPr>
          <p:cNvSpPr txBox="1"/>
          <p:nvPr/>
        </p:nvSpPr>
        <p:spPr>
          <a:xfrm>
            <a:off x="1058661" y="376124"/>
            <a:ext cx="7961052" cy="461665"/>
          </a:xfrm>
          <a:prstGeom prst="rect">
            <a:avLst/>
          </a:prstGeom>
          <a:noFill/>
        </p:spPr>
        <p:txBody>
          <a:bodyPr wrap="square">
            <a:spAutoFit/>
          </a:bodyPr>
          <a:lstStyle/>
          <a:p>
            <a:r>
              <a:rPr lang="ru-UA" sz="2400" b="1" dirty="0">
                <a:effectLst/>
                <a:latin typeface="Calibri" panose="020F0502020204030204" pitchFamily="34" charset="0"/>
                <a:ea typeface="Calibri" panose="020F0502020204030204" pitchFamily="34" charset="0"/>
                <a:cs typeface="Times New Roman" panose="02020603050405020304" pitchFamily="18" charset="0"/>
              </a:rPr>
              <a:t>Use Bullet Points and Numbered Lists Correctly</a:t>
            </a:r>
            <a:endParaRPr lang="ru-UA" sz="2400" b="1" dirty="0"/>
          </a:p>
        </p:txBody>
      </p:sp>
      <p:pic>
        <p:nvPicPr>
          <p:cNvPr id="5" name="Picture 4">
            <a:extLst>
              <a:ext uri="{FF2B5EF4-FFF2-40B4-BE49-F238E27FC236}">
                <a16:creationId xmlns:a16="http://schemas.microsoft.com/office/drawing/2014/main" id="{0B25C427-3EC9-18A1-F6F9-EF1DE4B92640}"/>
              </a:ext>
            </a:extLst>
          </p:cNvPr>
          <p:cNvPicPr>
            <a:picLocks noChangeAspect="1"/>
          </p:cNvPicPr>
          <p:nvPr/>
        </p:nvPicPr>
        <p:blipFill>
          <a:blip r:embed="rId2"/>
          <a:stretch>
            <a:fillRect/>
          </a:stretch>
        </p:blipFill>
        <p:spPr>
          <a:xfrm>
            <a:off x="477071" y="1365738"/>
            <a:ext cx="6897063" cy="1895740"/>
          </a:xfrm>
          <a:prstGeom prst="rect">
            <a:avLst/>
          </a:prstGeom>
        </p:spPr>
      </p:pic>
      <p:pic>
        <p:nvPicPr>
          <p:cNvPr id="7" name="Picture 6">
            <a:extLst>
              <a:ext uri="{FF2B5EF4-FFF2-40B4-BE49-F238E27FC236}">
                <a16:creationId xmlns:a16="http://schemas.microsoft.com/office/drawing/2014/main" id="{4E8A998A-B3EF-ABF0-5088-FC31098B906A}"/>
              </a:ext>
            </a:extLst>
          </p:cNvPr>
          <p:cNvPicPr>
            <a:picLocks noChangeAspect="1"/>
          </p:cNvPicPr>
          <p:nvPr/>
        </p:nvPicPr>
        <p:blipFill>
          <a:blip r:embed="rId3"/>
          <a:stretch>
            <a:fillRect/>
          </a:stretch>
        </p:blipFill>
        <p:spPr>
          <a:xfrm>
            <a:off x="439733" y="3773010"/>
            <a:ext cx="6396074" cy="2708865"/>
          </a:xfrm>
          <a:prstGeom prst="rect">
            <a:avLst/>
          </a:prstGeom>
        </p:spPr>
      </p:pic>
      <p:pic>
        <p:nvPicPr>
          <p:cNvPr id="9" name="Picture 8">
            <a:extLst>
              <a:ext uri="{FF2B5EF4-FFF2-40B4-BE49-F238E27FC236}">
                <a16:creationId xmlns:a16="http://schemas.microsoft.com/office/drawing/2014/main" id="{6A1C95C3-764F-577F-95AB-7FD281F2293C}"/>
              </a:ext>
            </a:extLst>
          </p:cNvPr>
          <p:cNvPicPr>
            <a:picLocks noChangeAspect="1"/>
          </p:cNvPicPr>
          <p:nvPr/>
        </p:nvPicPr>
        <p:blipFill>
          <a:blip r:embed="rId4"/>
          <a:stretch>
            <a:fillRect/>
          </a:stretch>
        </p:blipFill>
        <p:spPr>
          <a:xfrm>
            <a:off x="8149700" y="1901341"/>
            <a:ext cx="3565229" cy="3410426"/>
          </a:xfrm>
          <a:prstGeom prst="rect">
            <a:avLst/>
          </a:prstGeom>
        </p:spPr>
      </p:pic>
    </p:spTree>
    <p:extLst>
      <p:ext uri="{BB962C8B-B14F-4D97-AF65-F5344CB8AC3E}">
        <p14:creationId xmlns:p14="http://schemas.microsoft.com/office/powerpoint/2010/main" val="343673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1D9E5C-65F1-31DE-F5BC-985D20F29F7E}"/>
              </a:ext>
            </a:extLst>
          </p:cNvPr>
          <p:cNvSpPr txBox="1"/>
          <p:nvPr/>
        </p:nvSpPr>
        <p:spPr>
          <a:xfrm>
            <a:off x="3048740" y="858459"/>
            <a:ext cx="6094520" cy="584775"/>
          </a:xfrm>
          <a:prstGeom prst="rect">
            <a:avLst/>
          </a:prstGeom>
          <a:noFill/>
        </p:spPr>
        <p:txBody>
          <a:bodyPr wrap="square">
            <a:spAutoFit/>
          </a:bodyPr>
          <a:lstStyle/>
          <a:p>
            <a:pPr algn="ctr"/>
            <a:r>
              <a:rPr lang="en-US" sz="3200" b="1" dirty="0"/>
              <a:t>Put lists of items in parallel form</a:t>
            </a:r>
          </a:p>
        </p:txBody>
      </p:sp>
      <p:graphicFrame>
        <p:nvGraphicFramePr>
          <p:cNvPr id="4" name="Table 3">
            <a:extLst>
              <a:ext uri="{FF2B5EF4-FFF2-40B4-BE49-F238E27FC236}">
                <a16:creationId xmlns:a16="http://schemas.microsoft.com/office/drawing/2014/main" id="{3D6090CE-D904-6277-2155-A21676499C82}"/>
              </a:ext>
            </a:extLst>
          </p:cNvPr>
          <p:cNvGraphicFramePr>
            <a:graphicFrameLocks noGrp="1"/>
          </p:cNvGraphicFramePr>
          <p:nvPr>
            <p:extLst>
              <p:ext uri="{D42A27DB-BD31-4B8C-83A1-F6EECF244321}">
                <p14:modId xmlns:p14="http://schemas.microsoft.com/office/powerpoint/2010/main" val="1848768324"/>
              </p:ext>
            </p:extLst>
          </p:nvPr>
        </p:nvGraphicFramePr>
        <p:xfrm>
          <a:off x="2032000" y="2362200"/>
          <a:ext cx="8128000" cy="2133600"/>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1034435317"/>
                    </a:ext>
                  </a:extLst>
                </a:gridCol>
                <a:gridCol w="4064000">
                  <a:extLst>
                    <a:ext uri="{9D8B030D-6E8A-4147-A177-3AD203B41FA5}">
                      <a16:colId xmlns:a16="http://schemas.microsoft.com/office/drawing/2014/main" val="3906312169"/>
                    </a:ext>
                  </a:extLst>
                </a:gridCol>
              </a:tblGrid>
              <a:tr h="370840">
                <a:tc>
                  <a:txBody>
                    <a:bodyPr/>
                    <a:lstStyle/>
                    <a:p>
                      <a:pPr algn="ctr"/>
                      <a:r>
                        <a:rPr lang="en-US" sz="2000" b="1" dirty="0"/>
                        <a:t>Weak List </a:t>
                      </a:r>
                      <a:endParaRPr lang="ru-UA" sz="20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t>Improved List</a:t>
                      </a:r>
                    </a:p>
                  </a:txBody>
                  <a:tcPr/>
                </a:tc>
                <a:extLst>
                  <a:ext uri="{0D108BD9-81ED-4DB2-BD59-A6C34878D82A}">
                    <a16:rowId xmlns:a16="http://schemas.microsoft.com/office/drawing/2014/main" val="2973059769"/>
                  </a:ext>
                </a:extLst>
              </a:tr>
              <a:tr h="370840">
                <a:tc>
                  <a:txBody>
                    <a:bodyPr/>
                    <a:lstStyle/>
                    <a:p>
                      <a:pPr marL="0" indent="0">
                        <a:buFont typeface="Arial" panose="020B0604020202020204" pitchFamily="34" charset="0"/>
                        <a:buNone/>
                      </a:pPr>
                      <a:r>
                        <a:rPr lang="en-US" dirty="0"/>
                        <a:t>I left my job for several reasons:</a:t>
                      </a:r>
                    </a:p>
                    <a:p>
                      <a:pPr marL="285750" indent="-285750">
                        <a:buFont typeface="Arial" panose="020B0604020202020204" pitchFamily="34" charset="0"/>
                        <a:buChar char="•"/>
                      </a:pPr>
                      <a:r>
                        <a:rPr lang="en-US" dirty="0"/>
                        <a:t>Long hours</a:t>
                      </a:r>
                    </a:p>
                    <a:p>
                      <a:pPr marL="285750" indent="-285750">
                        <a:buFont typeface="Arial" panose="020B0604020202020204" pitchFamily="34" charset="0"/>
                        <a:buChar char="•"/>
                      </a:pPr>
                      <a:r>
                        <a:rPr lang="en-US" dirty="0"/>
                        <a:t>Poor pay</a:t>
                      </a:r>
                    </a:p>
                    <a:p>
                      <a:pPr marL="285750" indent="-285750">
                        <a:buFont typeface="Arial" panose="020B0604020202020204" pitchFamily="34" charset="0"/>
                        <a:buChar char="•"/>
                      </a:pPr>
                      <a:r>
                        <a:rPr lang="en-US" dirty="0"/>
                        <a:t>I found the work tedious</a:t>
                      </a:r>
                    </a:p>
                    <a:p>
                      <a:pPr marL="285750" indent="-285750">
                        <a:buFont typeface="Arial" panose="020B0604020202020204" pitchFamily="34" charset="0"/>
                        <a:buChar char="•"/>
                      </a:pPr>
                      <a:r>
                        <a:rPr lang="en-US" dirty="0"/>
                        <a:t>Equipment was dangerous</a:t>
                      </a:r>
                      <a:endParaRPr lang="ru-UA" dirty="0"/>
                    </a:p>
                  </a:txBody>
                  <a:tcPr/>
                </a:tc>
                <a:tc>
                  <a:txBody>
                    <a:bodyPr/>
                    <a:lstStyle/>
                    <a:p>
                      <a:r>
                        <a:rPr lang="en-US" dirty="0"/>
                        <a:t>I left my job for several reasons:</a:t>
                      </a:r>
                    </a:p>
                    <a:p>
                      <a:pPr marL="285750" indent="-285750">
                        <a:buFont typeface="Arial" panose="020B0604020202020204" pitchFamily="34" charset="0"/>
                        <a:buChar char="•"/>
                      </a:pPr>
                      <a:r>
                        <a:rPr lang="en-US" dirty="0"/>
                        <a:t>Long hours</a:t>
                      </a:r>
                    </a:p>
                    <a:p>
                      <a:pPr marL="285750" indent="-285750">
                        <a:buFont typeface="Arial" panose="020B0604020202020204" pitchFamily="34" charset="0"/>
                        <a:buChar char="•"/>
                      </a:pPr>
                      <a:r>
                        <a:rPr lang="en-US" dirty="0"/>
                        <a:t>Poor pay</a:t>
                      </a:r>
                    </a:p>
                    <a:p>
                      <a:pPr marL="285750" indent="-285750">
                        <a:buFont typeface="Arial" panose="020B0604020202020204" pitchFamily="34" charset="0"/>
                        <a:buChar char="•"/>
                      </a:pPr>
                      <a:r>
                        <a:rPr lang="en-US" dirty="0"/>
                        <a:t>Tedious work</a:t>
                      </a:r>
                    </a:p>
                    <a:p>
                      <a:pPr marL="285750" indent="-285750">
                        <a:buFont typeface="Arial" panose="020B0604020202020204" pitchFamily="34" charset="0"/>
                        <a:buChar char="•"/>
                      </a:pPr>
                      <a:r>
                        <a:rPr lang="en-US" dirty="0"/>
                        <a:t>Dangerous equipment</a:t>
                      </a:r>
                    </a:p>
                    <a:p>
                      <a:endParaRPr lang="ru-UA" dirty="0"/>
                    </a:p>
                  </a:txBody>
                  <a:tcPr/>
                </a:tc>
                <a:extLst>
                  <a:ext uri="{0D108BD9-81ED-4DB2-BD59-A6C34878D82A}">
                    <a16:rowId xmlns:a16="http://schemas.microsoft.com/office/drawing/2014/main" val="772222793"/>
                  </a:ext>
                </a:extLst>
              </a:tr>
            </a:tbl>
          </a:graphicData>
        </a:graphic>
      </p:graphicFrame>
    </p:spTree>
    <p:extLst>
      <p:ext uri="{BB962C8B-B14F-4D97-AF65-F5344CB8AC3E}">
        <p14:creationId xmlns:p14="http://schemas.microsoft.com/office/powerpoint/2010/main" val="32050799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1556</TotalTime>
  <Words>2466</Words>
  <Application>Microsoft Office PowerPoint</Application>
  <PresentationFormat>Widescreen</PresentationFormat>
  <Paragraphs>379</Paragraphs>
  <Slides>33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Calibri Light</vt:lpstr>
      <vt:lpstr>Segoe UI</vt:lpstr>
      <vt:lpstr>Segoe UI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Vlad Gaevoi</dc:creator>
  <cp:lastModifiedBy>Vlad Gaevoi</cp:lastModifiedBy>
  <cp:revision>36</cp:revision>
  <dcterms:created xsi:type="dcterms:W3CDTF">2024-08-06T16:04:18Z</dcterms:created>
  <dcterms:modified xsi:type="dcterms:W3CDTF">2025-05-18T18:02:01Z</dcterms:modified>
</cp:coreProperties>
</file>