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76" r:id="rId2"/>
    <p:sldId id="257" r:id="rId3"/>
    <p:sldId id="259" r:id="rId4"/>
    <p:sldId id="260" r:id="rId5"/>
    <p:sldId id="261" r:id="rId6"/>
    <p:sldId id="281" r:id="rId7"/>
    <p:sldId id="283" r:id="rId8"/>
    <p:sldId id="284" r:id="rId9"/>
    <p:sldId id="285" r:id="rId10"/>
    <p:sldId id="280" r:id="rId11"/>
    <p:sldId id="262" r:id="rId12"/>
    <p:sldId id="263" r:id="rId13"/>
    <p:sldId id="264" r:id="rId14"/>
    <p:sldId id="265" r:id="rId15"/>
    <p:sldId id="277" r:id="rId16"/>
    <p:sldId id="268" r:id="rId17"/>
    <p:sldId id="269" r:id="rId18"/>
    <p:sldId id="270" r:id="rId19"/>
    <p:sldId id="271" r:id="rId20"/>
    <p:sldId id="272" r:id="rId21"/>
    <p:sldId id="273" r:id="rId22"/>
    <p:sldId id="274" r:id="rId23"/>
    <p:sldId id="27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8" autoAdjust="0"/>
    <p:restoredTop sz="94660"/>
  </p:normalViewPr>
  <p:slideViewPr>
    <p:cSldViewPr>
      <p:cViewPr varScale="1">
        <p:scale>
          <a:sx n="83" d="100"/>
          <a:sy n="83" d="100"/>
        </p:scale>
        <p:origin x="1411"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и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uk-UA"/>
              <a:t>Клацніть, щоб редагувати стиль зразка заголовка</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uk-UA"/>
              <a:t>Клацніть, щоб редагувати стиль зразка підзаголовка</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fld id="{B4C71EC6-210F-42DE-9C53-41977AD35B3D}" type="datetimeFigureOut">
              <a:rPr lang="ru-RU" smtClean="0"/>
              <a:t>03.02.2021</a:t>
            </a:fld>
            <a:endParaRPr lang="ru-RU"/>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fld id="{B19B0651-EE4F-4900-A07F-96A6BFA9D0F0}" type="slidenum">
              <a:rPr lang="ru-RU" smtClean="0"/>
              <a:t>‹#›</a:t>
            </a:fld>
            <a:endParaRPr lang="ru-RU"/>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590932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a:t>Клацніть, щоб редагувати стиль зразка заголовка</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757179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uk-UA"/>
              <a:t>Клацніть, щоб редагувати стиль зразка заголовка</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228738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03.02.2021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268459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a:t>Клацніть, щоб редагувати стиль зразка заголовка</a:t>
            </a:r>
            <a:endParaRPr lang="en-US" dirty="0"/>
          </a:p>
        </p:txBody>
      </p:sp>
      <p:sp>
        <p:nvSpPr>
          <p:cNvPr id="3" name="Content Placeholder 2"/>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212712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Назва розділу">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uk-UA"/>
              <a:t>Клацніть, щоб відредагувати стилі зразків тексту</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fld id="{B4C71EC6-210F-42DE-9C53-41977AD35B3D}" type="datetimeFigureOut">
              <a:rPr lang="ru-RU" smtClean="0"/>
              <a:t>03.02.2021</a:t>
            </a:fld>
            <a:endParaRPr lang="ru-RU"/>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fld id="{B19B0651-EE4F-4900-A07F-96A6BFA9D0F0}" type="slidenum">
              <a:rPr lang="ru-RU" smtClean="0"/>
              <a:t>‹#›</a:t>
            </a:fld>
            <a:endParaRPr lang="ru-RU"/>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14294432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uk-UA"/>
              <a:t>Клацніть, щоб редагувати стиль зразка заголовка</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03.02.2021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544158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uk-UA"/>
              <a:t>Клацніть, щоб відредагувати стилі зразків тексту</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uk-UA"/>
              <a:t>Клацніть, щоб відредагувати стилі зразків тексту</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03.02.2021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913867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a:t>Клацніть, щоб редагувати стиль зразка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03.02.2021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485507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03.02.2021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446775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Вміст і підпис">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uk-UA"/>
              <a:t>Клацніть, щоб редагувати стиль зразка заголовка</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uk-UA"/>
              <a:t>Клацніть, щоб відредагувати стилі зразків тексту</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B4C71EC6-210F-42DE-9C53-41977AD35B3D}" type="datetimeFigureOut">
              <a:rPr lang="ru-RU" smtClean="0"/>
              <a:t>03.02.2021</a:t>
            </a:fld>
            <a:endParaRPr lang="ru-RU"/>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B19B0651-EE4F-4900-A07F-96A6BFA9D0F0}" type="slidenum">
              <a:rPr lang="ru-RU" smtClean="0"/>
              <a:t>‹#›</a:t>
            </a:fld>
            <a:endParaRPr lang="ru-RU"/>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67107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і підпис">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uk-UA"/>
              <a:t>Клацніть, щоб редагувати стиль зразка заголовка</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uk-UA"/>
              <a:t>Клацніть піктограму, щоб додати зображення</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uk-UA"/>
              <a:t>Клацніть, щоб відредагувати стилі зразків тексту</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B4C71EC6-210F-42DE-9C53-41977AD35B3D}" type="datetimeFigureOut">
              <a:rPr lang="ru-RU" smtClean="0"/>
              <a:t>03.02.2021</a:t>
            </a:fld>
            <a:endParaRPr lang="ru-RU"/>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B19B0651-EE4F-4900-A07F-96A6BFA9D0F0}" type="slidenum">
              <a:rPr lang="ru-RU" smtClean="0"/>
              <a:t>‹#›</a:t>
            </a:fld>
            <a:endParaRPr lang="ru-RU"/>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68388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fld id="{B4C71EC6-210F-42DE-9C53-41977AD35B3D}" type="datetimeFigureOut">
              <a:rPr lang="ru-RU" smtClean="0"/>
              <a:t>03.02.2021</a:t>
            </a:fld>
            <a:endParaRPr lang="ru-RU"/>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endParaRPr lang="ru-RU"/>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fld id="{B19B0651-EE4F-4900-A07F-96A6BFA9D0F0}" type="slidenum">
              <a:rPr lang="ru-RU" smtClean="0"/>
              <a:t>‹#›</a:t>
            </a:fld>
            <a:endParaRPr lang="ru-RU"/>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4490165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6858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12">
          <p15:clr>
            <a:srgbClr val="F26B43"/>
          </p15:clr>
        </p15:guide>
        <p15:guide id="2" pos="936">
          <p15:clr>
            <a:srgbClr val="F26B43"/>
          </p15:clr>
        </p15:guide>
        <p15:guide id="3" pos="864">
          <p15:clr>
            <a:srgbClr val="F26B43"/>
          </p15:clr>
        </p15:guide>
        <p15:guide id="0" orient="horz" pos="1368">
          <p15:clr>
            <a:srgbClr val="F26B43"/>
          </p15:clr>
        </p15:guide>
        <p15:guide id="4" orient="horz" pos="1440">
          <p15:clr>
            <a:srgbClr val="F26B43"/>
          </p15:clr>
        </p15:guide>
        <p15:guide id="5" orient="horz" pos="3696">
          <p15:clr>
            <a:srgbClr val="F26B43"/>
          </p15:clr>
        </p15:guide>
        <p15:guide id="6" orient="horz" pos="432">
          <p15:clr>
            <a:srgbClr val="F26B43"/>
          </p15:clr>
        </p15:guide>
        <p15:guide id="7" orient="horz" pos="1512">
          <p15:clr>
            <a:srgbClr val="F26B43"/>
          </p15:clr>
        </p15:guide>
        <p15:guide id="8" pos="5184">
          <p15:clr>
            <a:srgbClr val="F26B43"/>
          </p15:clr>
        </p15:guide>
        <p15:guide id="9" pos="702">
          <p15:clr>
            <a:srgbClr val="F26B43"/>
          </p15:clr>
        </p15:guide>
        <p15:guide id="10" pos="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1052736"/>
            <a:ext cx="8229600" cy="4709160"/>
          </a:xfrm>
        </p:spPr>
        <p:txBody>
          <a:bodyPr>
            <a:normAutofit/>
          </a:bodyPr>
          <a:lstStyle/>
          <a:p>
            <a:pPr marL="137160" indent="0" algn="ctr">
              <a:buNone/>
            </a:pPr>
            <a:r>
              <a:rPr lang="uk-UA" sz="4800" b="1" cap="all" dirty="0">
                <a:latin typeface="Times New Roman" panose="02020603050405020304" pitchFamily="18" charset="0"/>
                <a:cs typeface="Times New Roman" panose="02020603050405020304" pitchFamily="18" charset="0"/>
              </a:rPr>
              <a:t>Лекція 1.</a:t>
            </a:r>
          </a:p>
          <a:p>
            <a:pPr marL="137160" indent="0" algn="ctr">
              <a:buNone/>
            </a:pPr>
            <a:r>
              <a:rPr lang="uk-UA" sz="4800" b="1" cap="all" dirty="0">
                <a:latin typeface="Times New Roman" panose="02020603050405020304" pitchFamily="18" charset="0"/>
                <a:cs typeface="Times New Roman" panose="02020603050405020304" pitchFamily="18" charset="0"/>
              </a:rPr>
              <a:t>Розділ 1. Підприємство як суб’єкт господарювання</a:t>
            </a:r>
            <a:endParaRPr lang="ru-RU" sz="4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41590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30324"/>
            <a:ext cx="8604448" cy="6597352"/>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178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476672"/>
            <a:ext cx="7200900" cy="1485900"/>
          </a:xfrm>
        </p:spPr>
        <p:txBody>
          <a:bodyPr>
            <a:noAutofit/>
          </a:bodyPr>
          <a:lstStyle/>
          <a:p>
            <a:r>
              <a:rPr lang="uk-UA" sz="2400" b="1" dirty="0" smtClean="0">
                <a:latin typeface="Times New Roman" panose="02020603050405020304" pitchFamily="18" charset="0"/>
                <a:cs typeface="Times New Roman" panose="02020603050405020304" pitchFamily="18" charset="0"/>
              </a:rPr>
              <a:t>Діяльність підприємства буває:</a:t>
            </a: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971600" y="1340768"/>
            <a:ext cx="7200900" cy="3581400"/>
          </a:xfrm>
        </p:spPr>
        <p:txBody>
          <a:bodyPr>
            <a:normAutofit/>
          </a:bodyPr>
          <a:lstStyle/>
          <a:p>
            <a:pPr marL="0" lvl="0" indent="0">
              <a:buNone/>
            </a:pPr>
            <a:r>
              <a:rPr lang="uk-UA" b="1" dirty="0" smtClean="0">
                <a:latin typeface="Times New Roman" panose="02020603050405020304" pitchFamily="18" charset="0"/>
                <a:cs typeface="Times New Roman" panose="02020603050405020304" pitchFamily="18" charset="0"/>
              </a:rPr>
              <a:t>1. Виробнича підприємницька діяльність, в процесі якої виробляється певна продукція);</a:t>
            </a:r>
            <a:endParaRPr lang="ru-RU" b="1" dirty="0" smtClean="0">
              <a:latin typeface="Times New Roman" panose="02020603050405020304" pitchFamily="18" charset="0"/>
              <a:cs typeface="Times New Roman" panose="02020603050405020304" pitchFamily="18" charset="0"/>
            </a:endParaRPr>
          </a:p>
          <a:p>
            <a:pPr marL="0" lvl="0" indent="0">
              <a:buNone/>
            </a:pPr>
            <a:r>
              <a:rPr lang="uk-UA" b="1" dirty="0" smtClean="0">
                <a:latin typeface="Times New Roman" panose="02020603050405020304" pitchFamily="18" charset="0"/>
                <a:cs typeface="Times New Roman" panose="02020603050405020304" pitchFamily="18" charset="0"/>
              </a:rPr>
              <a:t>2</a:t>
            </a:r>
            <a:r>
              <a:rPr lang="uk-UA" b="1" dirty="0">
                <a:latin typeface="Times New Roman" panose="02020603050405020304" pitchFamily="18" charset="0"/>
                <a:cs typeface="Times New Roman" panose="02020603050405020304" pitchFamily="18" charset="0"/>
              </a:rPr>
              <a:t>. Невиробнича підприємницька діяльність, у межах якої </a:t>
            </a:r>
            <a:r>
              <a:rPr lang="uk-UA" b="1" dirty="0" smtClean="0">
                <a:latin typeface="Times New Roman" panose="02020603050405020304" pitchFamily="18" charset="0"/>
                <a:cs typeface="Times New Roman" panose="02020603050405020304" pitchFamily="18" charset="0"/>
              </a:rPr>
              <a:t>виділяють:</a:t>
            </a:r>
            <a:endParaRPr lang="ru-RU" b="1" dirty="0">
              <a:latin typeface="Times New Roman" panose="02020603050405020304" pitchFamily="18" charset="0"/>
              <a:cs typeface="Times New Roman" panose="02020603050405020304" pitchFamily="18" charset="0"/>
            </a:endParaRPr>
          </a:p>
          <a:p>
            <a:pPr marL="0" indent="0">
              <a:buNone/>
            </a:pPr>
            <a:r>
              <a:rPr lang="uk-UA" b="1" dirty="0">
                <a:latin typeface="Times New Roman" panose="02020603050405020304" pitchFamily="18" charset="0"/>
                <a:cs typeface="Times New Roman" panose="02020603050405020304" pitchFamily="18" charset="0"/>
              </a:rPr>
              <a:t>- надання </a:t>
            </a:r>
            <a:r>
              <a:rPr lang="uk-UA" b="1" dirty="0" smtClean="0">
                <a:latin typeface="Times New Roman" panose="02020603050405020304" pitchFamily="18" charset="0"/>
                <a:cs typeface="Times New Roman" panose="02020603050405020304" pitchFamily="18" charset="0"/>
              </a:rPr>
              <a:t>послуг;</a:t>
            </a:r>
            <a:endParaRPr lang="ru-RU" b="1" dirty="0">
              <a:latin typeface="Times New Roman" panose="02020603050405020304" pitchFamily="18" charset="0"/>
              <a:cs typeface="Times New Roman" panose="02020603050405020304" pitchFamily="18" charset="0"/>
            </a:endParaRPr>
          </a:p>
          <a:p>
            <a:pPr marL="0" indent="0">
              <a:buNone/>
            </a:pPr>
            <a:r>
              <a:rPr lang="uk-UA" b="1" dirty="0">
                <a:latin typeface="Times New Roman" panose="02020603050405020304" pitchFamily="18" charset="0"/>
                <a:cs typeface="Times New Roman" panose="02020603050405020304" pitchFamily="18" charset="0"/>
              </a:rPr>
              <a:t>- </a:t>
            </a:r>
            <a:r>
              <a:rPr lang="uk-UA" b="1" dirty="0" smtClean="0">
                <a:latin typeface="Times New Roman" panose="02020603050405020304" pitchFamily="18" charset="0"/>
                <a:cs typeface="Times New Roman" panose="02020603050405020304" pitchFamily="18" charset="0"/>
              </a:rPr>
              <a:t>торгівля;</a:t>
            </a:r>
            <a:endParaRPr lang="ru-RU" b="1" dirty="0">
              <a:latin typeface="Times New Roman" panose="02020603050405020304" pitchFamily="18" charset="0"/>
              <a:cs typeface="Times New Roman" panose="02020603050405020304" pitchFamily="18" charset="0"/>
            </a:endParaRPr>
          </a:p>
          <a:p>
            <a:pPr marL="0" indent="0">
              <a:buNone/>
            </a:pPr>
            <a:r>
              <a:rPr lang="uk-UA" b="1" dirty="0" smtClean="0">
                <a:latin typeface="Times New Roman" panose="02020603050405020304" pitchFamily="18" charset="0"/>
                <a:cs typeface="Times New Roman" panose="02020603050405020304" pitchFamily="18" charset="0"/>
              </a:rPr>
              <a:t>- інша невиробнича діяльність, зокрема діяльність на фінансовому ринку.</a:t>
            </a:r>
            <a:endParaRPr lang="ru-RU" b="1"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3507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88640"/>
            <a:ext cx="8229600" cy="1143000"/>
          </a:xfrm>
        </p:spPr>
        <p:txBody>
          <a:bodyPr>
            <a:normAutofit fontScale="90000"/>
          </a:bodyPr>
          <a:lstStyle/>
          <a:p>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uk-UA" sz="2700" b="1" dirty="0">
                <a:solidFill>
                  <a:schemeClr val="tx1">
                    <a:lumMod val="95000"/>
                    <a:lumOff val="5000"/>
                  </a:schemeClr>
                </a:solidFill>
                <a:latin typeface="Times New Roman" panose="02020603050405020304" pitchFamily="18" charset="0"/>
                <a:cs typeface="Times New Roman" panose="02020603050405020304" pitchFamily="18" charset="0"/>
              </a:rPr>
              <a:t>За ознакою суб’єкта, учасника відповідних правовідносин, підприємницька діяльність поділяється на:</a:t>
            </a:r>
            <a:endParaRPr lang="ru-RU" sz="27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11560" y="1916832"/>
            <a:ext cx="8219256" cy="3816464"/>
          </a:xfrm>
        </p:spPr>
        <p:txBody>
          <a:bodyPr/>
          <a:lstStyle/>
          <a:p>
            <a:pPr marL="0" indent="0">
              <a:buNone/>
            </a:pPr>
            <a:r>
              <a:rPr lang="uk-UA" sz="2400" b="1" dirty="0">
                <a:latin typeface="Times New Roman" panose="02020603050405020304" pitchFamily="18" charset="0"/>
                <a:cs typeface="Times New Roman" panose="02020603050405020304" pitchFamily="18" charset="0"/>
              </a:rPr>
              <a:t>- підприємництво без створення юридичної особи (просте). Воно здійснюється фізичними особами, що набули в установленому порядку </a:t>
            </a:r>
            <a:r>
              <a:rPr lang="uk-UA" sz="2400" b="1" dirty="0" smtClean="0">
                <a:latin typeface="Times New Roman" panose="02020603050405020304" pitchFamily="18" charset="0"/>
                <a:cs typeface="Times New Roman" panose="02020603050405020304" pitchFamily="18" charset="0"/>
              </a:rPr>
              <a:t>статусу </a:t>
            </a:r>
            <a:r>
              <a:rPr lang="uk-UA" sz="2400" b="1" dirty="0">
                <a:latin typeface="Times New Roman" panose="02020603050405020304" pitchFamily="18" charset="0"/>
                <a:cs typeface="Times New Roman" panose="02020603050405020304" pitchFamily="18" charset="0"/>
              </a:rPr>
              <a:t>суб'єкта підприємницької діяльності.</a:t>
            </a:r>
          </a:p>
          <a:p>
            <a:pPr marL="0" indent="0">
              <a:buNone/>
            </a:pPr>
            <a:endParaRPr lang="ru-RU" sz="2400" b="1" dirty="0">
              <a:latin typeface="Times New Roman" panose="02020603050405020304" pitchFamily="18" charset="0"/>
              <a:cs typeface="Times New Roman" panose="02020603050405020304" pitchFamily="18" charset="0"/>
            </a:endParaRPr>
          </a:p>
          <a:p>
            <a:pPr marL="0" indent="0">
              <a:buNone/>
            </a:pPr>
            <a:r>
              <a:rPr lang="uk-UA" sz="2400" b="1" dirty="0">
                <a:latin typeface="Times New Roman" panose="02020603050405020304" pitchFamily="18" charset="0"/>
                <a:cs typeface="Times New Roman" panose="02020603050405020304" pitchFamily="18" charset="0"/>
              </a:rPr>
              <a:t> - підприємництво зі створенням юридичної особи (складне).</a:t>
            </a:r>
            <a:endParaRPr lang="ru-RU" sz="2400" b="1"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0196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332656"/>
            <a:ext cx="7704856" cy="64063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614896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832688"/>
          </a:xfrm>
        </p:spPr>
        <p:txBody>
          <a:bodyPr>
            <a:normAutofit lnSpcReduction="10000"/>
          </a:bodyPr>
          <a:lstStyle/>
          <a:p>
            <a:pPr marL="137160" indent="0">
              <a:buNone/>
            </a:pPr>
            <a:r>
              <a:rPr lang="uk-UA" sz="2400" b="1" dirty="0">
                <a:latin typeface="Times New Roman" panose="02020603050405020304" pitchFamily="18" charset="0"/>
                <a:cs typeface="Times New Roman" panose="02020603050405020304" pitchFamily="18" charset="0"/>
              </a:rPr>
              <a:t>Залежно від наявності обмежень щодо здійснення підприємницької діяльності її можна розподілити на:</a:t>
            </a:r>
            <a:endParaRPr lang="ru-RU" sz="2400" b="1" dirty="0">
              <a:latin typeface="Times New Roman" panose="02020603050405020304" pitchFamily="18" charset="0"/>
              <a:cs typeface="Times New Roman" panose="02020603050405020304" pitchFamily="18" charset="0"/>
            </a:endParaRPr>
          </a:p>
          <a:p>
            <a:pPr marL="137160" indent="0">
              <a:buNone/>
            </a:pPr>
            <a:r>
              <a:rPr lang="uk-UA" sz="2400" b="1" dirty="0">
                <a:latin typeface="Times New Roman" panose="02020603050405020304" pitchFamily="18" charset="0"/>
                <a:cs typeface="Times New Roman" panose="02020603050405020304" pitchFamily="18" charset="0"/>
              </a:rPr>
              <a:t>- </a:t>
            </a:r>
            <a:r>
              <a:rPr lang="uk-UA" sz="2400" b="1" i="1" dirty="0">
                <a:latin typeface="Times New Roman" panose="02020603050405020304" pitchFamily="18" charset="0"/>
                <a:cs typeface="Times New Roman" panose="02020603050405020304" pitchFamily="18" charset="0"/>
              </a:rPr>
              <a:t>вільну підприємницьку діяльність</a:t>
            </a:r>
            <a:r>
              <a:rPr lang="uk-UA" sz="2400" i="1" dirty="0">
                <a:latin typeface="Times New Roman" panose="02020603050405020304" pitchFamily="18" charset="0"/>
                <a:cs typeface="Times New Roman" panose="02020603050405020304" pitchFamily="18" charset="0"/>
              </a:rPr>
              <a:t/>
            </a:r>
            <a:br>
              <a:rPr lang="uk-UA" sz="2400" i="1" dirty="0">
                <a:latin typeface="Times New Roman" panose="02020603050405020304" pitchFamily="18" charset="0"/>
                <a:cs typeface="Times New Roman" panose="02020603050405020304" pitchFamily="18" charset="0"/>
              </a:rPr>
            </a:br>
            <a:r>
              <a:rPr lang="uk-UA" sz="2400" b="1" i="1" dirty="0">
                <a:latin typeface="Times New Roman" panose="02020603050405020304" pitchFamily="18" charset="0"/>
                <a:cs typeface="Times New Roman" panose="02020603050405020304" pitchFamily="18" charset="0"/>
              </a:rPr>
              <a:t>- дозвільну підприємницьку діяльність</a:t>
            </a:r>
            <a:r>
              <a:rPr lang="uk-UA" sz="2400" i="1" dirty="0">
                <a:latin typeface="Times New Roman" panose="02020603050405020304" pitchFamily="18" charset="0"/>
                <a:cs typeface="Times New Roman" panose="02020603050405020304" pitchFamily="18" charset="0"/>
              </a:rPr>
              <a:t>.</a:t>
            </a:r>
          </a:p>
          <a:p>
            <a:pPr marL="137160" indent="0">
              <a:buNone/>
            </a:pPr>
            <a:r>
              <a:rPr lang="uk-UA" sz="2400" i="1" dirty="0">
                <a:latin typeface="Times New Roman" panose="02020603050405020304" pitchFamily="18" charset="0"/>
                <a:cs typeface="Times New Roman" panose="02020603050405020304" pitchFamily="18" charset="0"/>
              </a:rPr>
              <a:t/>
            </a:r>
            <a:br>
              <a:rPr lang="uk-UA" sz="2400" i="1" dirty="0">
                <a:latin typeface="Times New Roman" panose="02020603050405020304" pitchFamily="18" charset="0"/>
                <a:cs typeface="Times New Roman" panose="02020603050405020304" pitchFamily="18" charset="0"/>
              </a:rPr>
            </a:br>
            <a:r>
              <a:rPr lang="uk-UA" sz="2400" dirty="0">
                <a:latin typeface="Times New Roman" panose="02020603050405020304" pitchFamily="18" charset="0"/>
                <a:cs typeface="Times New Roman" panose="02020603050405020304" pitchFamily="18" charset="0"/>
              </a:rPr>
              <a:t>Дозвільною є також діяльність, що провадиться з обме­женнями, встановленими законодавством, які, в свою чергу, можна розділити на:</a:t>
            </a:r>
            <a:endParaRPr lang="ru-RU" sz="2400" dirty="0">
              <a:latin typeface="Times New Roman" panose="02020603050405020304" pitchFamily="18" charset="0"/>
              <a:cs typeface="Times New Roman" panose="02020603050405020304" pitchFamily="18" charset="0"/>
            </a:endParaRPr>
          </a:p>
          <a:p>
            <a:pPr marL="137160" indent="0">
              <a:buNone/>
            </a:pPr>
            <a:r>
              <a:rPr lang="uk-UA" sz="2400" dirty="0">
                <a:latin typeface="Times New Roman" panose="02020603050405020304" pitchFamily="18" charset="0"/>
                <a:cs typeface="Times New Roman" panose="02020603050405020304" pitchFamily="18" charset="0"/>
              </a:rPr>
              <a:t>- обмеження, пов’язані з організаційно-правовою формою підприємців</a:t>
            </a:r>
            <a:endParaRPr lang="ru-RU" sz="2400" dirty="0">
              <a:latin typeface="Times New Roman" panose="02020603050405020304" pitchFamily="18" charset="0"/>
              <a:cs typeface="Times New Roman" panose="02020603050405020304" pitchFamily="18" charset="0"/>
            </a:endParaRPr>
          </a:p>
          <a:p>
            <a:pPr marL="137160" indent="0">
              <a:buNone/>
            </a:pPr>
            <a:r>
              <a:rPr lang="uk-UA" sz="2400" dirty="0">
                <a:latin typeface="Times New Roman" panose="02020603050405020304" pitchFamily="18" charset="0"/>
                <a:cs typeface="Times New Roman" panose="02020603050405020304" pitchFamily="18" charset="0"/>
              </a:rPr>
              <a:t>- обмеження, пов’язані з формою власності суб’єкта підприємництва - обмеження, пов’язані з необхідністю придбання ліцензії;</a:t>
            </a:r>
            <a:endParaRPr lang="ru-RU" sz="2400" dirty="0">
              <a:latin typeface="Times New Roman" panose="02020603050405020304" pitchFamily="18" charset="0"/>
              <a:cs typeface="Times New Roman" panose="02020603050405020304" pitchFamily="18" charset="0"/>
            </a:endParaRPr>
          </a:p>
          <a:p>
            <a:pPr marL="137160" indent="0">
              <a:buNone/>
            </a:pPr>
            <a:r>
              <a:rPr lang="uk-UA" sz="2400" dirty="0">
                <a:latin typeface="Times New Roman" panose="02020603050405020304" pitchFamily="18" charset="0"/>
                <a:cs typeface="Times New Roman" panose="02020603050405020304" pitchFamily="18" charset="0"/>
              </a:rPr>
              <a:t>- обмеження діяльності, пов’язані із необхідністю придбання патенту.</a:t>
            </a:r>
            <a:endParaRPr lang="ru-RU" sz="2400"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3826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a:extLst>
              <a:ext uri="{FF2B5EF4-FFF2-40B4-BE49-F238E27FC236}">
                <a16:creationId xmlns:a16="http://schemas.microsoft.com/office/drawing/2014/main" id="{0242B8F7-F6F4-454C-9852-0141D6C7D946}"/>
              </a:ext>
            </a:extLst>
          </p:cNvPr>
          <p:cNvSpPr>
            <a:spLocks noGrp="1"/>
          </p:cNvSpPr>
          <p:nvPr>
            <p:ph idx="1"/>
          </p:nvPr>
        </p:nvSpPr>
        <p:spPr>
          <a:xfrm>
            <a:off x="539552" y="836712"/>
            <a:ext cx="8576862" cy="5616624"/>
          </a:xfrm>
        </p:spPr>
        <p:txBody>
          <a:bodyPr>
            <a:normAutofit fontScale="85000" lnSpcReduction="20000"/>
          </a:bodyPr>
          <a:lstStyle/>
          <a:p>
            <a:pPr marL="0" indent="0" fontAlgn="t">
              <a:buNone/>
            </a:pPr>
            <a:r>
              <a:rPr lang="uk-UA" b="1" dirty="0">
                <a:latin typeface="Times New Roman" panose="02020603050405020304" pitchFamily="18" charset="0"/>
                <a:cs typeface="Times New Roman" panose="02020603050405020304" pitchFamily="18" charset="0"/>
              </a:rPr>
              <a:t>1 група: підприємці</a:t>
            </a:r>
            <a:r>
              <a:rPr lang="uk-UA"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фізособи</a:t>
            </a:r>
            <a:r>
              <a:rPr lang="ru-RU" dirty="0">
                <a:latin typeface="Times New Roman" panose="02020603050405020304" pitchFamily="18" charset="0"/>
                <a:cs typeface="Times New Roman" panose="02020603050405020304" pitchFamily="18" charset="0"/>
              </a:rPr>
              <a:t> — </a:t>
            </a:r>
            <a:r>
              <a:rPr lang="ru-RU" dirty="0" err="1">
                <a:latin typeface="Times New Roman" panose="02020603050405020304" pitchFamily="18" charset="0"/>
                <a:cs typeface="Times New Roman" panose="02020603050405020304" pitchFamily="18" charset="0"/>
              </a:rPr>
              <a:t>підприємці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здійснюють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виключно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роздрібний</a:t>
            </a:r>
            <a:r>
              <a:rPr lang="ru-RU" dirty="0">
                <a:latin typeface="Times New Roman" panose="02020603050405020304" pitchFamily="18" charset="0"/>
                <a:cs typeface="Times New Roman" panose="02020603050405020304" pitchFamily="18" charset="0"/>
              </a:rPr>
              <a:t> продаж </a:t>
            </a:r>
            <a:r>
              <a:rPr lang="ru-RU" dirty="0" err="1">
                <a:latin typeface="Times New Roman" panose="02020603050405020304" pitchFamily="18" charset="0"/>
                <a:cs typeface="Times New Roman" panose="02020603050405020304" pitchFamily="18" charset="0"/>
              </a:rPr>
              <a:t>товарів</a:t>
            </a:r>
            <a:r>
              <a:rPr lang="ru-RU" dirty="0">
                <a:latin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cs typeface="Times New Roman" panose="02020603050405020304" pitchFamily="18" charset="0"/>
              </a:rPr>
              <a:t>торговельних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місць</a:t>
            </a:r>
            <a:r>
              <a:rPr lang="ru-RU" dirty="0">
                <a:latin typeface="Times New Roman" panose="02020603050405020304" pitchFamily="18" charset="0"/>
                <a:cs typeface="Times New Roman" panose="02020603050405020304" pitchFamily="18" charset="0"/>
              </a:rPr>
              <a:t> на ринках та/</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провадять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господарську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діяльність</a:t>
            </a:r>
            <a:r>
              <a:rPr lang="ru-RU" dirty="0">
                <a:latin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cs typeface="Times New Roman" panose="02020603050405020304" pitchFamily="18" charset="0"/>
              </a:rPr>
              <a:t>надання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побутових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послуг</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населенню</a:t>
            </a:r>
            <a:r>
              <a:rPr lang="uk-UA" dirty="0" smtClean="0">
                <a:latin typeface="Times New Roman" panose="02020603050405020304" pitchFamily="18" charset="0"/>
                <a:cs typeface="Times New Roman" panose="02020603050405020304" pitchFamily="18" charset="0"/>
              </a:rPr>
              <a:t>.</a:t>
            </a:r>
            <a:r>
              <a:rPr lang="uk-UA" dirty="0">
                <a:latin typeface="Times New Roman" panose="02020603050405020304" pitchFamily="18" charset="0"/>
                <a:cs typeface="Times New Roman" panose="02020603050405020304" pitchFamily="18" charset="0"/>
              </a:rPr>
              <a:t/>
            </a:r>
            <a:br>
              <a:rPr lang="uk-UA" dirty="0">
                <a:latin typeface="Times New Roman" panose="02020603050405020304" pitchFamily="18" charset="0"/>
                <a:cs typeface="Times New Roman" panose="02020603050405020304" pitchFamily="18" charset="0"/>
              </a:rPr>
            </a:br>
            <a:r>
              <a:rPr lang="uk-UA" dirty="0">
                <a:latin typeface="Times New Roman" panose="02020603050405020304" pitchFamily="18" charset="0"/>
                <a:cs typeface="Times New Roman" panose="02020603050405020304" pitchFamily="18" charset="0"/>
              </a:rPr>
              <a:t>Кількість найманих працівників – 0.</a:t>
            </a:r>
            <a:br>
              <a:rPr lang="uk-UA" dirty="0">
                <a:latin typeface="Times New Roman" panose="02020603050405020304" pitchFamily="18" charset="0"/>
                <a:cs typeface="Times New Roman" panose="02020603050405020304" pitchFamily="18" charset="0"/>
              </a:rPr>
            </a:br>
            <a:r>
              <a:rPr lang="uk-UA" dirty="0">
                <a:latin typeface="Times New Roman" panose="02020603050405020304" pitchFamily="18" charset="0"/>
                <a:cs typeface="Times New Roman" panose="02020603050405020304" pitchFamily="18" charset="0"/>
              </a:rPr>
              <a:t>Обсяг доходу – </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до 167 </a:t>
            </a:r>
            <a:r>
              <a:rPr lang="uk-UA" dirty="0" smtClean="0">
                <a:latin typeface="Times New Roman" panose="02020603050405020304" pitchFamily="18" charset="0"/>
                <a:cs typeface="Times New Roman" panose="02020603050405020304" pitchFamily="18" charset="0"/>
              </a:rPr>
              <a:t>розмірів </a:t>
            </a:r>
            <a:r>
              <a:rPr lang="uk-UA" dirty="0">
                <a:latin typeface="Times New Roman" panose="02020603050405020304" pitchFamily="18" charset="0"/>
                <a:cs typeface="Times New Roman" panose="02020603050405020304" pitchFamily="18" charset="0"/>
              </a:rPr>
              <a:t>мінімальної заробітної </a:t>
            </a:r>
            <a:r>
              <a:rPr lang="uk-UA" dirty="0" smtClean="0">
                <a:latin typeface="Times New Roman" panose="02020603050405020304" pitchFamily="18" charset="0"/>
                <a:cs typeface="Times New Roman" panose="02020603050405020304" pitchFamily="18" charset="0"/>
              </a:rPr>
              <a:t>плати, </a:t>
            </a:r>
            <a:r>
              <a:rPr lang="ru-RU" dirty="0">
                <a:latin typeface="Times New Roman" panose="02020603050405020304" pitchFamily="18" charset="0"/>
                <a:cs typeface="Times New Roman" panose="02020603050405020304" pitchFamily="18" charset="0"/>
              </a:rPr>
              <a:t>(1 002 000 </a:t>
            </a:r>
            <a:r>
              <a:rPr lang="ru-RU" dirty="0" err="1">
                <a:latin typeface="Times New Roman" panose="02020603050405020304" pitchFamily="18" charset="0"/>
                <a:cs typeface="Times New Roman" panose="02020603050405020304" pitchFamily="18" charset="0"/>
              </a:rPr>
              <a:t>грн</a:t>
            </a:r>
            <a:r>
              <a:rPr lang="ru-RU" dirty="0" smtClean="0">
                <a:latin typeface="Times New Roman" panose="02020603050405020304" pitchFamily="18" charset="0"/>
                <a:cs typeface="Times New Roman" panose="02020603050405020304" pitchFamily="18" charset="0"/>
              </a:rPr>
              <a:t>).</a:t>
            </a:r>
            <a:endParaRPr lang="uk-UA" dirty="0" smtClean="0">
              <a:latin typeface="Times New Roman" panose="02020603050405020304" pitchFamily="18" charset="0"/>
              <a:cs typeface="Times New Roman" panose="02020603050405020304" pitchFamily="18" charset="0"/>
            </a:endParaRPr>
          </a:p>
          <a:p>
            <a:pPr marL="0" indent="0" fontAlgn="t">
              <a:buNone/>
            </a:pPr>
            <a:r>
              <a:rPr lang="uk-UA" dirty="0" smtClean="0">
                <a:latin typeface="Times New Roman" panose="02020603050405020304" pitchFamily="18" charset="0"/>
                <a:cs typeface="Times New Roman" panose="02020603050405020304" pitchFamily="18" charset="0"/>
              </a:rPr>
              <a:t>Ставка </a:t>
            </a:r>
            <a:r>
              <a:rPr lang="uk-UA" dirty="0">
                <a:latin typeface="Times New Roman" panose="02020603050405020304" pitchFamily="18" charset="0"/>
                <a:cs typeface="Times New Roman" panose="02020603050405020304" pitchFamily="18" charset="0"/>
              </a:rPr>
              <a:t>– до 10% мінімальної заробітної плати.</a:t>
            </a:r>
          </a:p>
          <a:p>
            <a:pPr marL="0" indent="0" fontAlgn="t">
              <a:buNone/>
            </a:pPr>
            <a:r>
              <a:rPr lang="uk-UA" b="1" dirty="0">
                <a:latin typeface="Times New Roman" panose="02020603050405020304" pitchFamily="18" charset="0"/>
                <a:cs typeface="Times New Roman" panose="02020603050405020304" pitchFamily="18" charset="0"/>
              </a:rPr>
              <a:t>2 група: підприємці, </a:t>
            </a:r>
            <a:r>
              <a:rPr lang="uk-UA" dirty="0">
                <a:latin typeface="Times New Roman" panose="02020603050405020304" pitchFamily="18" charset="0"/>
                <a:cs typeface="Times New Roman" panose="02020603050405020304" pitchFamily="18" charset="0"/>
              </a:rPr>
              <a:t>які здійснюють господарську діяльність з надання послуг, у тому числі побутових, платникам єдиного податку, здійснюють виготовлення або продаж товарів.</a:t>
            </a:r>
            <a:br>
              <a:rPr lang="uk-UA" dirty="0">
                <a:latin typeface="Times New Roman" panose="02020603050405020304" pitchFamily="18" charset="0"/>
                <a:cs typeface="Times New Roman" panose="02020603050405020304" pitchFamily="18" charset="0"/>
              </a:rPr>
            </a:br>
            <a:r>
              <a:rPr lang="uk-UA" dirty="0">
                <a:latin typeface="Times New Roman" panose="02020603050405020304" pitchFamily="18" charset="0"/>
                <a:cs typeface="Times New Roman" panose="02020603050405020304" pitchFamily="18" charset="0"/>
              </a:rPr>
              <a:t>Кількість найманих працівників – до 10 чоловік.</a:t>
            </a:r>
            <a:br>
              <a:rPr lang="uk-UA" dirty="0">
                <a:latin typeface="Times New Roman" panose="02020603050405020304" pitchFamily="18" charset="0"/>
                <a:cs typeface="Times New Roman" panose="02020603050405020304" pitchFamily="18" charset="0"/>
              </a:rPr>
            </a:br>
            <a:r>
              <a:rPr lang="uk-UA" dirty="0" smtClean="0">
                <a:latin typeface="Times New Roman" panose="02020603050405020304" pitchFamily="18" charset="0"/>
                <a:cs typeface="Times New Roman" panose="02020603050405020304" pitchFamily="18" charset="0"/>
              </a:rPr>
              <a:t>Обсяг доходу –</a:t>
            </a:r>
            <a:r>
              <a:rPr lang="ru-RU" dirty="0">
                <a:latin typeface="Times New Roman" panose="02020603050405020304" pitchFamily="18" charset="0"/>
                <a:cs typeface="Times New Roman" panose="02020603050405020304" pitchFamily="18" charset="0"/>
              </a:rPr>
              <a:t>не </a:t>
            </a:r>
            <a:r>
              <a:rPr lang="ru-RU" dirty="0" err="1">
                <a:latin typeface="Times New Roman" panose="02020603050405020304" pitchFamily="18" charset="0"/>
                <a:cs typeface="Times New Roman" panose="02020603050405020304" pitchFamily="18" charset="0"/>
              </a:rPr>
              <a:t>перевищує</a:t>
            </a:r>
            <a:r>
              <a:rPr lang="ru-RU" dirty="0">
                <a:latin typeface="Times New Roman" panose="02020603050405020304" pitchFamily="18" charset="0"/>
                <a:cs typeface="Times New Roman" panose="02020603050405020304" pitchFamily="18" charset="0"/>
              </a:rPr>
              <a:t> 834 </a:t>
            </a:r>
            <a:r>
              <a:rPr lang="ru-RU" dirty="0" err="1">
                <a:latin typeface="Times New Roman" panose="02020603050405020304" pitchFamily="18" charset="0"/>
                <a:cs typeface="Times New Roman" panose="02020603050405020304" pitchFamily="18" charset="0"/>
              </a:rPr>
              <a:t>розміри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мінімальної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заробітної</a:t>
            </a:r>
            <a:r>
              <a:rPr lang="ru-RU" dirty="0">
                <a:latin typeface="Times New Roman" panose="02020603050405020304" pitchFamily="18" charset="0"/>
                <a:cs typeface="Times New Roman" panose="02020603050405020304" pitchFamily="18" charset="0"/>
              </a:rPr>
              <a:t> плати, </a:t>
            </a:r>
            <a:r>
              <a:rPr lang="uk-UA"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5 004 000 </a:t>
            </a:r>
            <a:r>
              <a:rPr lang="ru-RU" dirty="0" err="1">
                <a:latin typeface="Times New Roman" panose="02020603050405020304" pitchFamily="18" charset="0"/>
                <a:cs typeface="Times New Roman" panose="02020603050405020304" pitchFamily="18" charset="0"/>
              </a:rPr>
              <a:t>грн</a:t>
            </a:r>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 </a:t>
            </a:r>
            <a:endParaRPr lang="uk-UA" dirty="0">
              <a:latin typeface="Times New Roman" panose="02020603050405020304" pitchFamily="18" charset="0"/>
              <a:cs typeface="Times New Roman" panose="02020603050405020304" pitchFamily="18" charset="0"/>
            </a:endParaRPr>
          </a:p>
          <a:p>
            <a:pPr marL="0" indent="0" fontAlgn="t">
              <a:buNone/>
            </a:pPr>
            <a:r>
              <a:rPr lang="uk-UA" dirty="0">
                <a:latin typeface="Times New Roman" panose="02020603050405020304" pitchFamily="18" charset="0"/>
                <a:cs typeface="Times New Roman" panose="02020603050405020304" pitchFamily="18" charset="0"/>
              </a:rPr>
              <a:t>Ставка – до 20% мінімальної заробітної.</a:t>
            </a:r>
          </a:p>
          <a:p>
            <a:pPr marL="0" indent="0" fontAlgn="t">
              <a:buNone/>
            </a:pPr>
            <a:r>
              <a:rPr lang="uk-UA" b="1" dirty="0">
                <a:latin typeface="Times New Roman" panose="02020603050405020304" pitchFamily="18" charset="0"/>
                <a:cs typeface="Times New Roman" panose="02020603050405020304" pitchFamily="18" charset="0"/>
              </a:rPr>
              <a:t>3 група: фізичні особи-підприємці та юридичні особи</a:t>
            </a:r>
            <a:br>
              <a:rPr lang="uk-UA" b="1" dirty="0">
                <a:latin typeface="Times New Roman" panose="02020603050405020304" pitchFamily="18" charset="0"/>
                <a:cs typeface="Times New Roman" panose="02020603050405020304" pitchFamily="18" charset="0"/>
              </a:rPr>
            </a:br>
            <a:r>
              <a:rPr lang="uk-UA" dirty="0">
                <a:latin typeface="Times New Roman" panose="02020603050405020304" pitchFamily="18" charset="0"/>
                <a:cs typeface="Times New Roman" panose="02020603050405020304" pitchFamily="18" charset="0"/>
              </a:rPr>
              <a:t>Кількість найманих працівників – не обмежена.</a:t>
            </a:r>
            <a:br>
              <a:rPr lang="uk-UA" dirty="0">
                <a:latin typeface="Times New Roman" panose="02020603050405020304" pitchFamily="18" charset="0"/>
                <a:cs typeface="Times New Roman" panose="02020603050405020304" pitchFamily="18" charset="0"/>
              </a:rPr>
            </a:br>
            <a:r>
              <a:rPr lang="uk-UA" dirty="0">
                <a:latin typeface="Times New Roman" panose="02020603050405020304" pitchFamily="18" charset="0"/>
                <a:cs typeface="Times New Roman" panose="02020603050405020304" pitchFamily="18" charset="0"/>
              </a:rPr>
              <a:t>Обсяг доходу – </a:t>
            </a:r>
            <a:r>
              <a:rPr lang="ru-RU" dirty="0" err="1">
                <a:latin typeface="Times New Roman" panose="02020603050405020304" pitchFamily="18" charset="0"/>
                <a:cs typeface="Times New Roman" panose="02020603050405020304" pitchFamily="18" charset="0"/>
              </a:rPr>
              <a:t>обсяг</a:t>
            </a:r>
            <a:r>
              <a:rPr lang="ru-RU" dirty="0">
                <a:latin typeface="Times New Roman" panose="02020603050405020304" pitchFamily="18" charset="0"/>
                <a:cs typeface="Times New Roman" panose="02020603050405020304" pitchFamily="18" charset="0"/>
              </a:rPr>
              <a:t> доходу не </a:t>
            </a:r>
            <a:r>
              <a:rPr lang="ru-RU" dirty="0" err="1">
                <a:latin typeface="Times New Roman" panose="02020603050405020304" pitchFamily="18" charset="0"/>
                <a:cs typeface="Times New Roman" panose="02020603050405020304" pitchFamily="18" charset="0"/>
              </a:rPr>
              <a:t>перевищує</a:t>
            </a:r>
            <a:r>
              <a:rPr lang="ru-RU" dirty="0">
                <a:latin typeface="Times New Roman" panose="02020603050405020304" pitchFamily="18" charset="0"/>
                <a:cs typeface="Times New Roman" panose="02020603050405020304" pitchFamily="18" charset="0"/>
              </a:rPr>
              <a:t> 1167 </a:t>
            </a:r>
            <a:r>
              <a:rPr lang="ru-RU" dirty="0" err="1">
                <a:latin typeface="Times New Roman" panose="02020603050405020304" pitchFamily="18" charset="0"/>
                <a:cs typeface="Times New Roman" panose="02020603050405020304" pitchFamily="18" charset="0"/>
              </a:rPr>
              <a:t>розмірів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мінімальної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заробітної</a:t>
            </a:r>
            <a:r>
              <a:rPr lang="ru-RU" dirty="0">
                <a:latin typeface="Times New Roman" panose="02020603050405020304" pitchFamily="18" charset="0"/>
                <a:cs typeface="Times New Roman" panose="02020603050405020304" pitchFamily="18" charset="0"/>
              </a:rPr>
              <a:t> плати, </a:t>
            </a:r>
            <a:r>
              <a:rPr lang="uk-UA"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7 002 000 </a:t>
            </a:r>
            <a:r>
              <a:rPr lang="ru-RU" dirty="0" err="1">
                <a:latin typeface="Times New Roman" panose="02020603050405020304" pitchFamily="18" charset="0"/>
                <a:cs typeface="Times New Roman" panose="02020603050405020304" pitchFamily="18" charset="0"/>
              </a:rPr>
              <a:t>грн</a:t>
            </a:r>
            <a:r>
              <a:rPr lang="uk-UA" dirty="0">
                <a:latin typeface="Times New Roman" panose="02020603050405020304" pitchFamily="18" charset="0"/>
                <a:cs typeface="Times New Roman" panose="02020603050405020304" pitchFamily="18" charset="0"/>
              </a:rPr>
              <a:t>) </a:t>
            </a:r>
            <a:endParaRPr lang="uk-UA" dirty="0" smtClean="0">
              <a:latin typeface="Times New Roman" panose="02020603050405020304" pitchFamily="18" charset="0"/>
              <a:cs typeface="Times New Roman" panose="02020603050405020304" pitchFamily="18" charset="0"/>
            </a:endParaRPr>
          </a:p>
          <a:p>
            <a:pPr marL="0" indent="0" fontAlgn="t">
              <a:buNone/>
            </a:pPr>
            <a:r>
              <a:rPr lang="uk-UA" dirty="0" smtClean="0">
                <a:latin typeface="Times New Roman" panose="02020603050405020304" pitchFamily="18" charset="0"/>
                <a:cs typeface="Times New Roman" panose="02020603050405020304" pitchFamily="18" charset="0"/>
              </a:rPr>
              <a:t>Ставка </a:t>
            </a:r>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3% </a:t>
            </a:r>
            <a:r>
              <a:rPr lang="uk-UA" dirty="0">
                <a:latin typeface="Times New Roman" panose="02020603050405020304" pitchFamily="18" charset="0"/>
                <a:cs typeface="Times New Roman" panose="02020603050405020304" pitchFamily="18" charset="0"/>
              </a:rPr>
              <a:t>доходу – за умови окремої сплати ПДВ; </a:t>
            </a:r>
            <a:r>
              <a:rPr lang="uk-UA" dirty="0" smtClean="0">
                <a:latin typeface="Times New Roman" panose="02020603050405020304" pitchFamily="18" charset="0"/>
                <a:cs typeface="Times New Roman" panose="02020603050405020304" pitchFamily="18" charset="0"/>
              </a:rPr>
              <a:t>5% </a:t>
            </a:r>
            <a:r>
              <a:rPr lang="uk-UA" dirty="0">
                <a:latin typeface="Times New Roman" panose="02020603050405020304" pitchFamily="18" charset="0"/>
                <a:cs typeface="Times New Roman" panose="02020603050405020304" pitchFamily="18" charset="0"/>
              </a:rPr>
              <a:t>доход – за умови включення ПДВ до складу єдиного податку.</a:t>
            </a:r>
          </a:p>
          <a:p>
            <a:pPr marL="0" indent="0" fontAlgn="t">
              <a:buNone/>
            </a:pPr>
            <a:r>
              <a:rPr lang="uk-UA" b="1" dirty="0">
                <a:latin typeface="Times New Roman" panose="02020603050405020304" pitchFamily="18" charset="0"/>
                <a:cs typeface="Times New Roman" panose="02020603050405020304" pitchFamily="18" charset="0"/>
              </a:rPr>
              <a:t>4 група: сільгоспвиробники, </a:t>
            </a:r>
            <a:r>
              <a:rPr lang="uk-UA" dirty="0">
                <a:latin typeface="Times New Roman" panose="02020603050405020304" pitchFamily="18" charset="0"/>
                <a:cs typeface="Times New Roman" panose="02020603050405020304" pitchFamily="18" charset="0"/>
              </a:rPr>
              <a:t>в яких доля сільськогосподарського </a:t>
            </a:r>
            <a:r>
              <a:rPr lang="uk-UA" dirty="0" err="1">
                <a:latin typeface="Times New Roman" panose="02020603050405020304" pitchFamily="18" charset="0"/>
                <a:cs typeface="Times New Roman" panose="02020603050405020304" pitchFamily="18" charset="0"/>
              </a:rPr>
              <a:t>товаровиробництва</a:t>
            </a:r>
            <a:r>
              <a:rPr lang="uk-UA" dirty="0">
                <a:latin typeface="Times New Roman" panose="02020603050405020304" pitchFamily="18" charset="0"/>
                <a:cs typeface="Times New Roman" panose="02020603050405020304" pitchFamily="18" charset="0"/>
              </a:rPr>
              <a:t> за попередній рік дорівнює або перевищує 75%.</a:t>
            </a:r>
            <a:br>
              <a:rPr lang="uk-UA" dirty="0">
                <a:latin typeface="Times New Roman" panose="02020603050405020304" pitchFamily="18" charset="0"/>
                <a:cs typeface="Times New Roman" panose="02020603050405020304" pitchFamily="18" charset="0"/>
              </a:rPr>
            </a:br>
            <a:r>
              <a:rPr lang="uk-UA" dirty="0">
                <a:latin typeface="Times New Roman" panose="02020603050405020304" pitchFamily="18" charset="0"/>
                <a:cs typeface="Times New Roman" panose="02020603050405020304" pitchFamily="18" charset="0"/>
              </a:rPr>
              <a:t>Кількість найманих працівників – не обмежена.</a:t>
            </a:r>
            <a:br>
              <a:rPr lang="uk-UA" dirty="0">
                <a:latin typeface="Times New Roman" panose="02020603050405020304" pitchFamily="18" charset="0"/>
                <a:cs typeface="Times New Roman" panose="02020603050405020304" pitchFamily="18" charset="0"/>
              </a:rPr>
            </a:br>
            <a:r>
              <a:rPr lang="uk-UA" dirty="0">
                <a:latin typeface="Times New Roman" panose="02020603050405020304" pitchFamily="18" charset="0"/>
                <a:cs typeface="Times New Roman" panose="02020603050405020304" pitchFamily="18" charset="0"/>
              </a:rPr>
              <a:t>Обіг коштів – не обмежений</a:t>
            </a:r>
          </a:p>
        </p:txBody>
      </p:sp>
      <p:sp>
        <p:nvSpPr>
          <p:cNvPr id="4" name="Прямокутник 3">
            <a:extLst>
              <a:ext uri="{FF2B5EF4-FFF2-40B4-BE49-F238E27FC236}">
                <a16:creationId xmlns:a16="http://schemas.microsoft.com/office/drawing/2014/main" id="{3FAC5406-BF9F-46D3-A2EB-EF496DDFA5DB}"/>
              </a:ext>
            </a:extLst>
          </p:cNvPr>
          <p:cNvSpPr/>
          <p:nvPr/>
        </p:nvSpPr>
        <p:spPr>
          <a:xfrm>
            <a:off x="1324642" y="-4666"/>
            <a:ext cx="7791772" cy="707886"/>
          </a:xfrm>
          <a:prstGeom prst="rect">
            <a:avLst/>
          </a:prstGeom>
        </p:spPr>
        <p:txBody>
          <a:bodyPr wrap="square">
            <a:spAutoFit/>
          </a:bodyPr>
          <a:lstStyle/>
          <a:p>
            <a:r>
              <a:rPr lang="uk-UA" sz="4000" b="1" dirty="0"/>
              <a:t>Групи платників єдиного податку</a:t>
            </a:r>
            <a:endParaRPr lang="uk-UA" sz="4000" dirty="0"/>
          </a:p>
        </p:txBody>
      </p:sp>
    </p:spTree>
    <p:extLst>
      <p:ext uri="{BB962C8B-B14F-4D97-AF65-F5344CB8AC3E}">
        <p14:creationId xmlns:p14="http://schemas.microsoft.com/office/powerpoint/2010/main" val="41108697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836712"/>
            <a:ext cx="8490812" cy="462483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29626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832688"/>
          </a:xfrm>
        </p:spPr>
        <p:txBody>
          <a:bodyPr>
            <a:normAutofit lnSpcReduction="10000"/>
          </a:bodyPr>
          <a:lstStyle/>
          <a:p>
            <a:r>
              <a:rPr lang="uk-UA" b="1" dirty="0">
                <a:latin typeface="Times New Roman" panose="02020603050405020304" pitchFamily="18" charset="0"/>
                <a:cs typeface="Times New Roman" panose="02020603050405020304" pitchFamily="18" charset="0"/>
              </a:rPr>
              <a:t>Індивідуальне підприємство </a:t>
            </a:r>
            <a:r>
              <a:rPr lang="uk-UA" dirty="0">
                <a:latin typeface="Times New Roman" panose="02020603050405020304" pitchFamily="18" charset="0"/>
                <a:cs typeface="Times New Roman" panose="02020603050405020304" pitchFamily="18" charset="0"/>
              </a:rPr>
              <a:t>- це підприємство, засноване на особистій власності фізичної особи та виключно її праці.</a:t>
            </a:r>
            <a:endParaRPr lang="ru-RU" dirty="0">
              <a:latin typeface="Times New Roman" panose="02020603050405020304" pitchFamily="18" charset="0"/>
              <a:cs typeface="Times New Roman" panose="02020603050405020304" pitchFamily="18" charset="0"/>
            </a:endParaRPr>
          </a:p>
          <a:p>
            <a:r>
              <a:rPr lang="uk-UA" b="1" dirty="0">
                <a:latin typeface="Times New Roman" panose="02020603050405020304" pitchFamily="18" charset="0"/>
                <a:cs typeface="Times New Roman" panose="02020603050405020304" pitchFamily="18" charset="0"/>
              </a:rPr>
              <a:t>Сімейне підприємство </a:t>
            </a:r>
            <a:r>
              <a:rPr lang="uk-UA" dirty="0">
                <a:latin typeface="Times New Roman" panose="02020603050405020304" pitchFamily="18" charset="0"/>
                <a:cs typeface="Times New Roman" panose="02020603050405020304" pitchFamily="18" charset="0"/>
              </a:rPr>
              <a:t>- це підприємство, засноване на власності та праці громадян України - членів однієї сім'ї, які проживають разом. </a:t>
            </a:r>
            <a:endParaRPr lang="ru-RU" dirty="0">
              <a:latin typeface="Times New Roman" panose="02020603050405020304" pitchFamily="18" charset="0"/>
              <a:cs typeface="Times New Roman" panose="02020603050405020304" pitchFamily="18" charset="0"/>
            </a:endParaRPr>
          </a:p>
          <a:p>
            <a:r>
              <a:rPr lang="uk-UA" b="1" dirty="0">
                <a:latin typeface="Times New Roman" panose="02020603050405020304" pitchFamily="18" charset="0"/>
                <a:cs typeface="Times New Roman" panose="02020603050405020304" pitchFamily="18" charset="0"/>
              </a:rPr>
              <a:t>Приватне  підприємство </a:t>
            </a:r>
            <a:r>
              <a:rPr lang="uk-UA" dirty="0">
                <a:latin typeface="Times New Roman" panose="02020603050405020304" pitchFamily="18" charset="0"/>
                <a:cs typeface="Times New Roman" panose="02020603050405020304" pitchFamily="18" charset="0"/>
              </a:rPr>
              <a:t>- це підприємство,  засноване  на власності трудового   колективу   підприємства,   кооперативу,   іншого   статутного товариства, громадської та релігійної організації.</a:t>
            </a:r>
            <a:endParaRPr lang="ru-RU" dirty="0">
              <a:latin typeface="Times New Roman" panose="02020603050405020304" pitchFamily="18" charset="0"/>
              <a:cs typeface="Times New Roman" panose="02020603050405020304" pitchFamily="18" charset="0"/>
            </a:endParaRPr>
          </a:p>
          <a:p>
            <a:r>
              <a:rPr lang="uk-UA" b="1" dirty="0">
                <a:latin typeface="Times New Roman" panose="02020603050405020304" pitchFamily="18" charset="0"/>
                <a:cs typeface="Times New Roman" panose="02020603050405020304" pitchFamily="18" charset="0"/>
              </a:rPr>
              <a:t>Колективне</a:t>
            </a:r>
            <a:r>
              <a:rPr lang="uk-UA" dirty="0">
                <a:latin typeface="Times New Roman" panose="02020603050405020304" pitchFamily="18" charset="0"/>
                <a:cs typeface="Times New Roman" panose="02020603050405020304" pitchFamily="18" charset="0"/>
              </a:rPr>
              <a:t> – засноване на власності трудового колективу підприємства.</a:t>
            </a:r>
            <a:endParaRPr lang="ru-RU" dirty="0">
              <a:latin typeface="Times New Roman" panose="02020603050405020304" pitchFamily="18" charset="0"/>
              <a:cs typeface="Times New Roman" panose="02020603050405020304" pitchFamily="18" charset="0"/>
            </a:endParaRPr>
          </a:p>
          <a:p>
            <a:r>
              <a:rPr lang="uk-UA" b="1" dirty="0">
                <a:latin typeface="Times New Roman" panose="02020603050405020304" pitchFamily="18" charset="0"/>
                <a:cs typeface="Times New Roman" panose="02020603050405020304" pitchFamily="18" charset="0"/>
              </a:rPr>
              <a:t>Державне комунальне підприємство </a:t>
            </a:r>
            <a:r>
              <a:rPr lang="uk-UA" dirty="0">
                <a:latin typeface="Times New Roman" panose="02020603050405020304" pitchFamily="18" charset="0"/>
                <a:cs typeface="Times New Roman" panose="02020603050405020304" pitchFamily="18" charset="0"/>
              </a:rPr>
              <a:t>- це підприємство, засноване на власності адміністративно-територіальних одиниць.</a:t>
            </a:r>
            <a:endParaRPr lang="ru-RU" dirty="0">
              <a:latin typeface="Times New Roman" panose="02020603050405020304" pitchFamily="18" charset="0"/>
              <a:cs typeface="Times New Roman" panose="02020603050405020304" pitchFamily="18" charset="0"/>
            </a:endParaRPr>
          </a:p>
          <a:p>
            <a:r>
              <a:rPr lang="uk-UA" b="1" dirty="0">
                <a:latin typeface="Times New Roman" panose="02020603050405020304" pitchFamily="18" charset="0"/>
                <a:cs typeface="Times New Roman" panose="02020603050405020304" pitchFamily="18" charset="0"/>
              </a:rPr>
              <a:t>Державне підприємство </a:t>
            </a:r>
            <a:r>
              <a:rPr lang="uk-UA" dirty="0">
                <a:latin typeface="Times New Roman" panose="02020603050405020304" pitchFamily="18" charset="0"/>
                <a:cs typeface="Times New Roman" panose="02020603050405020304" pitchFamily="18" charset="0"/>
              </a:rPr>
              <a:t>- підприємство, засноване на загальнодержавній власності.</a:t>
            </a:r>
            <a:endParaRPr lang="ru-RU" dirty="0">
              <a:latin typeface="Times New Roman" panose="02020603050405020304" pitchFamily="18" charset="0"/>
              <a:cs typeface="Times New Roman" panose="02020603050405020304" pitchFamily="18" charset="0"/>
            </a:endParaRPr>
          </a:p>
          <a:p>
            <a:r>
              <a:rPr lang="uk-UA" b="1" dirty="0">
                <a:latin typeface="Times New Roman" panose="02020603050405020304" pitchFamily="18" charset="0"/>
                <a:cs typeface="Times New Roman" panose="02020603050405020304" pitchFamily="18" charset="0"/>
              </a:rPr>
              <a:t>Спільне підприємство </a:t>
            </a:r>
            <a:r>
              <a:rPr lang="uk-UA" dirty="0">
                <a:latin typeface="Times New Roman" panose="02020603050405020304" pitchFamily="18" charset="0"/>
                <a:cs typeface="Times New Roman" panose="02020603050405020304" pitchFamily="18" charset="0"/>
              </a:rPr>
              <a:t>- це підприємство, засноване на об'єднанні майна різних власників.</a:t>
            </a:r>
            <a:endParaRPr lang="ru-RU" dirty="0">
              <a:latin typeface="Times New Roman" panose="02020603050405020304" pitchFamily="18" charset="0"/>
              <a:cs typeface="Times New Roman" panose="02020603050405020304" pitchFamily="18" charset="0"/>
            </a:endParaRPr>
          </a:p>
          <a:p>
            <a:r>
              <a:rPr lang="uk-UA" b="1" dirty="0" smtClean="0">
                <a:latin typeface="Times New Roman" panose="02020603050405020304" pitchFamily="18" charset="0"/>
                <a:cs typeface="Times New Roman" panose="02020603050405020304" pitchFamily="18" charset="0"/>
              </a:rPr>
              <a:t>Іноземне </a:t>
            </a:r>
            <a:r>
              <a:rPr lang="uk-UA" b="1" dirty="0">
                <a:latin typeface="Times New Roman" panose="02020603050405020304" pitchFamily="18" charset="0"/>
                <a:cs typeface="Times New Roman" panose="02020603050405020304" pitchFamily="18" charset="0"/>
              </a:rPr>
              <a:t>підприємство </a:t>
            </a:r>
            <a:r>
              <a:rPr lang="uk-UA" dirty="0">
                <a:latin typeface="Times New Roman" panose="02020603050405020304" pitchFamily="18" charset="0"/>
                <a:cs typeface="Times New Roman" panose="02020603050405020304" pitchFamily="18" charset="0"/>
              </a:rPr>
              <a:t>- підприємство, засноване на власності юридичних осіб і громадян інших держав.</a:t>
            </a: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7852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a:grpSpLocks/>
          </p:cNvGrpSpPr>
          <p:nvPr/>
        </p:nvGrpSpPr>
        <p:grpSpPr bwMode="auto">
          <a:xfrm>
            <a:off x="1258814" y="908720"/>
            <a:ext cx="7273626" cy="4896544"/>
            <a:chOff x="1134" y="3846"/>
            <a:chExt cx="10080" cy="4860"/>
          </a:xfrm>
        </p:grpSpPr>
        <p:sp>
          <p:nvSpPr>
            <p:cNvPr id="5" name="Oval 14"/>
            <p:cNvSpPr>
              <a:spLocks noChangeArrowheads="1"/>
            </p:cNvSpPr>
            <p:nvPr/>
          </p:nvSpPr>
          <p:spPr bwMode="auto">
            <a:xfrm>
              <a:off x="1134" y="3846"/>
              <a:ext cx="3128" cy="12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Акціонерне          товариство</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6" name="Oval 13"/>
            <p:cNvSpPr>
              <a:spLocks noChangeArrowheads="1"/>
            </p:cNvSpPr>
            <p:nvPr/>
          </p:nvSpPr>
          <p:spPr bwMode="auto">
            <a:xfrm>
              <a:off x="4610" y="3846"/>
              <a:ext cx="2954" cy="12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Товариство з</a:t>
              </a:r>
              <a:endParaRPr kumimoji="0" lang="uk-UA" altLang="ru-RU" sz="600" b="0" i="0" u="none" strike="noStrike" cap="none" normalizeH="0" baseline="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обмеженою</a:t>
              </a:r>
              <a:endParaRPr kumimoji="0" lang="uk-UA" altLang="ru-RU" sz="600" b="0" i="0" u="none" strike="noStrike" cap="none" normalizeH="0" baseline="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відповідальністю</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7" name="Oval 12"/>
            <p:cNvSpPr>
              <a:spLocks noChangeArrowheads="1"/>
            </p:cNvSpPr>
            <p:nvPr/>
          </p:nvSpPr>
          <p:spPr bwMode="auto">
            <a:xfrm>
              <a:off x="7912" y="3846"/>
              <a:ext cx="2954" cy="12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Товариство з</a:t>
              </a:r>
              <a:endParaRPr kumimoji="0" lang="uk-UA" altLang="ru-RU" sz="600" b="0" i="0" u="none" strike="noStrike" cap="none" normalizeH="0" baseline="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додатковою</a:t>
              </a:r>
              <a:endParaRPr kumimoji="0" lang="uk-UA" altLang="ru-RU" sz="600" b="0" i="0" u="none" strike="noStrike" cap="none" normalizeH="0" baseline="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відповідальністю</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8" name="Oval 11"/>
            <p:cNvSpPr>
              <a:spLocks noChangeArrowheads="1"/>
            </p:cNvSpPr>
            <p:nvPr/>
          </p:nvSpPr>
          <p:spPr bwMode="auto">
            <a:xfrm>
              <a:off x="1308" y="7446"/>
              <a:ext cx="2954" cy="12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Повне</a:t>
              </a:r>
              <a:endParaRPr kumimoji="0" lang="uk-UA" altLang="ru-RU" sz="600" b="0" i="0" u="none" strike="noStrike" cap="none" normalizeH="0" baseline="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товариство</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9" name="Oval 10"/>
            <p:cNvSpPr>
              <a:spLocks noChangeArrowheads="1"/>
            </p:cNvSpPr>
            <p:nvPr/>
          </p:nvSpPr>
          <p:spPr bwMode="auto">
            <a:xfrm>
              <a:off x="4784" y="7446"/>
              <a:ext cx="2954" cy="12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Командитне</a:t>
              </a:r>
              <a:endParaRPr kumimoji="0" lang="uk-UA" altLang="ru-RU" sz="600" b="0" i="0" u="none" strike="noStrike" cap="none" normalizeH="0" baseline="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товариство</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0" name="Oval 9"/>
            <p:cNvSpPr>
              <a:spLocks noChangeArrowheads="1"/>
            </p:cNvSpPr>
            <p:nvPr/>
          </p:nvSpPr>
          <p:spPr bwMode="auto">
            <a:xfrm>
              <a:off x="8260" y="7446"/>
              <a:ext cx="2954" cy="12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Довірче товариство</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1" name="Oval 8"/>
            <p:cNvSpPr>
              <a:spLocks noChangeArrowheads="1"/>
            </p:cNvSpPr>
            <p:nvPr/>
          </p:nvSpPr>
          <p:spPr bwMode="auto">
            <a:xfrm>
              <a:off x="2524" y="5795"/>
              <a:ext cx="7473" cy="9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Види господарських товариств</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p:sp>
          <p:nvSpPr>
            <p:cNvPr id="12" name="Line 7"/>
            <p:cNvSpPr>
              <a:spLocks noChangeShapeType="1"/>
            </p:cNvSpPr>
            <p:nvPr/>
          </p:nvSpPr>
          <p:spPr bwMode="auto">
            <a:xfrm>
              <a:off x="3114" y="5094"/>
              <a:ext cx="900" cy="72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Line 6"/>
            <p:cNvSpPr>
              <a:spLocks noChangeShapeType="1"/>
            </p:cNvSpPr>
            <p:nvPr/>
          </p:nvSpPr>
          <p:spPr bwMode="auto">
            <a:xfrm>
              <a:off x="5994" y="5274"/>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Line 5"/>
            <p:cNvSpPr>
              <a:spLocks noChangeShapeType="1"/>
            </p:cNvSpPr>
            <p:nvPr/>
          </p:nvSpPr>
          <p:spPr bwMode="auto">
            <a:xfrm flipH="1">
              <a:off x="8694" y="5094"/>
              <a:ext cx="720" cy="72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Line 4"/>
            <p:cNvSpPr>
              <a:spLocks noChangeShapeType="1"/>
            </p:cNvSpPr>
            <p:nvPr/>
          </p:nvSpPr>
          <p:spPr bwMode="auto">
            <a:xfrm flipV="1">
              <a:off x="3294" y="6714"/>
              <a:ext cx="1080" cy="72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Line 3"/>
            <p:cNvSpPr>
              <a:spLocks noChangeShapeType="1"/>
            </p:cNvSpPr>
            <p:nvPr/>
          </p:nvSpPr>
          <p:spPr bwMode="auto">
            <a:xfrm flipV="1">
              <a:off x="6354" y="6714"/>
              <a:ext cx="0" cy="72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Line 2"/>
            <p:cNvSpPr>
              <a:spLocks noChangeShapeType="1"/>
            </p:cNvSpPr>
            <p:nvPr/>
          </p:nvSpPr>
          <p:spPr bwMode="auto">
            <a:xfrm flipH="1" flipV="1">
              <a:off x="8334" y="6714"/>
              <a:ext cx="1080" cy="72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grpSp>
    </p:spTree>
    <p:extLst>
      <p:ext uri="{BB962C8B-B14F-4D97-AF65-F5344CB8AC3E}">
        <p14:creationId xmlns:p14="http://schemas.microsoft.com/office/powerpoint/2010/main" val="1638289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25876" y="1268760"/>
            <a:ext cx="8229600" cy="5688672"/>
          </a:xfrm>
        </p:spPr>
        <p:txBody>
          <a:bodyPr>
            <a:normAutofit/>
          </a:bodyPr>
          <a:lstStyle/>
          <a:p>
            <a:pPr marL="0" indent="0">
              <a:buNone/>
            </a:pPr>
            <a:r>
              <a:rPr lang="uk-UA" b="1" dirty="0">
                <a:latin typeface="Times New Roman" panose="02020603050405020304" pitchFamily="18" charset="0"/>
                <a:cs typeface="Times New Roman" panose="02020603050405020304" pitchFamily="18" charset="0"/>
              </a:rPr>
              <a:t>Акціонерне товариство </a:t>
            </a:r>
            <a:r>
              <a:rPr lang="uk-UA" dirty="0">
                <a:latin typeface="Times New Roman" panose="02020603050405020304" pitchFamily="18" charset="0"/>
                <a:cs typeface="Times New Roman" panose="02020603050405020304" pitchFamily="18" charset="0"/>
              </a:rPr>
              <a:t>- це товариство, яке має статутний капітал, поділений на визначену кількість акцій рівної номінальної вартості. Акціонери відповідають по зобов'язаннях товариства тільки в межах належних їм акцій.</a:t>
            </a:r>
            <a:endParaRPr lang="ru-RU" dirty="0">
              <a:latin typeface="Times New Roman" panose="02020603050405020304" pitchFamily="18" charset="0"/>
              <a:cs typeface="Times New Roman" panose="02020603050405020304" pitchFamily="18" charset="0"/>
            </a:endParaRPr>
          </a:p>
          <a:p>
            <a:pPr marL="0" indent="0">
              <a:buNone/>
            </a:pPr>
            <a:r>
              <a:rPr lang="uk-UA" b="1" dirty="0" smtClean="0">
                <a:latin typeface="Times New Roman" panose="02020603050405020304" pitchFamily="18" charset="0"/>
                <a:cs typeface="Times New Roman" panose="02020603050405020304" pitchFamily="18" charset="0"/>
              </a:rPr>
              <a:t>Відкрите </a:t>
            </a:r>
            <a:r>
              <a:rPr lang="uk-UA" b="1" dirty="0">
                <a:latin typeface="Times New Roman" panose="02020603050405020304" pitchFamily="18" charset="0"/>
                <a:cs typeface="Times New Roman" panose="02020603050405020304" pitchFamily="18" charset="0"/>
              </a:rPr>
              <a:t>акціонерне товариство </a:t>
            </a:r>
            <a:r>
              <a:rPr lang="uk-UA" dirty="0">
                <a:latin typeface="Times New Roman" panose="02020603050405020304" pitchFamily="18" charset="0"/>
                <a:cs typeface="Times New Roman" panose="02020603050405020304" pitchFamily="18" charset="0"/>
              </a:rPr>
              <a:t>- це товариство, акції якого можуть розповсюджуватися шляхом відкритої передплати через укладання договорів купівлі-продажу пакетів акцій на біржах або вторинному ринку.</a:t>
            </a:r>
            <a:endParaRPr lang="ru-RU" dirty="0">
              <a:latin typeface="Times New Roman" panose="02020603050405020304" pitchFamily="18" charset="0"/>
              <a:cs typeface="Times New Roman" panose="02020603050405020304" pitchFamily="18" charset="0"/>
            </a:endParaRPr>
          </a:p>
          <a:p>
            <a:pPr marL="0" indent="0">
              <a:buNone/>
            </a:pPr>
            <a:r>
              <a:rPr lang="uk-UA" b="1" dirty="0">
                <a:latin typeface="Times New Roman" panose="02020603050405020304" pitchFamily="18" charset="0"/>
                <a:cs typeface="Times New Roman" panose="02020603050405020304" pitchFamily="18" charset="0"/>
              </a:rPr>
              <a:t>Закрите акціонерне товариство </a:t>
            </a:r>
            <a:r>
              <a:rPr lang="uk-UA" dirty="0">
                <a:latin typeface="Times New Roman" panose="02020603050405020304" pitchFamily="18" charset="0"/>
                <a:cs typeface="Times New Roman" panose="02020603050405020304" pitchFamily="18" charset="0"/>
              </a:rPr>
              <a:t>- це акціонерне товариство, акції якого розподіляються між засновниками і не можуть розповсюджуватися шляхом відкритої передплати, купуватися та продаватися на біржі.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7895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620688"/>
            <a:ext cx="8604448" cy="5616624"/>
          </a:xfrm>
        </p:spPr>
        <p:txBody>
          <a:bodyPr>
            <a:normAutofit/>
          </a:bodyPr>
          <a:lstStyle/>
          <a:p>
            <a:r>
              <a:rPr lang="uk-UA" sz="2400" b="1" dirty="0">
                <a:latin typeface="Times New Roman" panose="02020603050405020304" pitchFamily="18" charset="0"/>
                <a:cs typeface="Times New Roman" panose="02020603050405020304" pitchFamily="18" charset="0"/>
              </a:rPr>
              <a:t>Економіка </a:t>
            </a:r>
            <a:r>
              <a:rPr lang="uk-UA" sz="2400" dirty="0">
                <a:latin typeface="Times New Roman" panose="02020603050405020304" pitchFamily="18" charset="0"/>
                <a:cs typeface="Times New Roman" panose="02020603050405020304" pitchFamily="18" charset="0"/>
              </a:rPr>
              <a:t>(грецьке слово) – мистецтво ведення господарства. Це наука, яка вивчає об’єктивні закони і категорії суспільного виробництва, розподілу, обміну і споживання; методи і форми організації та управління виробництвом. </a:t>
            </a:r>
            <a:endParaRPr lang="ru-RU" sz="2400" dirty="0">
              <a:latin typeface="Times New Roman" panose="02020603050405020304" pitchFamily="18" charset="0"/>
              <a:cs typeface="Times New Roman" panose="02020603050405020304" pitchFamily="18" charset="0"/>
            </a:endParaRPr>
          </a:p>
          <a:p>
            <a:r>
              <a:rPr lang="uk-UA" sz="2400" b="1" dirty="0">
                <a:latin typeface="Times New Roman" panose="02020603050405020304" pitchFamily="18" charset="0"/>
                <a:cs typeface="Times New Roman" panose="02020603050405020304" pitchFamily="18" charset="0"/>
              </a:rPr>
              <a:t>Економіка та організація виробництва</a:t>
            </a:r>
            <a:r>
              <a:rPr lang="uk-UA" sz="2400" dirty="0">
                <a:latin typeface="Times New Roman" panose="02020603050405020304" pitchFamily="18" charset="0"/>
                <a:cs typeface="Times New Roman" panose="02020603050405020304" pitchFamily="18" charset="0"/>
              </a:rPr>
              <a:t> пов’язані з виробництвом матеріальних і нематеріальних благ, забезпечує формування економічних знань, вмінь і </a:t>
            </a:r>
            <a:r>
              <a:rPr lang="uk-UA" sz="2400" dirty="0" err="1">
                <a:latin typeface="Times New Roman" panose="02020603050405020304" pitchFamily="18" charset="0"/>
                <a:cs typeface="Times New Roman" panose="02020603050405020304" pitchFamily="18" charset="0"/>
              </a:rPr>
              <a:t>здатностей</a:t>
            </a:r>
            <a:r>
              <a:rPr lang="uk-UA" sz="2400" dirty="0">
                <a:latin typeface="Times New Roman" panose="02020603050405020304" pitchFamily="18" charset="0"/>
                <a:cs typeface="Times New Roman" panose="02020603050405020304" pitchFamily="18" charset="0"/>
              </a:rPr>
              <a:t> майбутніх фахівців для ефективної господарської діяльності підприємств за видами економічної діяльності.</a:t>
            </a:r>
            <a:endParaRPr lang="ru-RU" sz="2400" dirty="0">
              <a:latin typeface="Times New Roman" panose="02020603050405020304" pitchFamily="18" charset="0"/>
              <a:cs typeface="Times New Roman" panose="02020603050405020304" pitchFamily="18" charset="0"/>
            </a:endParaRPr>
          </a:p>
          <a:p>
            <a:r>
              <a:rPr lang="uk-UA" sz="2400" b="1" dirty="0">
                <a:latin typeface="Times New Roman" panose="02020603050405020304" pitchFamily="18" charset="0"/>
                <a:cs typeface="Times New Roman" panose="02020603050405020304" pitchFamily="18" charset="0"/>
              </a:rPr>
              <a:t>Основним завданням економіки та організації виробництва</a:t>
            </a:r>
            <a:r>
              <a:rPr lang="uk-UA" sz="2400" dirty="0">
                <a:latin typeface="Times New Roman" panose="02020603050405020304" pitchFamily="18" charset="0"/>
                <a:cs typeface="Times New Roman" panose="02020603050405020304" pitchFamily="18" charset="0"/>
              </a:rPr>
              <a:t> є їх найбільш ефективне використання, тобто досягнення підприємством найкращих результатів при найменших затратах.</a:t>
            </a:r>
            <a:endParaRPr lang="ru-RU" sz="2400"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582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04664"/>
            <a:ext cx="8784976" cy="6624736"/>
          </a:xfrm>
        </p:spPr>
        <p:txBody>
          <a:bodyPr>
            <a:noAutofit/>
          </a:bodyPr>
          <a:lstStyle/>
          <a:p>
            <a:pPr marL="0" indent="0" algn="just">
              <a:buNone/>
            </a:pPr>
            <a:r>
              <a:rPr lang="uk-UA" sz="2000" b="1" dirty="0">
                <a:latin typeface="Times New Roman" panose="02020603050405020304" pitchFamily="18" charset="0"/>
                <a:cs typeface="Times New Roman" panose="02020603050405020304" pitchFamily="18" charset="0"/>
              </a:rPr>
              <a:t>Товариство з обмеженою відповідальністю </a:t>
            </a:r>
            <a:r>
              <a:rPr lang="uk-UA" sz="2000" dirty="0">
                <a:latin typeface="Times New Roman" panose="02020603050405020304" pitchFamily="18" charset="0"/>
                <a:cs typeface="Times New Roman" panose="02020603050405020304" pitchFamily="18" charset="0"/>
              </a:rPr>
              <a:t>- це товариство, що має статутний капітал, поділений на частки, розмір яких визначається установчими документами.</a:t>
            </a:r>
            <a:endParaRPr lang="ru-RU" sz="2000" dirty="0">
              <a:latin typeface="Times New Roman" panose="02020603050405020304" pitchFamily="18" charset="0"/>
              <a:cs typeface="Times New Roman" panose="02020603050405020304" pitchFamily="18" charset="0"/>
            </a:endParaRPr>
          </a:p>
          <a:p>
            <a:pPr marL="0" lvl="0" indent="0" algn="just">
              <a:buNone/>
            </a:pPr>
            <a:r>
              <a:rPr lang="uk-UA" sz="2000" dirty="0">
                <a:latin typeface="Times New Roman" panose="02020603050405020304" pitchFamily="18" charset="0"/>
                <a:cs typeface="Times New Roman" panose="02020603050405020304" pitchFamily="18" charset="0"/>
              </a:rPr>
              <a:t>- учасники несуть відповідальність в межах їх вкладів;</a:t>
            </a:r>
            <a:endParaRPr lang="ru-RU" sz="2000" dirty="0">
              <a:latin typeface="Times New Roman" panose="02020603050405020304" pitchFamily="18" charset="0"/>
              <a:cs typeface="Times New Roman" panose="02020603050405020304" pitchFamily="18" charset="0"/>
            </a:endParaRPr>
          </a:p>
          <a:p>
            <a:pPr marL="0" lvl="0" indent="0" algn="just">
              <a:buNone/>
            </a:pPr>
            <a:r>
              <a:rPr lang="uk-UA" sz="2000" dirty="0">
                <a:latin typeface="Times New Roman" panose="02020603050405020304" pitchFamily="18" charset="0"/>
                <a:cs typeface="Times New Roman" panose="02020603050405020304" pitchFamily="18" charset="0"/>
              </a:rPr>
              <a:t>- до моменту реєстрації товариства кожен з учасників зобов'язаний </a:t>
            </a:r>
            <a:r>
              <a:rPr lang="uk-UA" sz="2000" dirty="0" err="1">
                <a:latin typeface="Times New Roman" panose="02020603050405020304" pitchFamily="18" charset="0"/>
                <a:cs typeface="Times New Roman" panose="02020603050405020304" pitchFamily="18" charset="0"/>
              </a:rPr>
              <a:t>внести</a:t>
            </a:r>
            <a:r>
              <a:rPr lang="uk-UA" sz="2000" dirty="0">
                <a:latin typeface="Times New Roman" panose="02020603050405020304" pitchFamily="18" charset="0"/>
                <a:cs typeface="Times New Roman" panose="02020603050405020304" pitchFamily="18" charset="0"/>
              </a:rPr>
              <a:t> не менше 30% вказаного в установчих документах вкладу;</a:t>
            </a:r>
            <a:endParaRPr lang="ru-RU" sz="2000" dirty="0">
              <a:latin typeface="Times New Roman" panose="02020603050405020304" pitchFamily="18" charset="0"/>
              <a:cs typeface="Times New Roman" panose="02020603050405020304" pitchFamily="18" charset="0"/>
            </a:endParaRPr>
          </a:p>
          <a:p>
            <a:pPr marL="0" lvl="0" indent="0" algn="just">
              <a:buNone/>
            </a:pPr>
            <a:r>
              <a:rPr lang="uk-UA" sz="2000" dirty="0">
                <a:latin typeface="Times New Roman" panose="02020603050405020304" pitchFamily="18" charset="0"/>
                <a:cs typeface="Times New Roman" panose="02020603050405020304" pitchFamily="18" charset="0"/>
              </a:rPr>
              <a:t>- при виході учасника з товариства йому виплачується вартість частини майна товариства, пропорційна його частці у статутному капіталі, а також належна йому частка прибутку.</a:t>
            </a:r>
            <a:endParaRPr lang="ru-RU" sz="2000" dirty="0">
              <a:latin typeface="Times New Roman" panose="02020603050405020304" pitchFamily="18" charset="0"/>
              <a:cs typeface="Times New Roman" panose="02020603050405020304" pitchFamily="18" charset="0"/>
            </a:endParaRPr>
          </a:p>
          <a:p>
            <a:pPr marL="0" indent="0" algn="just">
              <a:buNone/>
            </a:pPr>
            <a:r>
              <a:rPr lang="uk-UA" sz="2000" b="1" dirty="0">
                <a:latin typeface="Times New Roman" panose="02020603050405020304" pitchFamily="18" charset="0"/>
                <a:cs typeface="Times New Roman" panose="02020603050405020304" pitchFamily="18" charset="0"/>
              </a:rPr>
              <a:t>Товариство з додатковою відповідальністю </a:t>
            </a:r>
            <a:r>
              <a:rPr lang="uk-UA" sz="2000" dirty="0">
                <a:latin typeface="Times New Roman" panose="02020603050405020304" pitchFamily="18" charset="0"/>
                <a:cs typeface="Times New Roman" panose="02020603050405020304" pitchFamily="18" charset="0"/>
              </a:rPr>
              <a:t>- це товариство, статутний капітал якого поділений на частки визначених установчими документами розмірів.</a:t>
            </a:r>
            <a:endParaRPr lang="ru-RU" sz="2000" dirty="0">
              <a:latin typeface="Times New Roman" panose="02020603050405020304" pitchFamily="18" charset="0"/>
              <a:cs typeface="Times New Roman" panose="02020603050405020304" pitchFamily="18" charset="0"/>
            </a:endParaRPr>
          </a:p>
          <a:p>
            <a:pPr marL="0" indent="0" algn="just">
              <a:buNone/>
            </a:pPr>
            <a:r>
              <a:rPr lang="uk-UA" sz="2000" dirty="0">
                <a:latin typeface="Times New Roman" panose="02020603050405020304" pitchFamily="18" charset="0"/>
                <a:cs typeface="Times New Roman" panose="02020603050405020304" pitchFamily="18" charset="0"/>
              </a:rPr>
              <a:t>Учасники такого товариства відповідають за його боргами своїми внесками до статутного фонду, а при недостатності сум - додатково належним їм майном в однаковому для всіх учасників кратному розмірі до внеску кожного учасника.</a:t>
            </a:r>
            <a:endParaRPr lang="ru-RU" sz="2000"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9796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440648"/>
            <a:ext cx="8229600" cy="5976704"/>
          </a:xfrm>
        </p:spPr>
        <p:txBody>
          <a:bodyPr>
            <a:normAutofit/>
          </a:bodyPr>
          <a:lstStyle/>
          <a:p>
            <a:pPr marL="0" indent="0" algn="just">
              <a:buNone/>
            </a:pPr>
            <a:r>
              <a:rPr lang="uk-UA" b="1" dirty="0">
                <a:latin typeface="Times New Roman" panose="02020603050405020304" pitchFamily="18" charset="0"/>
                <a:cs typeface="Times New Roman" panose="02020603050405020304" pitchFamily="18" charset="0"/>
              </a:rPr>
              <a:t>Повне товариство </a:t>
            </a:r>
            <a:r>
              <a:rPr lang="uk-UA" dirty="0">
                <a:latin typeface="Times New Roman" panose="02020603050405020304" pitchFamily="18" charset="0"/>
                <a:cs typeface="Times New Roman" panose="02020603050405020304" pitchFamily="18" charset="0"/>
              </a:rPr>
              <a:t>- це товариство, всі учасники якого займаються спільною підприємницькою діяльністю і несуть солідарну відповідальність по зобов'язаннях товариства усім своїм майном.</a:t>
            </a:r>
            <a:endParaRPr lang="ru-RU" dirty="0">
              <a:latin typeface="Times New Roman" panose="02020603050405020304" pitchFamily="18" charset="0"/>
              <a:cs typeface="Times New Roman" panose="02020603050405020304" pitchFamily="18" charset="0"/>
            </a:endParaRPr>
          </a:p>
          <a:p>
            <a:pPr marL="0" indent="0" algn="just">
              <a:buNone/>
            </a:pPr>
            <a:r>
              <a:rPr lang="uk-UA" b="1" dirty="0">
                <a:latin typeface="Times New Roman" panose="02020603050405020304" pitchFamily="18" charset="0"/>
                <a:cs typeface="Times New Roman" panose="02020603050405020304" pitchFamily="18" charset="0"/>
              </a:rPr>
              <a:t>Командитне товариство </a:t>
            </a:r>
            <a:r>
              <a:rPr lang="uk-UA" dirty="0">
                <a:latin typeface="Times New Roman" panose="02020603050405020304" pitchFamily="18" charset="0"/>
                <a:cs typeface="Times New Roman" panose="02020603050405020304" pitchFamily="18" charset="0"/>
              </a:rPr>
              <a:t>- це товариство, яке включає одного або декількох учасників, які несуть відповідальність за зобов'язаннями товариства всім своїм майном, також одного або більше учасників (вкладників), відповідальність яких обмежується їх вкладом у майно товариства. Сукупний розмір часток вкладників не повинен перевищувати 50% майна такого товариства.</a:t>
            </a:r>
            <a:endParaRPr lang="ru-RU" dirty="0">
              <a:latin typeface="Times New Roman" panose="02020603050405020304" pitchFamily="18" charset="0"/>
              <a:cs typeface="Times New Roman" panose="02020603050405020304" pitchFamily="18" charset="0"/>
            </a:endParaRPr>
          </a:p>
          <a:p>
            <a:pPr marL="0" indent="0" algn="just">
              <a:buNone/>
            </a:pPr>
            <a:r>
              <a:rPr lang="uk-UA" b="1" dirty="0">
                <a:latin typeface="Times New Roman" panose="02020603050405020304" pitchFamily="18" charset="0"/>
                <a:cs typeface="Times New Roman" panose="02020603050405020304" pitchFamily="18" charset="0"/>
              </a:rPr>
              <a:t>Довірче товариство </a:t>
            </a:r>
            <a:r>
              <a:rPr lang="uk-UA" dirty="0">
                <a:latin typeface="Times New Roman" panose="02020603050405020304" pitchFamily="18" charset="0"/>
                <a:cs typeface="Times New Roman" panose="02020603050405020304" pitchFamily="18" charset="0"/>
              </a:rPr>
              <a:t>- це товариство з додатковою відповідальністю, котре створене згідно з дотриманням вимог і здійснює представницьку діяльність відповідно до договору, укладеного з довірителями майна стосовно реалізації їх прав власників.</a:t>
            </a:r>
            <a:endParaRPr lang="ru-RU" dirty="0">
              <a:latin typeface="Times New Roman" panose="02020603050405020304" pitchFamily="18" charset="0"/>
              <a:cs typeface="Times New Roman" panose="02020603050405020304" pitchFamily="18" charset="0"/>
            </a:endParaRPr>
          </a:p>
          <a:p>
            <a:pPr marL="0" indent="0" algn="just">
              <a:buNone/>
            </a:pPr>
            <a:r>
              <a:rPr lang="uk-UA" b="1" dirty="0">
                <a:latin typeface="Times New Roman" panose="02020603050405020304" pitchFamily="18" charset="0"/>
                <a:cs typeface="Times New Roman" panose="02020603050405020304" pitchFamily="18" charset="0"/>
              </a:rPr>
              <a:t>Довіритель майна </a:t>
            </a:r>
            <a:r>
              <a:rPr lang="uk-UA" dirty="0">
                <a:latin typeface="Times New Roman" panose="02020603050405020304" pitchFamily="18" charset="0"/>
                <a:cs typeface="Times New Roman" panose="02020603050405020304" pitchFamily="18" charset="0"/>
              </a:rPr>
              <a:t>- це юридична особа або громадянин, які передають довірчому товариству повноваження власника належного їм майна відповідно до умов укладеного між ними договору.</a:t>
            </a: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3714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1216" y="142867"/>
            <a:ext cx="8229600" cy="3070109"/>
          </a:xfrm>
        </p:spPr>
        <p:txBody>
          <a:bodyPr>
            <a:normAutofit/>
          </a:bodyPr>
          <a:lstStyle/>
          <a:p>
            <a:pPr marL="0" indent="0">
              <a:buNone/>
            </a:pPr>
            <a:r>
              <a:rPr lang="uk-UA" b="1" dirty="0">
                <a:latin typeface="Times New Roman" panose="02020603050405020304" pitchFamily="18" charset="0"/>
                <a:cs typeface="Times New Roman" panose="02020603050405020304" pitchFamily="18" charset="0"/>
              </a:rPr>
              <a:t>Підприємство з іноземними інвестиціями </a:t>
            </a:r>
            <a:r>
              <a:rPr lang="uk-UA" dirty="0">
                <a:latin typeface="Times New Roman" panose="02020603050405020304" pitchFamily="18" charset="0"/>
                <a:cs typeface="Times New Roman" panose="02020603050405020304" pitchFamily="18" charset="0"/>
              </a:rPr>
              <a:t>- це підприємство (організація) будь-якої організаційно-правової форми, створене відповідно до законодавства України, іноземна інвестиція в статутному капіталі якого, за його наявності, становить не менше як 10%.</a:t>
            </a:r>
            <a:endParaRPr lang="ru-RU" dirty="0">
              <a:latin typeface="Times New Roman" panose="02020603050405020304" pitchFamily="18" charset="0"/>
              <a:cs typeface="Times New Roman" panose="02020603050405020304" pitchFamily="18" charset="0"/>
            </a:endParaRPr>
          </a:p>
          <a:p>
            <a:pPr marL="0" indent="0">
              <a:buNone/>
            </a:pPr>
            <a:r>
              <a:rPr lang="uk-UA" b="1" dirty="0">
                <a:latin typeface="Times New Roman" panose="02020603050405020304" pitchFamily="18" charset="0"/>
                <a:cs typeface="Times New Roman" panose="02020603050405020304" pitchFamily="18" charset="0"/>
              </a:rPr>
              <a:t>Малі підприємства </a:t>
            </a:r>
            <a:r>
              <a:rPr lang="uk-UA" dirty="0">
                <a:latin typeface="Times New Roman" panose="02020603050405020304" pitchFamily="18" charset="0"/>
                <a:cs typeface="Times New Roman" panose="02020603050405020304" pitchFamily="18" charset="0"/>
              </a:rPr>
              <a:t>- це підприємства, які залежать від обсягів господарського обороту підприємства і чисельності його працівників (незалежно від форм власності).</a:t>
            </a:r>
            <a:endParaRPr lang="ru-RU" dirty="0">
              <a:latin typeface="Times New Roman" panose="02020603050405020304" pitchFamily="18" charset="0"/>
              <a:cs typeface="Times New Roman" panose="02020603050405020304" pitchFamily="18" charset="0"/>
            </a:endParaRPr>
          </a:p>
          <a:p>
            <a:pPr marL="0" indent="0">
              <a:buNone/>
            </a:pPr>
            <a:r>
              <a:rPr lang="uk-UA" b="1" dirty="0" smtClean="0">
                <a:latin typeface="Times New Roman" panose="02020603050405020304" pitchFamily="18" charset="0"/>
                <a:cs typeface="Times New Roman" panose="02020603050405020304" pitchFamily="18" charset="0"/>
              </a:rPr>
              <a:t>Таблиця </a:t>
            </a:r>
            <a:r>
              <a:rPr lang="uk-UA" b="1" dirty="0">
                <a:latin typeface="Times New Roman" panose="02020603050405020304" pitchFamily="18" charset="0"/>
                <a:cs typeface="Times New Roman" panose="02020603050405020304" pitchFamily="18" charset="0"/>
              </a:rPr>
              <a:t>1</a:t>
            </a:r>
            <a:r>
              <a:rPr lang="uk-UA" b="1" dirty="0" smtClean="0">
                <a:latin typeface="Times New Roman" panose="02020603050405020304" pitchFamily="18" charset="0"/>
                <a:cs typeface="Times New Roman" panose="02020603050405020304" pitchFamily="18" charset="0"/>
              </a:rPr>
              <a:t>.</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Класифікація малих підприємства в Україні</a:t>
            </a: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402694174"/>
              </p:ext>
            </p:extLst>
          </p:nvPr>
        </p:nvGraphicFramePr>
        <p:xfrm>
          <a:off x="971600" y="3211341"/>
          <a:ext cx="6912768" cy="2781468"/>
        </p:xfrm>
        <a:graphic>
          <a:graphicData uri="http://schemas.openxmlformats.org/drawingml/2006/table">
            <a:tbl>
              <a:tblPr>
                <a:tableStyleId>{5C22544A-7EE6-4342-B048-85BDC9FD1C3A}</a:tableStyleId>
              </a:tblPr>
              <a:tblGrid>
                <a:gridCol w="3456384">
                  <a:extLst>
                    <a:ext uri="{9D8B030D-6E8A-4147-A177-3AD203B41FA5}">
                      <a16:colId xmlns:a16="http://schemas.microsoft.com/office/drawing/2014/main" val="20000"/>
                    </a:ext>
                  </a:extLst>
                </a:gridCol>
                <a:gridCol w="3456384">
                  <a:extLst>
                    <a:ext uri="{9D8B030D-6E8A-4147-A177-3AD203B41FA5}">
                      <a16:colId xmlns:a16="http://schemas.microsoft.com/office/drawing/2014/main" val="20001"/>
                    </a:ext>
                  </a:extLst>
                </a:gridCol>
              </a:tblGrid>
              <a:tr h="519225">
                <a:tc>
                  <a:txBody>
                    <a:bodyPr/>
                    <a:lstStyle/>
                    <a:p>
                      <a:pPr algn="ctr">
                        <a:spcAft>
                          <a:spcPts val="0"/>
                        </a:spcAft>
                      </a:pPr>
                      <a:r>
                        <a:rPr lang="uk-UA" sz="1400">
                          <a:effectLst/>
                        </a:rPr>
                        <a:t>Галузь</a:t>
                      </a:r>
                      <a:endParaRPr lang="ru-RU" sz="1200">
                        <a:effectLst/>
                        <a:latin typeface="Times New Roman"/>
                        <a:ea typeface="Times New Roman"/>
                      </a:endParaRPr>
                    </a:p>
                  </a:txBody>
                  <a:tcPr marL="25400" marR="25400" marT="0" marB="0" anchor="ctr"/>
                </a:tc>
                <a:tc>
                  <a:txBody>
                    <a:bodyPr/>
                    <a:lstStyle/>
                    <a:p>
                      <a:pPr algn="ctr">
                        <a:spcAft>
                          <a:spcPts val="0"/>
                        </a:spcAft>
                      </a:pPr>
                      <a:r>
                        <a:rPr lang="uk-UA" sz="1400">
                          <a:effectLst/>
                        </a:rPr>
                        <a:t>Чисельність працюючих</a:t>
                      </a:r>
                      <a:endParaRPr lang="ru-RU" sz="1200">
                        <a:effectLst/>
                        <a:latin typeface="Times New Roman"/>
                        <a:ea typeface="Times New Roman"/>
                      </a:endParaRPr>
                    </a:p>
                  </a:txBody>
                  <a:tcPr marL="25400" marR="25400" marT="0" marB="0" anchor="ctr"/>
                </a:tc>
                <a:extLst>
                  <a:ext uri="{0D108BD9-81ED-4DB2-BD59-A6C34878D82A}">
                    <a16:rowId xmlns:a16="http://schemas.microsoft.com/office/drawing/2014/main" val="10000"/>
                  </a:ext>
                </a:extLst>
              </a:tr>
              <a:tr h="441670">
                <a:tc>
                  <a:txBody>
                    <a:bodyPr/>
                    <a:lstStyle/>
                    <a:p>
                      <a:pPr indent="278130" algn="just">
                        <a:spcAft>
                          <a:spcPts val="0"/>
                        </a:spcAft>
                      </a:pPr>
                      <a:r>
                        <a:rPr lang="uk-UA" sz="1400" spc="-15" dirty="0">
                          <a:effectLst/>
                        </a:rPr>
                        <a:t>Промисловість і будівництво</a:t>
                      </a:r>
                      <a:endParaRPr lang="ru-RU" sz="1200" dirty="0">
                        <a:effectLst/>
                        <a:latin typeface="Times New Roman"/>
                        <a:ea typeface="Times New Roman"/>
                      </a:endParaRPr>
                    </a:p>
                  </a:txBody>
                  <a:tcPr marL="25400" marR="25400" marT="0" marB="0" anchor="ctr"/>
                </a:tc>
                <a:tc>
                  <a:txBody>
                    <a:bodyPr/>
                    <a:lstStyle/>
                    <a:p>
                      <a:pPr indent="735330" algn="just">
                        <a:spcAft>
                          <a:spcPts val="0"/>
                        </a:spcAft>
                      </a:pPr>
                      <a:r>
                        <a:rPr lang="uk-UA" sz="1400">
                          <a:effectLst/>
                        </a:rPr>
                        <a:t>До 200 чоловік</a:t>
                      </a:r>
                      <a:endParaRPr lang="ru-RU" sz="1200">
                        <a:effectLst/>
                        <a:latin typeface="Times New Roman"/>
                        <a:ea typeface="Times New Roman"/>
                      </a:endParaRPr>
                    </a:p>
                  </a:txBody>
                  <a:tcPr marL="25400" marR="25400" marT="0" marB="0" anchor="ctr"/>
                </a:tc>
                <a:extLst>
                  <a:ext uri="{0D108BD9-81ED-4DB2-BD59-A6C34878D82A}">
                    <a16:rowId xmlns:a16="http://schemas.microsoft.com/office/drawing/2014/main" val="10001"/>
                  </a:ext>
                </a:extLst>
              </a:tr>
              <a:tr h="464016">
                <a:tc>
                  <a:txBody>
                    <a:bodyPr/>
                    <a:lstStyle/>
                    <a:p>
                      <a:pPr indent="278130" algn="just">
                        <a:spcAft>
                          <a:spcPts val="0"/>
                        </a:spcAft>
                      </a:pPr>
                      <a:r>
                        <a:rPr lang="uk-UA" sz="1400" spc="-15" dirty="0">
                          <a:effectLst/>
                        </a:rPr>
                        <a:t>Інші галузі виробничої сфери</a:t>
                      </a:r>
                      <a:endParaRPr lang="ru-RU" sz="1200" dirty="0">
                        <a:effectLst/>
                        <a:latin typeface="Times New Roman"/>
                        <a:ea typeface="Times New Roman"/>
                      </a:endParaRPr>
                    </a:p>
                  </a:txBody>
                  <a:tcPr marL="25400" marR="25400" marT="0" marB="0" anchor="ctr"/>
                </a:tc>
                <a:tc>
                  <a:txBody>
                    <a:bodyPr/>
                    <a:lstStyle/>
                    <a:p>
                      <a:pPr indent="735330" algn="just">
                        <a:spcAft>
                          <a:spcPts val="0"/>
                        </a:spcAft>
                      </a:pPr>
                      <a:r>
                        <a:rPr lang="uk-UA" sz="1400">
                          <a:effectLst/>
                        </a:rPr>
                        <a:t>До 50 чоловік</a:t>
                      </a:r>
                      <a:endParaRPr lang="ru-RU" sz="1200">
                        <a:effectLst/>
                        <a:latin typeface="Times New Roman"/>
                        <a:ea typeface="Times New Roman"/>
                      </a:endParaRPr>
                    </a:p>
                  </a:txBody>
                  <a:tcPr marL="25400" marR="25400" marT="0" marB="0" anchor="ctr"/>
                </a:tc>
                <a:extLst>
                  <a:ext uri="{0D108BD9-81ED-4DB2-BD59-A6C34878D82A}">
                    <a16:rowId xmlns:a16="http://schemas.microsoft.com/office/drawing/2014/main" val="10002"/>
                  </a:ext>
                </a:extLst>
              </a:tr>
              <a:tr h="441670">
                <a:tc>
                  <a:txBody>
                    <a:bodyPr/>
                    <a:lstStyle/>
                    <a:p>
                      <a:pPr indent="278130" algn="just">
                        <a:spcAft>
                          <a:spcPts val="0"/>
                        </a:spcAft>
                      </a:pPr>
                      <a:r>
                        <a:rPr lang="uk-UA" sz="1400" spc="-15">
                          <a:effectLst/>
                        </a:rPr>
                        <a:t>Наука та наукове обслуговування</a:t>
                      </a:r>
                      <a:endParaRPr lang="ru-RU" sz="1200">
                        <a:effectLst/>
                        <a:latin typeface="Times New Roman"/>
                        <a:ea typeface="Times New Roman"/>
                      </a:endParaRPr>
                    </a:p>
                  </a:txBody>
                  <a:tcPr marL="25400" marR="25400" marT="0" marB="0" anchor="ctr"/>
                </a:tc>
                <a:tc>
                  <a:txBody>
                    <a:bodyPr/>
                    <a:lstStyle/>
                    <a:p>
                      <a:pPr indent="735330" algn="just">
                        <a:spcAft>
                          <a:spcPts val="0"/>
                        </a:spcAft>
                      </a:pPr>
                      <a:r>
                        <a:rPr lang="uk-UA" sz="1400">
                          <a:effectLst/>
                        </a:rPr>
                        <a:t>До 100 чоловік</a:t>
                      </a:r>
                      <a:endParaRPr lang="ru-RU" sz="1200">
                        <a:effectLst/>
                        <a:latin typeface="Times New Roman"/>
                        <a:ea typeface="Times New Roman"/>
                      </a:endParaRPr>
                    </a:p>
                  </a:txBody>
                  <a:tcPr marL="25400" marR="25400" marT="0" marB="0" anchor="ctr"/>
                </a:tc>
                <a:extLst>
                  <a:ext uri="{0D108BD9-81ED-4DB2-BD59-A6C34878D82A}">
                    <a16:rowId xmlns:a16="http://schemas.microsoft.com/office/drawing/2014/main" val="10003"/>
                  </a:ext>
                </a:extLst>
              </a:tr>
              <a:tr h="473217">
                <a:tc>
                  <a:txBody>
                    <a:bodyPr/>
                    <a:lstStyle/>
                    <a:p>
                      <a:pPr indent="278130" algn="just">
                        <a:spcAft>
                          <a:spcPts val="0"/>
                        </a:spcAft>
                      </a:pPr>
                      <a:r>
                        <a:rPr lang="uk-UA" sz="1400">
                          <a:effectLst/>
                        </a:rPr>
                        <a:t>Галузі невиробничої сфери</a:t>
                      </a:r>
                      <a:endParaRPr lang="ru-RU" sz="1200">
                        <a:effectLst/>
                        <a:latin typeface="Times New Roman"/>
                        <a:ea typeface="Times New Roman"/>
                      </a:endParaRPr>
                    </a:p>
                  </a:txBody>
                  <a:tcPr marL="25400" marR="25400" marT="0" marB="0" anchor="ctr"/>
                </a:tc>
                <a:tc>
                  <a:txBody>
                    <a:bodyPr/>
                    <a:lstStyle/>
                    <a:p>
                      <a:pPr indent="735330" algn="just">
                        <a:spcAft>
                          <a:spcPts val="0"/>
                        </a:spcAft>
                      </a:pPr>
                      <a:r>
                        <a:rPr lang="uk-UA" sz="1400">
                          <a:effectLst/>
                        </a:rPr>
                        <a:t>До 25 чоловік</a:t>
                      </a:r>
                      <a:endParaRPr lang="ru-RU" sz="1200">
                        <a:effectLst/>
                        <a:latin typeface="Times New Roman"/>
                        <a:ea typeface="Times New Roman"/>
                      </a:endParaRPr>
                    </a:p>
                  </a:txBody>
                  <a:tcPr marL="25400" marR="25400" marT="0" marB="0" anchor="ctr"/>
                </a:tc>
                <a:extLst>
                  <a:ext uri="{0D108BD9-81ED-4DB2-BD59-A6C34878D82A}">
                    <a16:rowId xmlns:a16="http://schemas.microsoft.com/office/drawing/2014/main" val="10004"/>
                  </a:ext>
                </a:extLst>
              </a:tr>
              <a:tr h="441670">
                <a:tc>
                  <a:txBody>
                    <a:bodyPr/>
                    <a:lstStyle/>
                    <a:p>
                      <a:pPr indent="278130" algn="just">
                        <a:spcAft>
                          <a:spcPts val="0"/>
                        </a:spcAft>
                      </a:pPr>
                      <a:r>
                        <a:rPr lang="uk-UA" sz="1400">
                          <a:effectLst/>
                        </a:rPr>
                        <a:t>Роздрібна торгівля</a:t>
                      </a:r>
                      <a:endParaRPr lang="ru-RU" sz="1200">
                        <a:effectLst/>
                        <a:latin typeface="Times New Roman"/>
                        <a:ea typeface="Times New Roman"/>
                      </a:endParaRPr>
                    </a:p>
                  </a:txBody>
                  <a:tcPr marL="25400" marR="25400" marT="0" marB="0" anchor="ctr"/>
                </a:tc>
                <a:tc>
                  <a:txBody>
                    <a:bodyPr/>
                    <a:lstStyle/>
                    <a:p>
                      <a:pPr indent="735330" algn="just">
                        <a:spcAft>
                          <a:spcPts val="0"/>
                        </a:spcAft>
                      </a:pPr>
                      <a:r>
                        <a:rPr lang="uk-UA" sz="1400" dirty="0">
                          <a:effectLst/>
                        </a:rPr>
                        <a:t>До 15 чоловік</a:t>
                      </a:r>
                      <a:endParaRPr lang="ru-RU" sz="1200" dirty="0">
                        <a:effectLst/>
                        <a:latin typeface="Times New Roman"/>
                        <a:ea typeface="Times New Roman"/>
                      </a:endParaRPr>
                    </a:p>
                  </a:txBody>
                  <a:tcPr marL="25400" marR="2540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3634001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28700" y="980728"/>
            <a:ext cx="7200900" cy="4886672"/>
          </a:xfrm>
        </p:spPr>
        <p:txBody>
          <a:bodyPr>
            <a:normAutofit/>
          </a:bodyPr>
          <a:lstStyle/>
          <a:p>
            <a:r>
              <a:rPr lang="ru-RU" dirty="0" err="1"/>
              <a:t>Завдання</a:t>
            </a:r>
            <a:r>
              <a:rPr lang="ru-RU" dirty="0"/>
              <a:t> 1. </a:t>
            </a:r>
            <a:r>
              <a:rPr lang="ru-RU" dirty="0" err="1"/>
              <a:t>Записати</a:t>
            </a:r>
            <a:r>
              <a:rPr lang="ru-RU" dirty="0"/>
              <a:t> </a:t>
            </a:r>
            <a:r>
              <a:rPr lang="ru-RU" dirty="0" err="1"/>
              <a:t>основні</a:t>
            </a:r>
            <a:r>
              <a:rPr lang="ru-RU" dirty="0"/>
              <a:t> </a:t>
            </a:r>
            <a:r>
              <a:rPr lang="ru-RU" dirty="0" err="1"/>
              <a:t>законодавчі</a:t>
            </a:r>
            <a:r>
              <a:rPr lang="ru-RU" dirty="0"/>
              <a:t> </a:t>
            </a:r>
            <a:r>
              <a:rPr lang="ru-RU" dirty="0" err="1"/>
              <a:t>акти</a:t>
            </a:r>
            <a:r>
              <a:rPr lang="ru-RU" dirty="0"/>
              <a:t>, </a:t>
            </a:r>
            <a:r>
              <a:rPr lang="ru-RU" dirty="0" err="1"/>
              <a:t>які</a:t>
            </a:r>
            <a:r>
              <a:rPr lang="ru-RU" dirty="0"/>
              <a:t> </a:t>
            </a:r>
            <a:r>
              <a:rPr lang="ru-RU" dirty="0" err="1"/>
              <a:t>регулюють</a:t>
            </a:r>
            <a:r>
              <a:rPr lang="ru-RU" dirty="0"/>
              <a:t> </a:t>
            </a:r>
            <a:r>
              <a:rPr lang="ru-RU" dirty="0" err="1"/>
              <a:t>діяльність</a:t>
            </a:r>
            <a:r>
              <a:rPr lang="ru-RU" dirty="0"/>
              <a:t> </a:t>
            </a:r>
            <a:r>
              <a:rPr lang="ru-RU" dirty="0" err="1"/>
              <a:t>підприємства</a:t>
            </a:r>
            <a:r>
              <a:rPr lang="ru-RU" dirty="0"/>
              <a:t> в </a:t>
            </a:r>
            <a:r>
              <a:rPr lang="ru-RU" dirty="0" err="1"/>
              <a:t>Україні</a:t>
            </a:r>
            <a:r>
              <a:rPr lang="ru-RU" dirty="0"/>
              <a:t>.</a:t>
            </a:r>
          </a:p>
          <a:p>
            <a:r>
              <a:rPr lang="ru-RU" dirty="0" err="1"/>
              <a:t>Завдання</a:t>
            </a:r>
            <a:r>
              <a:rPr lang="ru-RU" dirty="0"/>
              <a:t> </a:t>
            </a:r>
            <a:r>
              <a:rPr lang="uk-UA" dirty="0"/>
              <a:t>2. Розглянути види та </a:t>
            </a:r>
            <a:r>
              <a:rPr lang="ru-RU" dirty="0" err="1"/>
              <a:t>особливості</a:t>
            </a:r>
            <a:r>
              <a:rPr lang="ru-RU" dirty="0"/>
              <a:t> </a:t>
            </a:r>
            <a:r>
              <a:rPr lang="ru-RU" dirty="0" err="1"/>
              <a:t>господарських</a:t>
            </a:r>
            <a:r>
              <a:rPr lang="ru-RU" dirty="0"/>
              <a:t> </a:t>
            </a:r>
            <a:r>
              <a:rPr lang="ru-RU" dirty="0" err="1"/>
              <a:t>товариств</a:t>
            </a:r>
            <a:r>
              <a:rPr lang="ru-RU" dirty="0"/>
              <a:t>.</a:t>
            </a:r>
          </a:p>
          <a:p>
            <a:r>
              <a:rPr lang="uk-UA" dirty="0"/>
              <a:t>Завдання 3. Які документи необхідно підготувати, щоб стати суб‘єктом підприємницької діяльності із створенням юридичної особи.</a:t>
            </a:r>
            <a:endParaRPr lang="ru-RU" dirty="0"/>
          </a:p>
          <a:p>
            <a:r>
              <a:rPr lang="uk-UA" dirty="0"/>
              <a:t>Завдання 4.  Які документи необхідно підготувати, щоб здійснити підприємницьку діяльність без створенням юридичної особи.</a:t>
            </a:r>
            <a:endParaRPr lang="ru-RU" dirty="0"/>
          </a:p>
          <a:p>
            <a:r>
              <a:rPr lang="uk-UA" b="1" dirty="0"/>
              <a:t> </a:t>
            </a:r>
            <a:endParaRPr lang="ru-RU" dirty="0"/>
          </a:p>
          <a:p>
            <a:endParaRPr lang="ru-RU" dirty="0"/>
          </a:p>
        </p:txBody>
      </p:sp>
    </p:spTree>
    <p:extLst>
      <p:ext uri="{BB962C8B-B14F-4D97-AF65-F5344CB8AC3E}">
        <p14:creationId xmlns:p14="http://schemas.microsoft.com/office/powerpoint/2010/main" val="1095302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38138"/>
          </a:xfrm>
        </p:spPr>
        <p:txBody>
          <a:bodyPr>
            <a:normAutofit fontScale="90000"/>
          </a:bodyPr>
          <a:lstStyle/>
          <a:p>
            <a:r>
              <a:rPr lang="ru-RU" b="1" dirty="0" err="1"/>
              <a:t>Здатності</a:t>
            </a:r>
            <a:r>
              <a:rPr lang="ru-RU" b="1" dirty="0"/>
              <a:t> кредитного модуля</a:t>
            </a:r>
            <a:r>
              <a:rPr lang="ru-RU" dirty="0"/>
              <a:t/>
            </a:r>
            <a:br>
              <a:rPr lang="ru-RU" dirty="0"/>
            </a:br>
            <a:endParaRPr lang="ru-RU" dirty="0"/>
          </a:p>
        </p:txBody>
      </p:sp>
      <p:sp>
        <p:nvSpPr>
          <p:cNvPr id="3" name="Объект 2"/>
          <p:cNvSpPr>
            <a:spLocks noGrp="1"/>
          </p:cNvSpPr>
          <p:nvPr>
            <p:ph idx="1"/>
          </p:nvPr>
        </p:nvSpPr>
        <p:spPr>
          <a:xfrm>
            <a:off x="611560" y="980728"/>
            <a:ext cx="8229600" cy="4709160"/>
          </a:xfrm>
        </p:spPr>
        <p:txBody>
          <a:bodyPr>
            <a:noAutofit/>
          </a:bodyPr>
          <a:lstStyle/>
          <a:p>
            <a:r>
              <a:rPr lang="ru-RU"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володіння</a:t>
            </a:r>
            <a:r>
              <a:rPr lang="ru-RU" sz="2400" dirty="0">
                <a:latin typeface="Times New Roman" panose="02020603050405020304" pitchFamily="18" charset="0"/>
                <a:cs typeface="Times New Roman" panose="02020603050405020304" pitchFamily="18" charset="0"/>
              </a:rPr>
              <a:t> методами </a:t>
            </a:r>
            <a:r>
              <a:rPr lang="ru-RU" sz="2400" dirty="0" err="1">
                <a:latin typeface="Times New Roman" panose="02020603050405020304" pitchFamily="18" charset="0"/>
                <a:cs typeface="Times New Roman" panose="02020603050405020304" pitchFamily="18" charset="0"/>
              </a:rPr>
              <a:t>аналізу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собівартості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продукції</a:t>
            </a:r>
            <a:r>
              <a:rPr lang="ru-RU" sz="2400" dirty="0">
                <a:latin typeface="Times New Roman" panose="02020603050405020304" pitchFamily="18" charset="0"/>
                <a:cs typeface="Times New Roman" panose="02020603050405020304" pitchFamily="18" charset="0"/>
              </a:rPr>
              <a:t>;</a:t>
            </a:r>
          </a:p>
          <a:p>
            <a:r>
              <a:rPr lang="ru-RU" sz="2400" dirty="0" smtClean="0">
                <a:latin typeface="Times New Roman" panose="02020603050405020304" pitchFamily="18" charset="0"/>
                <a:cs typeface="Times New Roman" panose="02020603050405020304" pitchFamily="18" charset="0"/>
              </a:rPr>
              <a:t>-</a:t>
            </a:r>
            <a:r>
              <a:rPr lang="ru-RU" sz="2400" dirty="0" err="1" smtClean="0">
                <a:latin typeface="Times New Roman" panose="02020603050405020304" pitchFamily="18" charset="0"/>
                <a:cs typeface="Times New Roman" panose="02020603050405020304" pitchFamily="18" charset="0"/>
              </a:rPr>
              <a:t>розробки</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та </a:t>
            </a:r>
            <a:r>
              <a:rPr lang="ru-RU" sz="2400" dirty="0" err="1">
                <a:latin typeface="Times New Roman" panose="02020603050405020304" pitchFamily="18" charset="0"/>
                <a:cs typeface="Times New Roman" panose="02020603050405020304" pitchFamily="18" charset="0"/>
              </a:rPr>
              <a:t>реалізації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раціональних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рішень</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основі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практичних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завдань</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організації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виробництва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проектування</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раціональної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організації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виробничої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інфраструктури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підприємств</a:t>
            </a:r>
            <a:r>
              <a:rPr lang="ru-RU" sz="2400" dirty="0">
                <a:latin typeface="Times New Roman" panose="02020603050405020304" pitchFamily="18" charset="0"/>
                <a:cs typeface="Times New Roman" panose="02020603050405020304" pitchFamily="18" charset="0"/>
              </a:rPr>
              <a:t>, контролю </a:t>
            </a:r>
            <a:r>
              <a:rPr lang="ru-RU" sz="2400" dirty="0" err="1">
                <a:latin typeface="Times New Roman" panose="02020603050405020304" pitchFamily="18" charset="0"/>
                <a:cs typeface="Times New Roman" panose="02020603050405020304" pitchFamily="18" charset="0"/>
              </a:rPr>
              <a:t>якості</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організації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процесів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освоєння</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виготовлення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a:t>
            </a:r>
            <a:r>
              <a:rPr lang="ru-RU" sz="2400" dirty="0" err="1" smtClean="0">
                <a:latin typeface="Times New Roman" panose="02020603050405020304" pitchFamily="18" charset="0"/>
                <a:cs typeface="Times New Roman" panose="02020603050405020304" pitchFamily="18" charset="0"/>
              </a:rPr>
              <a:t>онкурентоспроможної</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продукції</a:t>
            </a:r>
            <a:r>
              <a:rPr lang="ru-RU" sz="2400" dirty="0">
                <a:latin typeface="Times New Roman" panose="02020603050405020304" pitchFamily="18" charset="0"/>
                <a:cs typeface="Times New Roman" panose="02020603050405020304" pitchFamily="18" charset="0"/>
              </a:rPr>
              <a:t>;</a:t>
            </a:r>
          </a:p>
          <a:p>
            <a:r>
              <a:rPr lang="ru-RU" sz="2400"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виконувати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розрахунки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очікуваного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техніко-економічного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ефекту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впровадження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технічних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засобів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автоматизації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автоматизованих</a:t>
            </a:r>
            <a:r>
              <a:rPr lang="ru-RU" sz="2400" dirty="0">
                <a:latin typeface="Times New Roman" panose="02020603050405020304" pitchFamily="18" charset="0"/>
                <a:cs typeface="Times New Roman" panose="02020603050405020304" pitchFamily="18" charset="0"/>
              </a:rPr>
              <a:t> систем </a:t>
            </a:r>
            <a:r>
              <a:rPr lang="ru-RU" sz="2400" dirty="0" err="1">
                <a:latin typeface="Times New Roman" panose="02020603050405020304" pitchFamily="18" charset="0"/>
                <a:cs typeface="Times New Roman" panose="02020603050405020304" pitchFamily="18" charset="0"/>
              </a:rPr>
              <a:t>управління</a:t>
            </a:r>
            <a:r>
              <a:rPr lang="ru-RU" sz="2400"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технологічними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процесами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нових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програмних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продуктів</a:t>
            </a:r>
            <a:r>
              <a:rPr lang="ru-RU" dirty="0">
                <a:latin typeface="Times New Roman" panose="02020603050405020304" pitchFamily="18" charset="0"/>
                <a:cs typeface="Times New Roman" panose="02020603050405020304" pitchFamily="18" charset="0"/>
              </a:rPr>
              <a:t> та у </a:t>
            </a:r>
            <a:r>
              <a:rPr lang="ru-RU" dirty="0" err="1">
                <a:latin typeface="Times New Roman" panose="02020603050405020304" pitchFamily="18" charset="0"/>
                <a:cs typeface="Times New Roman" panose="02020603050405020304" pitchFamily="18" charset="0"/>
              </a:rPr>
              <a:t>складанні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кошторисів</a:t>
            </a: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270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692696"/>
            <a:ext cx="8229600" cy="4709160"/>
          </a:xfrm>
        </p:spPr>
        <p:txBody>
          <a:bodyPr>
            <a:normAutofit/>
          </a:bodyPr>
          <a:lstStyle/>
          <a:p>
            <a:r>
              <a:rPr lang="uk-UA" b="1" i="1" dirty="0">
                <a:latin typeface="Times New Roman" panose="02020603050405020304" pitchFamily="18" charset="0"/>
                <a:cs typeface="Times New Roman" panose="02020603050405020304" pitchFamily="18" charset="0"/>
              </a:rPr>
              <a:t>Предметом дисципліни</a:t>
            </a:r>
            <a:r>
              <a:rPr lang="uk-UA" dirty="0">
                <a:latin typeface="Times New Roman" panose="02020603050405020304" pitchFamily="18" charset="0"/>
                <a:cs typeface="Times New Roman" panose="02020603050405020304" pitchFamily="18" charset="0"/>
              </a:rPr>
              <a:t> є економічні відносини господарських суб’єктів в умовах сучасного ринку, які ґрунтуються на фундаментальних засадах економічних теорій, суспільного виробництва, розвитку економічних систем, механізму макроекономічного регулювання, закономірностях функціонування економіки підприємств за видами економічної діяльності, технології та організації виробництва, промислової логістики, економіки та наукової організації праці, планування і прогнозування господарської діяльності.</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0357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1200010626"/>
              </p:ext>
            </p:extLst>
          </p:nvPr>
        </p:nvGraphicFramePr>
        <p:xfrm>
          <a:off x="539552" y="116632"/>
          <a:ext cx="8208912" cy="6552728"/>
        </p:xfrm>
        <a:graphic>
          <a:graphicData uri="http://schemas.openxmlformats.org/drawingml/2006/table">
            <a:tbl>
              <a:tblPr firstRow="1" firstCol="1" bandRow="1">
                <a:tableStyleId>{5C22544A-7EE6-4342-B048-85BDC9FD1C3A}</a:tableStyleId>
              </a:tblPr>
              <a:tblGrid>
                <a:gridCol w="8208912">
                  <a:extLst>
                    <a:ext uri="{9D8B030D-6E8A-4147-A177-3AD203B41FA5}">
                      <a16:colId xmlns:a16="http://schemas.microsoft.com/office/drawing/2014/main" val="20000"/>
                    </a:ext>
                  </a:extLst>
                </a:gridCol>
              </a:tblGrid>
              <a:tr h="443519">
                <a:tc>
                  <a:txBody>
                    <a:bodyPr/>
                    <a:lstStyle/>
                    <a:p>
                      <a:pPr algn="just">
                        <a:spcAft>
                          <a:spcPts val="0"/>
                        </a:spcAft>
                      </a:pPr>
                      <a:r>
                        <a:rPr lang="uk-UA" sz="1600" dirty="0">
                          <a:solidFill>
                            <a:schemeClr val="tx1"/>
                          </a:solidFill>
                          <a:effectLst/>
                          <a:latin typeface="Times New Roman" panose="02020603050405020304" pitchFamily="18" charset="0"/>
                          <a:cs typeface="Times New Roman" panose="02020603050405020304" pitchFamily="18" charset="0"/>
                        </a:rPr>
                        <a:t>                                                  </a:t>
                      </a:r>
                      <a:r>
                        <a:rPr lang="uk-UA" sz="3200" dirty="0">
                          <a:solidFill>
                            <a:schemeClr val="tx1"/>
                          </a:solidFill>
                          <a:effectLst/>
                          <a:latin typeface="Times New Roman" panose="02020603050405020304" pitchFamily="18" charset="0"/>
                          <a:cs typeface="Times New Roman" panose="02020603050405020304" pitchFamily="18" charset="0"/>
                        </a:rPr>
                        <a:t>Модулі дисципліни</a:t>
                      </a:r>
                      <a:endParaRPr lang="ru-RU"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tcPr>
                </a:tc>
                <a:extLst>
                  <a:ext uri="{0D108BD9-81ED-4DB2-BD59-A6C34878D82A}">
                    <a16:rowId xmlns:a16="http://schemas.microsoft.com/office/drawing/2014/main" val="10000"/>
                  </a:ext>
                </a:extLst>
              </a:tr>
              <a:tr h="1164235">
                <a:tc>
                  <a:txBody>
                    <a:bodyPr/>
                    <a:lstStyle/>
                    <a:p>
                      <a:pPr algn="just">
                        <a:spcAft>
                          <a:spcPts val="0"/>
                        </a:spcAft>
                      </a:pPr>
                      <a:r>
                        <a:rPr lang="uk-UA" sz="2000" dirty="0">
                          <a:solidFill>
                            <a:schemeClr val="tx1"/>
                          </a:solidFill>
                          <a:effectLst/>
                          <a:latin typeface="Times New Roman" panose="02020603050405020304" pitchFamily="18" charset="0"/>
                          <a:cs typeface="Times New Roman" panose="02020603050405020304" pitchFamily="18" charset="0"/>
                        </a:rPr>
                        <a:t>-	економічні основи виробничо-господарської діяльності підприємства (Підприємство як суб’єкт господарювання; Економічний механізм діяльності підприємства)</a:t>
                      </a:r>
                      <a:endParaRPr lang="ru-RU"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tcPr>
                </a:tc>
                <a:extLst>
                  <a:ext uri="{0D108BD9-81ED-4DB2-BD59-A6C34878D82A}">
                    <a16:rowId xmlns:a16="http://schemas.microsoft.com/office/drawing/2014/main" val="10001"/>
                  </a:ext>
                </a:extLst>
              </a:tr>
              <a:tr h="1164235">
                <a:tc>
                  <a:txBody>
                    <a:bodyPr/>
                    <a:lstStyle/>
                    <a:p>
                      <a:pPr algn="just">
                        <a:spcAft>
                          <a:spcPts val="0"/>
                        </a:spcAft>
                      </a:pPr>
                      <a:r>
                        <a:rPr lang="uk-UA" sz="2000" dirty="0">
                          <a:solidFill>
                            <a:schemeClr val="tx1"/>
                          </a:solidFill>
                          <a:effectLst/>
                          <a:latin typeface="Times New Roman" panose="02020603050405020304" pitchFamily="18" charset="0"/>
                          <a:cs typeface="Times New Roman" panose="02020603050405020304" pitchFamily="18" charset="0"/>
                        </a:rPr>
                        <a:t>-	ресурсне забезпечення підприємства (Основні засоби підприємства; Оборотні засоби підприємства; Кадри і продуктивність праці; Організація оплати праці на підприємстві)</a:t>
                      </a:r>
                      <a:endParaRPr lang="ru-RU"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tcPr>
                </a:tc>
                <a:extLst>
                  <a:ext uri="{0D108BD9-81ED-4DB2-BD59-A6C34878D82A}">
                    <a16:rowId xmlns:a16="http://schemas.microsoft.com/office/drawing/2014/main" val="10002"/>
                  </a:ext>
                </a:extLst>
              </a:tr>
              <a:tr h="1552314">
                <a:tc>
                  <a:txBody>
                    <a:bodyPr/>
                    <a:lstStyle/>
                    <a:p>
                      <a:pPr algn="just">
                        <a:spcAft>
                          <a:spcPts val="0"/>
                        </a:spcAft>
                      </a:pPr>
                      <a:r>
                        <a:rPr lang="uk-UA" sz="2000" dirty="0">
                          <a:solidFill>
                            <a:schemeClr val="tx1"/>
                          </a:solidFill>
                          <a:effectLst/>
                          <a:latin typeface="Times New Roman" panose="02020603050405020304" pitchFamily="18" charset="0"/>
                          <a:cs typeface="Times New Roman" panose="02020603050405020304" pitchFamily="18" charset="0"/>
                        </a:rPr>
                        <a:t>-	економічні результати та ефективність виробництва (Витрати виробництва та собівартість продукції; Ціни та ціноутворення підприємства в умовах ринку; Фінансово-економічні результати діяльності підприємства; Якість і конкурентоспроможність продукції підприємства)</a:t>
                      </a:r>
                      <a:endParaRPr lang="ru-RU"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tcPr>
                </a:tc>
                <a:extLst>
                  <a:ext uri="{0D108BD9-81ED-4DB2-BD59-A6C34878D82A}">
                    <a16:rowId xmlns:a16="http://schemas.microsoft.com/office/drawing/2014/main" val="10003"/>
                  </a:ext>
                </a:extLst>
              </a:tr>
              <a:tr h="2184264">
                <a:tc>
                  <a:txBody>
                    <a:bodyPr/>
                    <a:lstStyle/>
                    <a:p>
                      <a:pPr algn="just">
                        <a:spcAft>
                          <a:spcPts val="0"/>
                        </a:spcAft>
                      </a:pPr>
                      <a:r>
                        <a:rPr lang="uk-UA" sz="2000" dirty="0">
                          <a:solidFill>
                            <a:schemeClr val="tx1"/>
                          </a:solidFill>
                          <a:effectLst/>
                          <a:latin typeface="Times New Roman" panose="02020603050405020304" pitchFamily="18" charset="0"/>
                          <a:cs typeface="Times New Roman" panose="02020603050405020304" pitchFamily="18" charset="0"/>
                        </a:rPr>
                        <a:t>-	основи організації та планування виробництва (Організація основного виробництва на підприємстві; Технологічна та організаційна підготовка виробництва; Організація допоміжного виробництва; Організація технічного обслуговування і ремонту обладнання; Прогнозування і планування діяльності підприємства)</a:t>
                      </a:r>
                      <a:endParaRPr lang="ru-RU"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76854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7056" y="260648"/>
            <a:ext cx="8496944" cy="1728192"/>
          </a:xfrm>
        </p:spPr>
        <p:txBody>
          <a:bodyPr>
            <a:normAutofit/>
          </a:bodyPr>
          <a:lstStyle/>
          <a:p>
            <a:pPr marL="0" indent="0" algn="ctr">
              <a:buNone/>
            </a:pPr>
            <a:r>
              <a:rPr lang="uk-UA" sz="3600" b="1" dirty="0" smtClean="0">
                <a:solidFill>
                  <a:schemeClr val="tx1"/>
                </a:solidFill>
                <a:effectLst/>
              </a:rPr>
              <a:t>Визначення </a:t>
            </a:r>
            <a:r>
              <a:rPr lang="uk-UA" sz="3600" b="1" dirty="0">
                <a:solidFill>
                  <a:schemeClr val="tx1"/>
                </a:solidFill>
                <a:effectLst/>
              </a:rPr>
              <a:t>цілей і напрямків діяльності підприємств</a:t>
            </a:r>
            <a:r>
              <a:rPr lang="ru-RU" dirty="0">
                <a:effectLst/>
              </a:rPr>
              <a:t/>
            </a:r>
            <a:br>
              <a:rPr lang="ru-RU" dirty="0">
                <a:effectLst/>
              </a:rPr>
            </a:br>
            <a:endParaRPr lang="ru-RU" dirty="0"/>
          </a:p>
        </p:txBody>
      </p:sp>
      <p:pic>
        <p:nvPicPr>
          <p:cNvPr id="1026" name="Picture 2"/>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1060848" y="2132856"/>
            <a:ext cx="7669360" cy="26237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13550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2"/>
          <p:cNvSpPr>
            <a:spLocks noGrp="1"/>
          </p:cNvSpPr>
          <p:nvPr>
            <p:ph sz="quarter" idx="13"/>
          </p:nvPr>
        </p:nvSpPr>
        <p:spPr>
          <a:xfrm>
            <a:off x="971600" y="404664"/>
            <a:ext cx="7597352" cy="6192688"/>
          </a:xfrm>
        </p:spPr>
        <p:txBody>
          <a:bodyPr>
            <a:normAutofit fontScale="92500" lnSpcReduction="20000"/>
          </a:bodyPr>
          <a:lstStyle/>
          <a:p>
            <a:pPr marL="45720" indent="0">
              <a:buNone/>
            </a:pPr>
            <a:r>
              <a:rPr lang="uk-UA" sz="3200" b="1" dirty="0">
                <a:latin typeface="Arial Black" panose="020B0A04020102020204" pitchFamily="34" charset="0"/>
              </a:rPr>
              <a:t>Підприємницька діяльність здійснюється на таких принципах: </a:t>
            </a:r>
            <a:endParaRPr lang="ru-RU" sz="3200" b="1" dirty="0">
              <a:latin typeface="Arial Black" panose="020B0A04020102020204" pitchFamily="34" charset="0"/>
            </a:endParaRPr>
          </a:p>
          <a:p>
            <a:pPr lvl="0"/>
            <a:r>
              <a:rPr lang="uk-UA" sz="2400" b="1" dirty="0">
                <a:latin typeface="Times New Roman" panose="02020603050405020304" pitchFamily="18" charset="0"/>
                <a:cs typeface="Times New Roman" panose="02020603050405020304" pitchFamily="18" charset="0"/>
              </a:rPr>
              <a:t>вільний вибір видів діяльності; </a:t>
            </a:r>
            <a:endParaRPr lang="ru-RU" sz="2400" b="1" dirty="0">
              <a:latin typeface="Times New Roman" panose="02020603050405020304" pitchFamily="18" charset="0"/>
              <a:cs typeface="Times New Roman" panose="02020603050405020304" pitchFamily="18" charset="0"/>
            </a:endParaRPr>
          </a:p>
          <a:p>
            <a:pPr lvl="0"/>
            <a:r>
              <a:rPr lang="uk-UA" sz="2400" b="1" dirty="0">
                <a:latin typeface="Times New Roman" panose="02020603050405020304" pitchFamily="18" charset="0"/>
                <a:cs typeface="Times New Roman" panose="02020603050405020304" pitchFamily="18" charset="0"/>
              </a:rPr>
              <a:t>залучення на добровільних засадах до здійснення підприємницької діяльності майна та коштів юридичних осіб і громадян; </a:t>
            </a:r>
            <a:endParaRPr lang="ru-RU" sz="2400" b="1" dirty="0">
              <a:latin typeface="Times New Roman" panose="02020603050405020304" pitchFamily="18" charset="0"/>
              <a:cs typeface="Times New Roman" panose="02020603050405020304" pitchFamily="18" charset="0"/>
            </a:endParaRPr>
          </a:p>
          <a:p>
            <a:pPr lvl="0"/>
            <a:r>
              <a:rPr lang="uk-UA" sz="2400" b="1" dirty="0">
                <a:latin typeface="Times New Roman" panose="02020603050405020304" pitchFamily="18" charset="0"/>
                <a:cs typeface="Times New Roman" panose="02020603050405020304" pitchFamily="18" charset="0"/>
              </a:rPr>
              <a:t>самостійне формування програми діяльності; </a:t>
            </a:r>
            <a:endParaRPr lang="ru-RU" sz="2400" b="1" dirty="0">
              <a:latin typeface="Times New Roman" panose="02020603050405020304" pitchFamily="18" charset="0"/>
              <a:cs typeface="Times New Roman" panose="02020603050405020304" pitchFamily="18" charset="0"/>
            </a:endParaRPr>
          </a:p>
          <a:p>
            <a:pPr lvl="0"/>
            <a:r>
              <a:rPr lang="uk-UA" sz="2400" b="1" dirty="0">
                <a:latin typeface="Times New Roman" panose="02020603050405020304" pitchFamily="18" charset="0"/>
                <a:cs typeface="Times New Roman" panose="02020603050405020304" pitchFamily="18" charset="0"/>
              </a:rPr>
              <a:t>вільне наймання робітників; </a:t>
            </a:r>
            <a:endParaRPr lang="ru-RU" sz="2400" b="1" dirty="0">
              <a:latin typeface="Times New Roman" panose="02020603050405020304" pitchFamily="18" charset="0"/>
              <a:cs typeface="Times New Roman" panose="02020603050405020304" pitchFamily="18" charset="0"/>
            </a:endParaRPr>
          </a:p>
          <a:p>
            <a:pPr lvl="0"/>
            <a:r>
              <a:rPr lang="uk-UA" sz="2400" b="1" dirty="0">
                <a:latin typeface="Times New Roman" panose="02020603050405020304" pitchFamily="18" charset="0"/>
                <a:cs typeface="Times New Roman" panose="02020603050405020304" pitchFamily="18" charset="0"/>
              </a:rPr>
              <a:t>залучення і використання різних видів ресурсів, використання яких не заборонено або не обмежено законодавством; </a:t>
            </a:r>
            <a:endParaRPr lang="ru-RU" sz="2400" b="1" dirty="0">
              <a:latin typeface="Times New Roman" panose="02020603050405020304" pitchFamily="18" charset="0"/>
              <a:cs typeface="Times New Roman" panose="02020603050405020304" pitchFamily="18" charset="0"/>
            </a:endParaRPr>
          </a:p>
          <a:p>
            <a:pPr lvl="0"/>
            <a:r>
              <a:rPr lang="uk-UA" sz="2400" b="1" dirty="0">
                <a:latin typeface="Times New Roman" panose="02020603050405020304" pitchFamily="18" charset="0"/>
                <a:cs typeface="Times New Roman" panose="02020603050405020304" pitchFamily="18" charset="0"/>
              </a:rPr>
              <a:t>вільне розпоряджання прибутками, які залишаються після внесення платежів, установлених законодавством; </a:t>
            </a:r>
            <a:endParaRPr lang="ru-RU" sz="2400" b="1" dirty="0">
              <a:latin typeface="Times New Roman" panose="02020603050405020304" pitchFamily="18" charset="0"/>
              <a:cs typeface="Times New Roman" panose="02020603050405020304" pitchFamily="18" charset="0"/>
            </a:endParaRPr>
          </a:p>
          <a:p>
            <a:pPr lvl="0"/>
            <a:r>
              <a:rPr lang="uk-UA" sz="2400" b="1" dirty="0">
                <a:latin typeface="Times New Roman" panose="02020603050405020304" pitchFamily="18" charset="0"/>
                <a:cs typeface="Times New Roman" panose="02020603050405020304" pitchFamily="18" charset="0"/>
              </a:rPr>
              <a:t>самостійне здійснення підприємцем - юридичною особою зовнішньоекономічної діяльності.</a:t>
            </a:r>
            <a:endParaRPr lang="ru-RU" sz="2400" b="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02167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043607" y="476672"/>
            <a:ext cx="7354147" cy="5256584"/>
          </a:xfrm>
        </p:spPr>
        <p:txBody>
          <a:bodyPr>
            <a:normAutofit lnSpcReduction="10000"/>
          </a:bodyPr>
          <a:lstStyle/>
          <a:p>
            <a:endParaRPr lang="ru-RU" dirty="0"/>
          </a:p>
          <a:p>
            <a:pPr marL="45720" indent="0">
              <a:buNone/>
            </a:pPr>
            <a:r>
              <a:rPr lang="uk-UA" sz="3600" b="1" dirty="0">
                <a:solidFill>
                  <a:schemeClr val="tx1"/>
                </a:solidFill>
              </a:rPr>
              <a:t>Ціль підприємства </a:t>
            </a:r>
            <a:r>
              <a:rPr lang="uk-UA" sz="3600" dirty="0"/>
              <a:t>– виробництво продукції з метою максимізації прибутку.</a:t>
            </a:r>
            <a:endParaRPr lang="ru-RU" sz="3600" dirty="0"/>
          </a:p>
          <a:p>
            <a:pPr marL="45720" indent="0">
              <a:buNone/>
            </a:pPr>
            <a:r>
              <a:rPr lang="uk-UA" sz="3200" b="1" dirty="0"/>
              <a:t>Напрямки діяльності підприємства:</a:t>
            </a:r>
            <a:endParaRPr lang="ru-RU" sz="3200" b="1" dirty="0"/>
          </a:p>
          <a:p>
            <a:pPr lvl="0"/>
            <a:r>
              <a:rPr lang="uk-UA" sz="3200" dirty="0"/>
              <a:t>вивчення ринку товарів;</a:t>
            </a:r>
            <a:endParaRPr lang="ru-RU" sz="3200" dirty="0"/>
          </a:p>
          <a:p>
            <a:pPr lvl="0"/>
            <a:r>
              <a:rPr lang="uk-UA" sz="3200" dirty="0"/>
              <a:t>інноваційна діяльність;</a:t>
            </a:r>
            <a:endParaRPr lang="ru-RU" sz="3200" dirty="0"/>
          </a:p>
          <a:p>
            <a:pPr lvl="0"/>
            <a:r>
              <a:rPr lang="uk-UA" sz="3200" dirty="0"/>
              <a:t>комерційна діяльність;</a:t>
            </a:r>
            <a:endParaRPr lang="ru-RU" sz="3200" dirty="0"/>
          </a:p>
          <a:p>
            <a:pPr lvl="0"/>
            <a:r>
              <a:rPr lang="uk-UA" sz="3200" dirty="0"/>
              <a:t>після продажний сервіс.</a:t>
            </a:r>
            <a:endParaRPr lang="ru-RU" sz="3200" dirty="0"/>
          </a:p>
          <a:p>
            <a:pPr marL="45720" indent="0">
              <a:buNone/>
            </a:pPr>
            <a:r>
              <a:rPr lang="uk-UA" dirty="0"/>
              <a:t> </a:t>
            </a:r>
            <a:endParaRPr lang="ru-RU" dirty="0"/>
          </a:p>
          <a:p>
            <a:endParaRPr lang="ru-RU" dirty="0"/>
          </a:p>
        </p:txBody>
      </p:sp>
    </p:spTree>
    <p:extLst>
      <p:ext uri="{BB962C8B-B14F-4D97-AF65-F5344CB8AC3E}">
        <p14:creationId xmlns:p14="http://schemas.microsoft.com/office/powerpoint/2010/main" val="869489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3"/>
          </p:nvPr>
        </p:nvSpPr>
        <p:spPr>
          <a:xfrm>
            <a:off x="1143000" y="731520"/>
            <a:ext cx="7101408" cy="5649808"/>
          </a:xfrm>
        </p:spPr>
        <p:txBody>
          <a:bodyPr>
            <a:noAutofit/>
          </a:bodyPr>
          <a:lstStyle/>
          <a:p>
            <a:pPr marL="0" indent="0" algn="ctr">
              <a:spcBef>
                <a:spcPts val="0"/>
              </a:spcBef>
              <a:buNone/>
            </a:pPr>
            <a:r>
              <a:rPr lang="uk-UA" sz="1800" b="1" dirty="0" smtClean="0">
                <a:latin typeface="Times New Roman" panose="02020603050405020304" pitchFamily="18" charset="0"/>
                <a:cs typeface="Times New Roman" panose="02020603050405020304" pitchFamily="18" charset="0"/>
              </a:rPr>
              <a:t>Державна </a:t>
            </a:r>
            <a:r>
              <a:rPr lang="uk-UA" sz="1800" b="1" dirty="0">
                <a:latin typeface="Times New Roman" panose="02020603050405020304" pitchFamily="18" charset="0"/>
                <a:cs typeface="Times New Roman" panose="02020603050405020304" pitchFamily="18" charset="0"/>
              </a:rPr>
              <a:t>реєстрація юридичної </a:t>
            </a:r>
            <a:r>
              <a:rPr lang="uk-UA" sz="1800" b="1" dirty="0" smtClean="0">
                <a:latin typeface="Times New Roman" panose="02020603050405020304" pitchFamily="18" charset="0"/>
                <a:cs typeface="Times New Roman" panose="02020603050405020304" pitchFamily="18" charset="0"/>
              </a:rPr>
              <a:t>особи</a:t>
            </a:r>
            <a:endParaRPr lang="en-US" sz="1800" b="1" dirty="0" smtClean="0">
              <a:latin typeface="Times New Roman" panose="02020603050405020304" pitchFamily="18" charset="0"/>
              <a:cs typeface="Times New Roman" panose="02020603050405020304" pitchFamily="18" charset="0"/>
            </a:endParaRPr>
          </a:p>
          <a:p>
            <a:pPr marL="0" indent="0">
              <a:spcBef>
                <a:spcPts val="0"/>
              </a:spcBef>
              <a:buNone/>
            </a:pPr>
            <a:r>
              <a:rPr lang="uk-UA" sz="1800" b="1" dirty="0">
                <a:latin typeface="Times New Roman" panose="02020603050405020304" pitchFamily="18" charset="0"/>
                <a:cs typeface="Times New Roman" panose="02020603050405020304" pitchFamily="18" charset="0"/>
              </a:rPr>
              <a:t>Обов’язкові документи:</a:t>
            </a:r>
            <a:endParaRPr lang="ru-RU" sz="1800" dirty="0">
              <a:latin typeface="Times New Roman" panose="02020603050405020304" pitchFamily="18" charset="0"/>
              <a:cs typeface="Times New Roman" panose="02020603050405020304" pitchFamily="18" charset="0"/>
            </a:endParaRPr>
          </a:p>
          <a:p>
            <a:pPr marL="0" indent="0">
              <a:spcBef>
                <a:spcPts val="0"/>
              </a:spcBef>
              <a:buNone/>
            </a:pPr>
            <a:r>
              <a:rPr lang="uk-UA" sz="1800" b="1" dirty="0">
                <a:latin typeface="Times New Roman" panose="02020603050405020304" pitchFamily="18" charset="0"/>
                <a:cs typeface="Times New Roman" panose="02020603050405020304" pitchFamily="18" charset="0"/>
              </a:rPr>
              <a:t>1. Заповнена реєстраційна картка:</a:t>
            </a:r>
            <a:endParaRPr lang="ru-RU" sz="1800" dirty="0">
              <a:latin typeface="Times New Roman" panose="02020603050405020304" pitchFamily="18" charset="0"/>
              <a:cs typeface="Times New Roman" panose="02020603050405020304" pitchFamily="18" charset="0"/>
            </a:endParaRPr>
          </a:p>
          <a:p>
            <a:pPr marL="0" indent="0">
              <a:spcBef>
                <a:spcPts val="0"/>
              </a:spcBef>
              <a:buNone/>
            </a:pPr>
            <a:r>
              <a:rPr lang="uk-UA" sz="1800" b="1" dirty="0">
                <a:latin typeface="Times New Roman" panose="02020603050405020304" pitchFamily="18" charset="0"/>
                <a:cs typeface="Times New Roman" panose="02020603050405020304" pitchFamily="18" charset="0"/>
              </a:rPr>
              <a:t>2. Рішення засновників або уповноваженого ними органу про створення юридичної особи </a:t>
            </a:r>
            <a:endParaRPr lang="en-US" sz="1800" b="1" dirty="0" smtClean="0">
              <a:latin typeface="Times New Roman" panose="02020603050405020304" pitchFamily="18" charset="0"/>
              <a:cs typeface="Times New Roman" panose="02020603050405020304" pitchFamily="18" charset="0"/>
            </a:endParaRPr>
          </a:p>
          <a:p>
            <a:pPr marL="0" indent="0">
              <a:spcBef>
                <a:spcPts val="0"/>
              </a:spcBef>
              <a:buNone/>
            </a:pPr>
            <a:r>
              <a:rPr lang="uk-UA" sz="1800" b="1" dirty="0" smtClean="0">
                <a:latin typeface="Times New Roman" panose="02020603050405020304" pitchFamily="18" charset="0"/>
                <a:cs typeface="Times New Roman" panose="02020603050405020304" pitchFamily="18" charset="0"/>
              </a:rPr>
              <a:t>3</a:t>
            </a:r>
            <a:r>
              <a:rPr lang="uk-UA" sz="1800" b="1" dirty="0">
                <a:latin typeface="Times New Roman" panose="02020603050405020304" pitchFamily="18" charset="0"/>
                <a:cs typeface="Times New Roman" panose="02020603050405020304" pitchFamily="18" charset="0"/>
              </a:rPr>
              <a:t>. Два примірники установчих документів:</a:t>
            </a:r>
            <a:endParaRPr lang="ru-RU" sz="1800" dirty="0">
              <a:latin typeface="Times New Roman" panose="02020603050405020304" pitchFamily="18" charset="0"/>
              <a:cs typeface="Times New Roman" panose="02020603050405020304" pitchFamily="18" charset="0"/>
            </a:endParaRPr>
          </a:p>
          <a:p>
            <a:pPr marL="0" indent="0">
              <a:spcBef>
                <a:spcPts val="0"/>
              </a:spcBef>
              <a:buNone/>
            </a:pPr>
            <a:r>
              <a:rPr lang="uk-UA" sz="1800" dirty="0">
                <a:latin typeface="Times New Roman" panose="02020603050405020304" pitchFamily="18" charset="0"/>
                <a:cs typeface="Times New Roman" panose="02020603050405020304" pitchFamily="18" charset="0"/>
              </a:rPr>
              <a:t>- статут (</a:t>
            </a:r>
            <a:r>
              <a:rPr lang="uk-UA" sz="1800" b="1" dirty="0">
                <a:latin typeface="Times New Roman" panose="02020603050405020304" pitchFamily="18" charset="0"/>
                <a:cs typeface="Times New Roman" panose="02020603050405020304" pitchFamily="18" charset="0"/>
              </a:rPr>
              <a:t>або</a:t>
            </a:r>
            <a:r>
              <a:rPr lang="uk-UA" sz="1800" dirty="0">
                <a:latin typeface="Times New Roman" panose="02020603050405020304" pitchFamily="18" charset="0"/>
                <a:cs typeface="Times New Roman" panose="02020603050405020304" pitchFamily="18" charset="0"/>
              </a:rPr>
              <a:t> положення, </a:t>
            </a:r>
            <a:r>
              <a:rPr lang="uk-UA" sz="1800" b="1" dirty="0">
                <a:latin typeface="Times New Roman" panose="02020603050405020304" pitchFamily="18" charset="0"/>
                <a:cs typeface="Times New Roman" panose="02020603050405020304" pitchFamily="18" charset="0"/>
              </a:rPr>
              <a:t>або</a:t>
            </a:r>
            <a:r>
              <a:rPr lang="uk-UA" sz="1800" dirty="0">
                <a:latin typeface="Times New Roman" panose="02020603050405020304" pitchFamily="18" charset="0"/>
                <a:cs typeface="Times New Roman" panose="02020603050405020304" pitchFamily="18" charset="0"/>
              </a:rPr>
              <a:t> засновницький договір</a:t>
            </a:r>
            <a:r>
              <a:rPr lang="uk-UA"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a:p>
            <a:pPr marL="0" indent="0">
              <a:spcBef>
                <a:spcPts val="0"/>
              </a:spcBef>
              <a:buNone/>
            </a:pPr>
            <a:r>
              <a:rPr lang="uk-UA" sz="1800" b="1" dirty="0">
                <a:latin typeface="Times New Roman" panose="02020603050405020304" pitchFamily="18" charset="0"/>
                <a:cs typeface="Times New Roman" panose="02020603050405020304" pitchFamily="18" charset="0"/>
              </a:rPr>
              <a:t>Додаткові документи:</a:t>
            </a:r>
            <a:endParaRPr lang="ru-RU" sz="1800" dirty="0">
              <a:latin typeface="Times New Roman" panose="02020603050405020304" pitchFamily="18" charset="0"/>
              <a:cs typeface="Times New Roman" panose="02020603050405020304" pitchFamily="18" charset="0"/>
            </a:endParaRPr>
          </a:p>
          <a:p>
            <a:pPr marL="0" indent="0">
              <a:spcBef>
                <a:spcPts val="0"/>
              </a:spcBef>
              <a:buNone/>
            </a:pPr>
            <a:r>
              <a:rPr lang="uk-UA" sz="1800" b="1" dirty="0">
                <a:latin typeface="Times New Roman" panose="02020603050405020304" pitchFamily="18" charset="0"/>
                <a:cs typeface="Times New Roman" panose="02020603050405020304" pitchFamily="18" charset="0"/>
              </a:rPr>
              <a:t>1. Документ, що засвідчує повноваження </a:t>
            </a:r>
            <a:endParaRPr lang="ru-RU" sz="1800" dirty="0">
              <a:latin typeface="Times New Roman" panose="02020603050405020304" pitchFamily="18" charset="0"/>
              <a:cs typeface="Times New Roman" panose="02020603050405020304" pitchFamily="18" charset="0"/>
            </a:endParaRPr>
          </a:p>
          <a:p>
            <a:pPr marL="0" indent="0">
              <a:spcBef>
                <a:spcPts val="0"/>
              </a:spcBef>
              <a:buNone/>
            </a:pPr>
            <a:r>
              <a:rPr lang="uk-UA" sz="1800" b="1" dirty="0">
                <a:latin typeface="Times New Roman" panose="02020603050405020304" pitchFamily="18" charset="0"/>
                <a:cs typeface="Times New Roman" panose="02020603050405020304" pitchFamily="18" charset="0"/>
              </a:rPr>
              <a:t>2. Документ  про надання земельної ділянки у власність або в </a:t>
            </a:r>
            <a:r>
              <a:rPr lang="uk-UA" sz="1800" b="1" dirty="0" smtClean="0">
                <a:latin typeface="Times New Roman" panose="02020603050405020304" pitchFamily="18" charset="0"/>
                <a:cs typeface="Times New Roman" panose="02020603050405020304" pitchFamily="18" charset="0"/>
              </a:rPr>
              <a:t>оренду</a:t>
            </a:r>
            <a:endParaRPr lang="en-US" sz="1800" dirty="0" smtClean="0">
              <a:latin typeface="Times New Roman" panose="02020603050405020304" pitchFamily="18" charset="0"/>
              <a:cs typeface="Times New Roman" panose="02020603050405020304" pitchFamily="18" charset="0"/>
            </a:endParaRPr>
          </a:p>
          <a:p>
            <a:pPr marL="0" indent="0">
              <a:spcBef>
                <a:spcPts val="0"/>
              </a:spcBef>
              <a:buNone/>
            </a:pPr>
            <a:r>
              <a:rPr lang="uk-UA" sz="1800" b="1" dirty="0" smtClean="0">
                <a:latin typeface="Times New Roman" panose="02020603050405020304" pitchFamily="18" charset="0"/>
                <a:cs typeface="Times New Roman" panose="02020603050405020304" pitchFamily="18" charset="0"/>
              </a:rPr>
              <a:t>3</a:t>
            </a:r>
            <a:r>
              <a:rPr lang="uk-UA" sz="1800" b="1" dirty="0">
                <a:latin typeface="Times New Roman" panose="02020603050405020304" pitchFamily="18" charset="0"/>
                <a:cs typeface="Times New Roman" panose="02020603050405020304" pitchFamily="18" charset="0"/>
              </a:rPr>
              <a:t>. Документ про підтвердження реєстрації іноземної особи в країні її місцезнаходження, зокрема витяг із торговельного, банківського або судового реєстру, які мають бути легалізовані в установленому порядку </a:t>
            </a:r>
            <a:endParaRPr lang="en-US" sz="1800" b="1" dirty="0" smtClean="0">
              <a:latin typeface="Times New Roman" panose="02020603050405020304" pitchFamily="18" charset="0"/>
              <a:cs typeface="Times New Roman" panose="02020603050405020304" pitchFamily="18" charset="0"/>
            </a:endParaRPr>
          </a:p>
          <a:p>
            <a:pPr marL="0" indent="0">
              <a:spcBef>
                <a:spcPts val="0"/>
              </a:spcBef>
              <a:buNone/>
            </a:pPr>
            <a:r>
              <a:rPr lang="uk-UA" sz="1800" b="1" dirty="0" smtClean="0">
                <a:latin typeface="Times New Roman" panose="02020603050405020304" pitchFamily="18" charset="0"/>
                <a:cs typeface="Times New Roman" panose="02020603050405020304" pitchFamily="18" charset="0"/>
              </a:rPr>
              <a:t>4</a:t>
            </a:r>
            <a:r>
              <a:rPr lang="uk-UA" sz="1800" b="1" dirty="0">
                <a:latin typeface="Times New Roman" panose="02020603050405020304" pitchFamily="18" charset="0"/>
                <a:cs typeface="Times New Roman" panose="02020603050405020304" pitchFamily="18" charset="0"/>
              </a:rPr>
              <a:t>. Передавальний </a:t>
            </a:r>
            <a:r>
              <a:rPr lang="uk-UA" sz="1800" b="1" dirty="0" smtClean="0">
                <a:latin typeface="Times New Roman" panose="02020603050405020304" pitchFamily="18" charset="0"/>
                <a:cs typeface="Times New Roman" panose="02020603050405020304" pitchFamily="18" charset="0"/>
              </a:rPr>
              <a:t>акт</a:t>
            </a:r>
            <a:endParaRPr lang="en-US" sz="1800" dirty="0" smtClean="0">
              <a:latin typeface="Times New Roman" panose="02020603050405020304" pitchFamily="18" charset="0"/>
              <a:cs typeface="Times New Roman" panose="02020603050405020304" pitchFamily="18" charset="0"/>
            </a:endParaRPr>
          </a:p>
          <a:p>
            <a:pPr marL="0" indent="0">
              <a:spcBef>
                <a:spcPts val="0"/>
              </a:spcBef>
              <a:buNone/>
            </a:pPr>
            <a:r>
              <a:rPr lang="uk-UA" sz="1800" b="1" dirty="0" smtClean="0">
                <a:latin typeface="Times New Roman" panose="02020603050405020304" pitchFamily="18" charset="0"/>
                <a:cs typeface="Times New Roman" panose="02020603050405020304" pitchFamily="18" charset="0"/>
              </a:rPr>
              <a:t>5</a:t>
            </a:r>
            <a:r>
              <a:rPr lang="uk-UA" sz="1800" b="1" dirty="0">
                <a:latin typeface="Times New Roman" panose="02020603050405020304" pitchFamily="18" charset="0"/>
                <a:cs typeface="Times New Roman" panose="02020603050405020304" pitchFamily="18" charset="0"/>
              </a:rPr>
              <a:t>. Розподільчий </a:t>
            </a:r>
            <a:r>
              <a:rPr lang="uk-UA" sz="1800" b="1" dirty="0" smtClean="0">
                <a:latin typeface="Times New Roman" panose="02020603050405020304" pitchFamily="18" charset="0"/>
                <a:cs typeface="Times New Roman" panose="02020603050405020304" pitchFamily="18" charset="0"/>
              </a:rPr>
              <a:t>баланс</a:t>
            </a:r>
            <a:endParaRPr lang="ru-RU" sz="1800" dirty="0">
              <a:latin typeface="Times New Roman" panose="02020603050405020304" pitchFamily="18" charset="0"/>
              <a:cs typeface="Times New Roman" panose="02020603050405020304" pitchFamily="18" charset="0"/>
            </a:endParaRPr>
          </a:p>
          <a:p>
            <a:pPr marL="0" indent="0">
              <a:spcBef>
                <a:spcPts val="0"/>
              </a:spcBef>
              <a:buNone/>
            </a:pPr>
            <a:r>
              <a:rPr lang="uk-UA" sz="1800" b="1" dirty="0">
                <a:latin typeface="Times New Roman" panose="02020603050405020304" pitchFamily="18" charset="0"/>
                <a:cs typeface="Times New Roman" panose="02020603050405020304" pitchFamily="18" charset="0"/>
              </a:rPr>
              <a:t>6. Копія рішення органів Антимонопольного комітету України або Кабінету Міністрів України про надання дозволу на узгоджені дії або на концентрацію суб'єктів </a:t>
            </a:r>
            <a:r>
              <a:rPr lang="uk-UA" sz="1800" b="1" dirty="0" smtClean="0">
                <a:latin typeface="Times New Roman" panose="02020603050405020304" pitchFamily="18" charset="0"/>
                <a:cs typeface="Times New Roman" panose="02020603050405020304" pitchFamily="18" charset="0"/>
              </a:rPr>
              <a:t>господарювання</a:t>
            </a:r>
            <a:r>
              <a:rPr lang="uk-UA"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4382756"/>
      </p:ext>
    </p:extLst>
  </p:cSld>
  <p:clrMapOvr>
    <a:masterClrMapping/>
  </p:clrMapOvr>
</p:sld>
</file>

<file path=ppt/theme/theme1.xml><?xml version="1.0" encoding="utf-8"?>
<a:theme xmlns:a="http://schemas.openxmlformats.org/drawingml/2006/main" name="Обтинання">
  <a:themeElements>
    <a:clrScheme name="Обтинання">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Обтинання">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Обтинання">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TM10001105[[fn=Обтинання]]</Template>
  <TotalTime>1530</TotalTime>
  <Words>1163</Words>
  <Application>Microsoft Office PowerPoint</Application>
  <PresentationFormat>Экран (4:3)</PresentationFormat>
  <Paragraphs>123</Paragraphs>
  <Slides>23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23</vt:i4>
      </vt:variant>
    </vt:vector>
  </HeadingPairs>
  <TitlesOfParts>
    <vt:vector size="28" baseType="lpstr">
      <vt:lpstr>Arial</vt:lpstr>
      <vt:lpstr>Arial Black</vt:lpstr>
      <vt:lpstr>Franklin Gothic Book</vt:lpstr>
      <vt:lpstr>Times New Roman</vt:lpstr>
      <vt:lpstr>Обтинання</vt:lpstr>
      <vt:lpstr>Презентация PowerPoint</vt:lpstr>
      <vt:lpstr>Презентация PowerPoint</vt:lpstr>
      <vt:lpstr>Здатності кредитного модуля </vt:lpstr>
      <vt:lpstr>Презентация PowerPoint</vt:lpstr>
      <vt:lpstr>Презентация PowerPoint</vt:lpstr>
      <vt:lpstr>Визначення цілей і напрямків діяльності підприємств </vt:lpstr>
      <vt:lpstr>Презентация PowerPoint</vt:lpstr>
      <vt:lpstr>Презентация PowerPoint</vt:lpstr>
      <vt:lpstr>Презентация PowerPoint</vt:lpstr>
      <vt:lpstr>Презентация PowerPoint</vt:lpstr>
      <vt:lpstr>Діяльність підприємства буває:</vt:lpstr>
      <vt:lpstr> За ознакою суб’єкта, учасника відповідних правовідносин, підприємницька діяльність поділяється 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Розділ 1. Підприємство як суб’єкт господарювання</dc:title>
  <dc:creator>Viktoriya</dc:creator>
  <cp:lastModifiedBy>Пользователь Windows</cp:lastModifiedBy>
  <cp:revision>18</cp:revision>
  <dcterms:created xsi:type="dcterms:W3CDTF">2017-09-15T20:48:51Z</dcterms:created>
  <dcterms:modified xsi:type="dcterms:W3CDTF">2021-02-03T16:58:36Z</dcterms:modified>
</cp:coreProperties>
</file>