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1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680"/>
            <a:ext cx="9144000" cy="106553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r>
              <a:rPr lang="en-US" dirty="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charset="0"/>
              </a:rPr>
              <a:t>GIVING INSTRUCTIONS</a:t>
            </a:r>
            <a:endParaRPr lang="en-US" dirty="0">
              <a:ln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alibri" panose="020F050202020403020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187575"/>
            <a:ext cx="9144000" cy="3070225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76090" y="2186940"/>
            <a:ext cx="3354705" cy="307022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>
                <a:ln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QUESTIONS</a:t>
            </a:r>
            <a:endParaRPr lang="en-US" b="1">
              <a:ln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US" altLang="en-US"/>
              <a:t>Can you think of a situation where you received unclear instructions? How did it affect you?</a:t>
            </a:r>
            <a:endParaRPr lang="en-US" altLang="en-US"/>
          </a:p>
          <a:p>
            <a:r>
              <a:rPr lang="en-US" altLang="en-US"/>
              <a:t>Why is giving clear instructions important in daily life or the workplace?</a:t>
            </a:r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323965" y="2020570"/>
            <a:ext cx="4418965" cy="285178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0120"/>
          </a:xfrm>
        </p:spPr>
        <p:txBody>
          <a:bodyPr/>
          <a:p>
            <a:r>
              <a:rPr lang="en-US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KEY TERMS</a:t>
            </a:r>
            <a:endParaRPr 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6269990" cy="4351655"/>
          </a:xfrm>
        </p:spPr>
        <p:txBody>
          <a:bodyPr>
            <a:normAutofit lnSpcReduction="10000"/>
          </a:bodyPr>
          <a:p>
            <a:r>
              <a:rPr lang="en-US" altLang="en-US"/>
              <a:t>Instruction: A direction or order given to achieve a specific result.</a:t>
            </a:r>
            <a:endParaRPr lang="en-US" altLang="en-US"/>
          </a:p>
          <a:p>
            <a:r>
              <a:rPr lang="en-US" altLang="en-US"/>
              <a:t>Clarity: The quality of being easy to understand.</a:t>
            </a:r>
            <a:endParaRPr lang="en-US" altLang="en-US"/>
          </a:p>
          <a:p>
            <a:r>
              <a:rPr lang="en-US" altLang="en-US"/>
              <a:t>Sequencing: Arranging steps in a logical order.</a:t>
            </a:r>
            <a:endParaRPr lang="en-US" altLang="en-US"/>
          </a:p>
          <a:p>
            <a:r>
              <a:rPr lang="en-US" altLang="en-US"/>
              <a:t>Feedback: Response from the recipient to confirm understanding.</a:t>
            </a:r>
            <a:endParaRPr lang="en-US" altLang="en-US"/>
          </a:p>
          <a:p>
            <a:r>
              <a:rPr lang="en-US" altLang="en-US"/>
              <a:t>Conciseness: Conveying information using the fewest necessary words.</a:t>
            </a:r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364095" y="2218690"/>
            <a:ext cx="3141980" cy="317817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39800"/>
          </a:xfrm>
        </p:spPr>
        <p:txBody>
          <a:bodyPr/>
          <a:p>
            <a:r>
              <a:rPr lang="en-US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ADVANTAGES AND DISADVANTAGES </a:t>
            </a:r>
            <a:endParaRPr lang="en-US" b="1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6330950" cy="4351655"/>
          </a:xfrm>
        </p:spPr>
        <p:txBody>
          <a:bodyPr>
            <a:normAutofit fontScale="90000" lnSpcReduction="20000"/>
          </a:bodyPr>
          <a:p>
            <a:r>
              <a:rPr lang="en-US" altLang="en-US"/>
              <a:t>Advantages:</a:t>
            </a:r>
            <a:endParaRPr lang="en-US" altLang="en-US"/>
          </a:p>
          <a:p>
            <a:r>
              <a:rPr lang="en-US" altLang="en-US"/>
              <a:t>Ensures tasks are completed accurately.</a:t>
            </a:r>
            <a:endParaRPr lang="en-US" altLang="en-US"/>
          </a:p>
          <a:p>
            <a:r>
              <a:rPr lang="en-US" altLang="en-US"/>
              <a:t>Saves time and reduces confusion.</a:t>
            </a:r>
            <a:endParaRPr lang="en-US" altLang="en-US"/>
          </a:p>
          <a:p>
            <a:r>
              <a:rPr lang="en-US" altLang="en-US"/>
              <a:t>Enhances teamwork and communication skills.</a:t>
            </a:r>
            <a:endParaRPr lang="en-US" altLang="en-US"/>
          </a:p>
          <a:p>
            <a:r>
              <a:rPr lang="en-US" altLang="en-US"/>
              <a:t>Disadvantages:</a:t>
            </a:r>
            <a:endParaRPr lang="en-US" altLang="en-US"/>
          </a:p>
          <a:p>
            <a:r>
              <a:rPr lang="en-US" altLang="en-US"/>
              <a:t>Poorly structured instructions can lead to misunderstandings.</a:t>
            </a:r>
            <a:endParaRPr lang="en-US" altLang="en-US"/>
          </a:p>
          <a:p>
            <a:r>
              <a:rPr lang="en-US" altLang="en-US"/>
              <a:t>Cultural or language differences may hinder clarity.</a:t>
            </a:r>
            <a:endParaRPr lang="en-US" altLang="en-US"/>
          </a:p>
          <a:p>
            <a:r>
              <a:rPr lang="en-US" altLang="en-US"/>
              <a:t>Overly complex instructions may overwhelm the listener.</a:t>
            </a:r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452995" y="2519680"/>
            <a:ext cx="3514725" cy="235267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SPEAKING QUESTIONS</a:t>
            </a:r>
            <a:endParaRPr lang="en-US" b="1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US" altLang="en-US"/>
              <a:t>What are the essential elements of a good instruction?</a:t>
            </a:r>
            <a:endParaRPr lang="en-US" altLang="en-US"/>
          </a:p>
          <a:p>
            <a:r>
              <a:rPr lang="en-US" altLang="en-US"/>
              <a:t>How does the tone of voice affect the way instructions are received?</a:t>
            </a:r>
            <a:endParaRPr lang="en-US" altLang="en-US"/>
          </a:p>
          <a:p>
            <a:r>
              <a:rPr lang="en-US" altLang="en-US"/>
              <a:t>Can you give an example of a situation where instructions need to be very precise?</a:t>
            </a:r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567295" y="2564765"/>
            <a:ext cx="3418205" cy="230124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>
                <a:ln w="15875"/>
                <a:gradFill>
                  <a:gsLst>
                    <a:gs pos="0">
                      <a:schemeClr val="accent1">
                        <a:hueMod val="80000"/>
                      </a:schemeClr>
                    </a:gs>
                    <a:gs pos="100000">
                      <a:schemeClr val="accent1">
                        <a:alpha val="100000"/>
                      </a:schemeClr>
                    </a:gs>
                  </a:gsLst>
                  <a:lin ang="2700000" scaled="0"/>
                </a:gradFill>
                <a:effectLst/>
              </a:rPr>
              <a:t>DISCUSSION TOPICS</a:t>
            </a:r>
            <a:endParaRPr lang="en-US" b="1">
              <a:ln w="15875"/>
              <a:gradFill>
                <a:gsLst>
                  <a:gs pos="0">
                    <a:schemeClr val="accent1">
                      <a:hueMod val="80000"/>
                    </a:schemeClr>
                  </a:gs>
                  <a:gs pos="100000">
                    <a:schemeClr val="accent1">
                      <a:alpha val="100000"/>
                    </a:schemeClr>
                  </a:gs>
                </a:gsLst>
                <a:lin ang="2700000" scaled="0"/>
              </a:gra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US" altLang="en-US"/>
              <a:t>Why might someone fail to follow instructions even if they are clear?</a:t>
            </a:r>
            <a:endParaRPr lang="en-US" altLang="en-US"/>
          </a:p>
          <a:p>
            <a:r>
              <a:rPr lang="en-US" altLang="en-US"/>
              <a:t>How can you ensure that your instructions are understood in a multicultural team?</a:t>
            </a:r>
            <a:endParaRPr lang="en-US" altLang="en-US"/>
          </a:p>
          <a:p>
            <a:r>
              <a:rPr lang="en-US" altLang="en-US"/>
              <a:t>Are written instructions more effective than verbal ones in some cases? Why or why not?</a:t>
            </a:r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163435" y="2233295"/>
            <a:ext cx="4011930" cy="269176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>
                <a:ln w="15875"/>
                <a:gradFill>
                  <a:gsLst>
                    <a:gs pos="0">
                      <a:schemeClr val="accent1">
                        <a:lumOff val="-19999"/>
                        <a:satOff val="20000"/>
                      </a:schemeClr>
                    </a:gs>
                    <a:gs pos="100000">
                      <a:schemeClr val="accent1">
                        <a:lumOff val="15000"/>
                        <a:satOff val="-14999"/>
                      </a:schemeClr>
                    </a:gs>
                  </a:gsLst>
                  <a:lin ang="0" scaled="0"/>
                </a:gradFill>
                <a:effectLst/>
              </a:rPr>
              <a:t>TASK</a:t>
            </a:r>
            <a:r>
              <a:rPr lang="en-US"/>
              <a:t> 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pPr marL="0" indent="0">
              <a:buNone/>
            </a:pPr>
            <a:r>
              <a:rPr lang="en-US" altLang="en-US"/>
              <a:t>Find poorly written or unclear instructions and rewrite the instructions to make them clearer and more effective.</a:t>
            </a:r>
            <a:endParaRPr lang="en-US" altLang="en-US"/>
          </a:p>
          <a:p>
            <a:pPr marL="0" indent="0">
              <a:buNone/>
            </a:pPr>
            <a:endParaRPr lang="en-US" altLang="en-US"/>
          </a:p>
          <a:p>
            <a:pPr marL="0" indent="0">
              <a:buNone/>
            </a:pPr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831965" y="1993265"/>
            <a:ext cx="3992880" cy="306959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CONCLUSION</a:t>
            </a:r>
            <a:endParaRPr lang="en-US" b="1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49705"/>
            <a:ext cx="5181600" cy="4727575"/>
          </a:xfrm>
        </p:spPr>
        <p:txBody>
          <a:bodyPr>
            <a:normAutofit lnSpcReduction="10000"/>
          </a:bodyPr>
          <a:p>
            <a:r>
              <a:rPr lang="en-US" altLang="en-US"/>
              <a:t>Effective instructions are clear, concise, and logically sequenced. Feedback ensures understanding.</a:t>
            </a:r>
            <a:endParaRPr lang="en-US" altLang="en-US"/>
          </a:p>
          <a:p>
            <a:r>
              <a:rPr lang="en-US" altLang="en-US"/>
              <a:t>Practicing clarity and considering the listener's perspective can improve the impact of your instructions.</a:t>
            </a:r>
            <a:endParaRPr lang="en-US" altLang="en-US"/>
          </a:p>
          <a:p>
            <a:r>
              <a:rPr lang="en-US" altLang="en-US" b="1"/>
              <a:t>Homework</a:t>
            </a:r>
            <a:r>
              <a:rPr lang="en-US" altLang="en-US"/>
              <a:t>: Write a set of instructions for a simple task (e.g., baking a cake, assembling furniture) and bring it to the next class to share.</a:t>
            </a:r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642735" y="2631440"/>
            <a:ext cx="4066540" cy="216979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1785</Words>
  <Application>WPS Presentation</Application>
  <PresentationFormat>Widescreen</PresentationFormat>
  <Paragraphs>56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Arial</vt:lpstr>
      <vt:lpstr>SimSun</vt:lpstr>
      <vt:lpstr>Wingdings</vt:lpstr>
      <vt:lpstr>Calibri Light</vt:lpstr>
      <vt:lpstr>Calibri</vt:lpstr>
      <vt:lpstr>Microsoft YaHei</vt:lpstr>
      <vt:lpstr>Arial Unicode MS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GIVING INSTRUCTIONS</dc:title>
  <dc:creator/>
  <cp:lastModifiedBy>Mariia Lev</cp:lastModifiedBy>
  <cp:revision>1</cp:revision>
  <dcterms:created xsi:type="dcterms:W3CDTF">2025-01-08T10:59:01Z</dcterms:created>
  <dcterms:modified xsi:type="dcterms:W3CDTF">2025-01-08T10:59:01Z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6CC0D78E2EA54C3BB32B76F20684D2A8_11</vt:lpwstr>
  </property>
  <property fmtid="{D5CDD505-2E9C-101B-9397-08002B2CF9AE}" pid="3" name="KSOProductBuildVer">
    <vt:lpwstr>1033-12.2.0.18911</vt:lpwstr>
  </property>
</Properties>
</file>