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07771" y="217714"/>
            <a:ext cx="9492343" cy="3309257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 академічній доброчесності в Україні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94857" y="3614056"/>
            <a:ext cx="9509759" cy="2682241"/>
          </a:xfrm>
        </p:spPr>
        <p:txBody>
          <a:bodyPr>
            <a:normAutofit/>
          </a:bodyPr>
          <a:lstStyle/>
          <a:p>
            <a:pPr algn="just"/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Олександра Бондаренко,</a:t>
            </a:r>
          </a:p>
          <a:p>
            <a:pPr algn="just"/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Здобувачка ступеня «доктор філософії» ІПВ НАПН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7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566" y="618518"/>
            <a:ext cx="10633165" cy="2795242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Чому студенти займаються плагіатом?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265" y="3500846"/>
            <a:ext cx="4127862" cy="2098765"/>
          </a:xfrm>
        </p:spPr>
      </p:pic>
    </p:spTree>
    <p:extLst>
      <p:ext uri="{BB962C8B-B14F-4D97-AF65-F5344CB8AC3E}">
        <p14:creationId xmlns:p14="http://schemas.microsoft.com/office/powerpoint/2010/main" val="786724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5914" y="330655"/>
            <a:ext cx="9906000" cy="142847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 причини не використовувати 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плагіат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5914" y="2124892"/>
            <a:ext cx="9906000" cy="4205468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показумо,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 чесні люди;</a:t>
            </a:r>
            <a:endParaRPr lang="en-US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 висловлюємо свої власні ідеї та думки;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отримуємо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нові знання та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 розвиваємо свої власні здібності;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 працюємо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 розв’язуванням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 та вирішенням питань.</a:t>
            </a:r>
            <a:endParaRPr lang="uk-UA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743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2411" y="261257"/>
            <a:ext cx="9997440" cy="896983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 уникнути плагіату?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2411" y="1236617"/>
            <a:ext cx="9997440" cy="548640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шукайте свій власний 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стиль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самостійними; </a:t>
            </a:r>
            <a:endParaRPr lang="en-US" sz="24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Систематизуйте інформацію;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висловлюйте власні думки;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роботи окремо пишіть свої коментарі та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завжди копіюйте 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назву веб-сайт </a:t>
            </a:r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 повну назву джерела, з яким ви працюєте, і виділіть текст різними 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дотримуйтесь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цитування та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перевіряйте чи вказане посилання</a:t>
            </a:r>
            <a:endParaRPr lang="en-US" sz="24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343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793966"/>
            <a:ext cx="10188438" cy="3108960"/>
          </a:xfrm>
        </p:spPr>
        <p:txBody>
          <a:bodyPr>
            <a:normAutofit/>
          </a:bodyPr>
          <a:lstStyle/>
          <a:p>
            <a:pPr algn="ctr"/>
            <a:r>
              <a:rPr lang="uk-UA" sz="8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en-US" sz="8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11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www. Saiup.org.ua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66" y="1774870"/>
            <a:ext cx="2591345" cy="24389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09" y="1808539"/>
            <a:ext cx="6394223" cy="2405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805" y="4332649"/>
            <a:ext cx="2537402" cy="2388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247" y="4332649"/>
            <a:ext cx="2539118" cy="238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43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80161" y="844731"/>
            <a:ext cx="9649097" cy="56431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АКАДЕМІЧНА ДОБРОЧЕСНІСТЬ: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чесність;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доблесть;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довіра;</a:t>
            </a:r>
            <a:endParaRPr lang="en-US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повага;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справедливість.</a:t>
            </a:r>
          </a:p>
          <a:p>
            <a:pPr algn="ctr"/>
            <a:endParaRPr lang="uk-UA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6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286" y="984278"/>
            <a:ext cx="10292941" cy="1478570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Доброчесність у навчанні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55" y="2576060"/>
            <a:ext cx="7431202" cy="340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9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217715"/>
            <a:ext cx="9858103" cy="1149532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честі в </a:t>
            </a:r>
            <a: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навчанні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63040" y="1489166"/>
            <a:ext cx="9492343" cy="5259978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buFont typeface="+mj-lt"/>
              <a:buAutoNum type="arabicPeriod"/>
            </a:pPr>
            <a:endParaRPr lang="en-US" b="1" kern="1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38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Вчиться </a:t>
            </a:r>
            <a:r>
              <a:rPr lang="uk-UA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старанно і </a:t>
            </a:r>
            <a:r>
              <a:rPr lang="uk-UA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сумлінно;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Розвивайте свої </a:t>
            </a:r>
            <a:r>
              <a:rPr lang="uk-UA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Дотримуйтеся здорового способу </a:t>
            </a:r>
            <a:r>
              <a:rPr lang="uk-UA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Поважайте інших, їхні ідеї та </a:t>
            </a:r>
            <a:r>
              <a:rPr lang="ru-RU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Поважати власність інших (включаючи інтелектуальну власність</a:t>
            </a:r>
            <a:r>
              <a:rPr lang="ru-RU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Зважайте на почуття своїх друзів і </a:t>
            </a:r>
            <a:r>
              <a:rPr lang="ru-RU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однокласників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слухайте </a:t>
            </a:r>
            <a:r>
              <a:rPr lang="uk-UA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Дотримуйтеся </a:t>
            </a:r>
            <a:r>
              <a:rPr lang="uk-UA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запізнюйтесь і не змушуйте інших вас </a:t>
            </a:r>
            <a:r>
              <a:rPr lang="ru-RU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чекати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бійтеся визнавати свої </a:t>
            </a:r>
            <a:r>
              <a:rPr lang="ru-RU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en-US" sz="38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653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045238"/>
            <a:ext cx="10223274" cy="1462831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Наші </a:t>
            </a:r>
            <a:r>
              <a:rPr lang="uk-UA" sz="4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 – </a:t>
            </a:r>
            <a: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</a:t>
            </a:r>
            <a:r>
              <a:rPr lang="uk-UA" sz="4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44" y="2508069"/>
            <a:ext cx="6018535" cy="36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984069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плагіат?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плагіат» 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походить від латинського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«plagium» 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 означає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«крадіжка»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7" r="34597"/>
          <a:stretch>
            <a:fillRect/>
          </a:stretch>
        </p:blipFill>
        <p:spPr>
          <a:xfrm>
            <a:off x="7380721" y="836023"/>
            <a:ext cx="3666690" cy="4955177"/>
          </a:xfrm>
        </p:spPr>
      </p:pic>
    </p:spTree>
    <p:extLst>
      <p:ext uri="{BB962C8B-B14F-4D97-AF65-F5344CB8AC3E}">
        <p14:creationId xmlns:p14="http://schemas.microsoft.com/office/powerpoint/2010/main" val="321804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623" y="174172"/>
            <a:ext cx="9601788" cy="74893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Чому плагіат -  </a:t>
            </a:r>
            <a:r>
              <a:rPr lang="uk-UA" sz="4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 погано?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411" y="1245325"/>
            <a:ext cx="10240692" cy="5486401"/>
          </a:xfrm>
        </p:spPr>
        <p:txBody>
          <a:bodyPr>
            <a:normAutofit fontScale="92500"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знаходимо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цікаву інформацію та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ділимося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нею в соціальних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мережах;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Потім ми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використовуємо її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своїй публікації та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отримуємо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вподобайок;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школі зовсім інша ситуація. Вчителі запитують, звідки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інформація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використовуємо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чужі думки, не згадуючи автора, це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 призвести 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серйозних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наслідків;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Незадовільні оцінки та погані результати незалежного оцінювання – це втрачена можливість вступити до університету та стати компетентним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професіоналом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Навчимося правильно </a:t>
            </a:r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цитувати використану літературу 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джерела.</a:t>
            </a:r>
          </a:p>
          <a:p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3329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199" y="191589"/>
            <a:ext cx="9828211" cy="1027612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Види </a:t>
            </a:r>
            <a:r>
              <a:rPr lang="uk-UA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плагіату</a:t>
            </a: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0304" y="1219200"/>
            <a:ext cx="10193090" cy="5425439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прямі цитати;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Компіляція;</a:t>
            </a:r>
            <a:endParaRPr lang="en-US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згадка джерела без посилання на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 письмових завдань інших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 чиєїсь наукової роботи та визнання результатів </a:t>
            </a: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своїми;</a:t>
            </a:r>
            <a:endParaRPr lang="en-US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 власного тексту з чужим без посилання на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неточне </a:t>
            </a: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перефразування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мозаїчний </a:t>
            </a:r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плагіат тощо</a:t>
            </a:r>
            <a:endParaRPr lang="en-US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018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834</TotalTime>
  <Words>375</Words>
  <Application>Microsoft Office PowerPoint</Application>
  <PresentationFormat>Широкоэкранный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Tw Cen MT</vt:lpstr>
      <vt:lpstr>Контур</vt:lpstr>
      <vt:lpstr>Сприяння академічній доброчесності в Україні</vt:lpstr>
      <vt:lpstr>www. Saiup.org.ua</vt:lpstr>
      <vt:lpstr>Презентация PowerPoint</vt:lpstr>
      <vt:lpstr>Доброчесність у навчанні</vt:lpstr>
      <vt:lpstr>Кодекс честі в навчанні:</vt:lpstr>
      <vt:lpstr>Наші знання – Наш капітал</vt:lpstr>
      <vt:lpstr>Що таке плагіат?</vt:lpstr>
      <vt:lpstr>Чому плагіат -  це погано?</vt:lpstr>
      <vt:lpstr>Види плагіату:</vt:lpstr>
      <vt:lpstr>Чому студенти займаються плагіатом?</vt:lpstr>
      <vt:lpstr>позитивні причини не використовувати “плагіат”:</vt:lpstr>
      <vt:lpstr>Як уникнути плагіату?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Сприяння академічній доброчесності в Україні</dc:title>
  <dc:creator>ESPTEACHER</dc:creator>
  <cp:lastModifiedBy>ESPTEACHER</cp:lastModifiedBy>
  <cp:revision>83</cp:revision>
  <dcterms:created xsi:type="dcterms:W3CDTF">2024-01-30T19:23:51Z</dcterms:created>
  <dcterms:modified xsi:type="dcterms:W3CDTF">2024-02-02T14:27:27Z</dcterms:modified>
</cp:coreProperties>
</file>