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5" r:id="rId15"/>
    <p:sldId id="271" r:id="rId16"/>
    <p:sldId id="272" r:id="rId17"/>
    <p:sldId id="273" r:id="rId18"/>
    <p:sldId id="274" r:id="rId19"/>
    <p:sldId id="270" r:id="rId2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279" autoAdjust="0"/>
    <p:restoredTop sz="94660"/>
  </p:normalViewPr>
  <p:slideViewPr>
    <p:cSldViewPr snapToGrid="0">
      <p:cViewPr varScale="1">
        <p:scale>
          <a:sx n="70" d="100"/>
          <a:sy n="70" d="100"/>
        </p:scale>
        <p:origin x="94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F97BF6D-8C46-4A18-932B-E2A7DD3D6348}" type="datetimeFigureOut">
              <a:rPr lang="ru-RU" smtClean="0"/>
              <a:t>29.08.2021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1D7711-B741-4C00-9AD1-EFDEDA214819}" type="slidenum">
              <a:rPr lang="ru-RU" smtClean="0"/>
              <a:t>‹#›</a:t>
            </a:fld>
            <a:endParaRPr lang="ru-RU"/>
          </a:p>
        </p:txBody>
      </p:sp>
    </p:spTree>
    <p:extLst>
      <p:ext uri="{BB962C8B-B14F-4D97-AF65-F5344CB8AC3E}">
        <p14:creationId xmlns:p14="http://schemas.microsoft.com/office/powerpoint/2010/main" val="28659171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F97BF6D-8C46-4A18-932B-E2A7DD3D6348}" type="datetimeFigureOut">
              <a:rPr lang="ru-RU" smtClean="0"/>
              <a:t>29.08.2021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1D7711-B741-4C00-9AD1-EFDEDA214819}" type="slidenum">
              <a:rPr lang="ru-RU" smtClean="0"/>
              <a:t>‹#›</a:t>
            </a:fld>
            <a:endParaRPr lang="ru-RU"/>
          </a:p>
        </p:txBody>
      </p:sp>
    </p:spTree>
    <p:extLst>
      <p:ext uri="{BB962C8B-B14F-4D97-AF65-F5344CB8AC3E}">
        <p14:creationId xmlns:p14="http://schemas.microsoft.com/office/powerpoint/2010/main" val="1506316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F97BF6D-8C46-4A18-932B-E2A7DD3D6348}" type="datetimeFigureOut">
              <a:rPr lang="ru-RU" smtClean="0"/>
              <a:t>29.08.2021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1D7711-B741-4C00-9AD1-EFDEDA214819}" type="slidenum">
              <a:rPr lang="ru-RU" smtClean="0"/>
              <a:t>‹#›</a:t>
            </a:fld>
            <a:endParaRPr lang="ru-RU"/>
          </a:p>
        </p:txBody>
      </p:sp>
    </p:spTree>
    <p:extLst>
      <p:ext uri="{BB962C8B-B14F-4D97-AF65-F5344CB8AC3E}">
        <p14:creationId xmlns:p14="http://schemas.microsoft.com/office/powerpoint/2010/main" val="682726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F97BF6D-8C46-4A18-932B-E2A7DD3D6348}" type="datetimeFigureOut">
              <a:rPr lang="ru-RU" smtClean="0"/>
              <a:t>29.08.2021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1D7711-B741-4C00-9AD1-EFDEDA214819}" type="slidenum">
              <a:rPr lang="ru-RU" smtClean="0"/>
              <a:t>‹#›</a:t>
            </a:fld>
            <a:endParaRPr lang="ru-RU"/>
          </a:p>
        </p:txBody>
      </p:sp>
    </p:spTree>
    <p:extLst>
      <p:ext uri="{BB962C8B-B14F-4D97-AF65-F5344CB8AC3E}">
        <p14:creationId xmlns:p14="http://schemas.microsoft.com/office/powerpoint/2010/main" val="828360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F97BF6D-8C46-4A18-932B-E2A7DD3D6348}" type="datetimeFigureOut">
              <a:rPr lang="ru-RU" smtClean="0"/>
              <a:t>29.08.2021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1D7711-B741-4C00-9AD1-EFDEDA214819}" type="slidenum">
              <a:rPr lang="ru-RU" smtClean="0"/>
              <a:t>‹#›</a:t>
            </a:fld>
            <a:endParaRPr lang="ru-RU"/>
          </a:p>
        </p:txBody>
      </p:sp>
    </p:spTree>
    <p:extLst>
      <p:ext uri="{BB962C8B-B14F-4D97-AF65-F5344CB8AC3E}">
        <p14:creationId xmlns:p14="http://schemas.microsoft.com/office/powerpoint/2010/main" val="2516368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F97BF6D-8C46-4A18-932B-E2A7DD3D6348}" type="datetimeFigureOut">
              <a:rPr lang="ru-RU" smtClean="0"/>
              <a:t>29.08.2021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E1D7711-B741-4C00-9AD1-EFDEDA214819}" type="slidenum">
              <a:rPr lang="ru-RU" smtClean="0"/>
              <a:t>‹#›</a:t>
            </a:fld>
            <a:endParaRPr lang="ru-RU"/>
          </a:p>
        </p:txBody>
      </p:sp>
    </p:spTree>
    <p:extLst>
      <p:ext uri="{BB962C8B-B14F-4D97-AF65-F5344CB8AC3E}">
        <p14:creationId xmlns:p14="http://schemas.microsoft.com/office/powerpoint/2010/main" val="4198391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F97BF6D-8C46-4A18-932B-E2A7DD3D6348}" type="datetimeFigureOut">
              <a:rPr lang="ru-RU" smtClean="0"/>
              <a:t>29.08.2021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E1D7711-B741-4C00-9AD1-EFDEDA214819}" type="slidenum">
              <a:rPr lang="ru-RU" smtClean="0"/>
              <a:t>‹#›</a:t>
            </a:fld>
            <a:endParaRPr lang="ru-RU"/>
          </a:p>
        </p:txBody>
      </p:sp>
    </p:spTree>
    <p:extLst>
      <p:ext uri="{BB962C8B-B14F-4D97-AF65-F5344CB8AC3E}">
        <p14:creationId xmlns:p14="http://schemas.microsoft.com/office/powerpoint/2010/main" val="3365363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F97BF6D-8C46-4A18-932B-E2A7DD3D6348}" type="datetimeFigureOut">
              <a:rPr lang="ru-RU" smtClean="0"/>
              <a:t>29.08.2021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E1D7711-B741-4C00-9AD1-EFDEDA214819}" type="slidenum">
              <a:rPr lang="ru-RU" smtClean="0"/>
              <a:t>‹#›</a:t>
            </a:fld>
            <a:endParaRPr lang="ru-RU"/>
          </a:p>
        </p:txBody>
      </p:sp>
    </p:spTree>
    <p:extLst>
      <p:ext uri="{BB962C8B-B14F-4D97-AF65-F5344CB8AC3E}">
        <p14:creationId xmlns:p14="http://schemas.microsoft.com/office/powerpoint/2010/main" val="2916819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F97BF6D-8C46-4A18-932B-E2A7DD3D6348}" type="datetimeFigureOut">
              <a:rPr lang="ru-RU" smtClean="0"/>
              <a:t>29.08.2021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E1D7711-B741-4C00-9AD1-EFDEDA214819}" type="slidenum">
              <a:rPr lang="ru-RU" smtClean="0"/>
              <a:t>‹#›</a:t>
            </a:fld>
            <a:endParaRPr lang="ru-RU"/>
          </a:p>
        </p:txBody>
      </p:sp>
    </p:spTree>
    <p:extLst>
      <p:ext uri="{BB962C8B-B14F-4D97-AF65-F5344CB8AC3E}">
        <p14:creationId xmlns:p14="http://schemas.microsoft.com/office/powerpoint/2010/main" val="2194065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5F97BF6D-8C46-4A18-932B-E2A7DD3D6348}" type="datetimeFigureOut">
              <a:rPr lang="ru-RU" smtClean="0"/>
              <a:t>29.08.2021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E1D7711-B741-4C00-9AD1-EFDEDA214819}" type="slidenum">
              <a:rPr lang="ru-RU" smtClean="0"/>
              <a:t>‹#›</a:t>
            </a:fld>
            <a:endParaRPr lang="ru-RU"/>
          </a:p>
        </p:txBody>
      </p:sp>
    </p:spTree>
    <p:extLst>
      <p:ext uri="{BB962C8B-B14F-4D97-AF65-F5344CB8AC3E}">
        <p14:creationId xmlns:p14="http://schemas.microsoft.com/office/powerpoint/2010/main" val="1322042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5F97BF6D-8C46-4A18-932B-E2A7DD3D6348}" type="datetimeFigureOut">
              <a:rPr lang="ru-RU" smtClean="0"/>
              <a:t>29.08.2021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E1D7711-B741-4C00-9AD1-EFDEDA214819}" type="slidenum">
              <a:rPr lang="ru-RU" smtClean="0"/>
              <a:t>‹#›</a:t>
            </a:fld>
            <a:endParaRPr lang="ru-RU"/>
          </a:p>
        </p:txBody>
      </p:sp>
    </p:spTree>
    <p:extLst>
      <p:ext uri="{BB962C8B-B14F-4D97-AF65-F5344CB8AC3E}">
        <p14:creationId xmlns:p14="http://schemas.microsoft.com/office/powerpoint/2010/main" val="1301939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97BF6D-8C46-4A18-932B-E2A7DD3D6348}" type="datetimeFigureOut">
              <a:rPr lang="ru-RU" smtClean="0"/>
              <a:t>29.08.2021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1D7711-B741-4C00-9AD1-EFDEDA214819}" type="slidenum">
              <a:rPr lang="ru-RU" smtClean="0"/>
              <a:t>‹#›</a:t>
            </a:fld>
            <a:endParaRPr lang="ru-RU"/>
          </a:p>
        </p:txBody>
      </p:sp>
    </p:spTree>
    <p:extLst>
      <p:ext uri="{BB962C8B-B14F-4D97-AF65-F5344CB8AC3E}">
        <p14:creationId xmlns:p14="http://schemas.microsoft.com/office/powerpoint/2010/main" val="34183545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package" Target="../embeddings/_________Microsoft_Visio111.vsdx"/></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1144362" y="946106"/>
            <a:ext cx="9144000" cy="1387661"/>
          </a:xfrm>
        </p:spPr>
        <p:txBody>
          <a:bodyPr>
            <a:noAutofit/>
          </a:bodyPr>
          <a:lstStyle/>
          <a:p>
            <a:r>
              <a:rPr lang="uk-UA" sz="4400" b="1" smtClean="0">
                <a:latin typeface="Times New Roman" panose="02020603050405020304" pitchFamily="18" charset="0"/>
                <a:cs typeface="Times New Roman" panose="02020603050405020304" pitchFamily="18" charset="0"/>
              </a:rPr>
              <a:t>Тема 9. </a:t>
            </a:r>
            <a:r>
              <a:rPr lang="uk-UA" sz="4400" b="1" dirty="0" smtClean="0">
                <a:latin typeface="Times New Roman" panose="02020603050405020304" pitchFamily="18" charset="0"/>
                <a:cs typeface="Times New Roman" panose="02020603050405020304" pitchFamily="18" charset="0"/>
              </a:rPr>
              <a:t>Організація виробничого процесу в просторі та часі.</a:t>
            </a:r>
          </a:p>
          <a:p>
            <a:r>
              <a:rPr lang="uk-UA" sz="4400" b="1" dirty="0" smtClean="0">
                <a:latin typeface="Times New Roman" panose="02020603050405020304" pitchFamily="18" charset="0"/>
                <a:cs typeface="Times New Roman" panose="02020603050405020304" pitchFamily="18" charset="0"/>
              </a:rPr>
              <a:t>(частина 1)</a:t>
            </a:r>
            <a:endParaRPr lang="ru-RU" sz="4400" b="1" dirty="0">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5613780" y="3752840"/>
            <a:ext cx="6096000" cy="1754326"/>
          </a:xfrm>
          <a:prstGeom prst="rect">
            <a:avLst/>
          </a:prstGeom>
        </p:spPr>
        <p:txBody>
          <a:bodyPr>
            <a:spAutoFit/>
          </a:bodyPr>
          <a:lstStyle/>
          <a:p>
            <a:pPr indent="269875" algn="just">
              <a:spcAft>
                <a:spcPts val="0"/>
              </a:spcAft>
            </a:pPr>
            <a:r>
              <a:rPr lang="uk-UA" b="1" dirty="0">
                <a:latin typeface="Times New Roman" panose="02020603050405020304" pitchFamily="18" charset="0"/>
                <a:ea typeface="Times New Roman" panose="02020603050405020304" pitchFamily="18" charset="0"/>
              </a:rPr>
              <a:t>Презентація лекції підготована</a:t>
            </a:r>
          </a:p>
          <a:p>
            <a:pPr indent="269875" algn="just">
              <a:spcAft>
                <a:spcPts val="0"/>
              </a:spcAft>
            </a:pPr>
            <a:r>
              <a:rPr lang="uk-UA" b="1" dirty="0">
                <a:latin typeface="Times New Roman" panose="02020603050405020304" pitchFamily="18" charset="0"/>
                <a:ea typeface="Times New Roman" panose="02020603050405020304" pitchFamily="18" charset="0"/>
              </a:rPr>
              <a:t>доцентом кафедри економіки і підприємництва</a:t>
            </a:r>
          </a:p>
          <a:p>
            <a:pPr indent="269875" algn="just">
              <a:spcAft>
                <a:spcPts val="0"/>
              </a:spcAft>
            </a:pPr>
            <a:r>
              <a:rPr lang="uk-UA" b="1" dirty="0">
                <a:latin typeface="Times New Roman" panose="02020603050405020304" pitchFamily="18" charset="0"/>
                <a:ea typeface="Times New Roman" panose="02020603050405020304" pitchFamily="18" charset="0"/>
              </a:rPr>
              <a:t> Андрусь Ольгою Іванівною</a:t>
            </a:r>
          </a:p>
          <a:p>
            <a:pPr indent="269875" algn="just">
              <a:spcAft>
                <a:spcPts val="0"/>
              </a:spcAft>
            </a:pPr>
            <a:r>
              <a:rPr lang="uk-UA" b="1" dirty="0">
                <a:latin typeface="Times New Roman" panose="02020603050405020304" pitchFamily="18" charset="0"/>
                <a:ea typeface="Times New Roman" panose="02020603050405020304" pitchFamily="18" charset="0"/>
              </a:rPr>
              <a:t>Навчально-методичні матеріали затверджені на засіданні кафедри економіки і підприємництва, протокол </a:t>
            </a:r>
            <a:r>
              <a:rPr lang="uk-UA" b="1" dirty="0">
                <a:latin typeface="Times New Roman" panose="02020603050405020304" pitchFamily="18" charset="0"/>
                <a:cs typeface="Times New Roman" panose="02020603050405020304" pitchFamily="18" charset="0"/>
              </a:rPr>
              <a:t>№ 2 від 22.09.2020 р.</a:t>
            </a:r>
            <a:endParaRPr lang="uk-UA" b="1" dirty="0">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60512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2"/>
              <p:cNvSpPr>
                <a:spLocks noChangeArrowheads="1"/>
              </p:cNvSpPr>
              <p:nvPr/>
            </p:nvSpPr>
            <p:spPr bwMode="auto">
              <a:xfrm>
                <a:off x="472598" y="861893"/>
                <a:ext cx="11529391" cy="4322850"/>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08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altLang="ru-RU" sz="32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Приклад</a:t>
                </a:r>
                <a:r>
                  <a:rPr kumimoji="0" lang="uk-UA" altLang="ru-RU" sz="3200" b="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n-US" altLang="ru-RU" sz="3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n</a:t>
                </a:r>
                <a:r>
                  <a:rPr kumimoji="0" lang="uk-UA" altLang="ru-RU" sz="3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10 од, </a:t>
                </a:r>
                <a:r>
                  <a:rPr kumimoji="0" lang="en-US" altLang="ru-RU" sz="32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a:t>
                </a:r>
                <a:r>
                  <a:rPr kumimoji="0" lang="en-US" altLang="ru-RU" sz="3200" b="0" i="0" u="none" strike="noStrike" cap="none" normalizeH="0" baseline="-3000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i</a:t>
                </a:r>
                <a:r>
                  <a:rPr kumimoji="0" lang="uk-UA" altLang="ru-RU" sz="3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6 хв. </a:t>
                </a:r>
                <a:endParaRPr kumimoji="0" lang="ru-RU" altLang="ru-RU" sz="3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altLang="ru-RU" sz="3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При С</a:t>
                </a:r>
                <a:r>
                  <a:rPr kumimoji="0" lang="uk-UA" altLang="ru-RU" sz="3200" b="0"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і</a:t>
                </a:r>
                <a:r>
                  <a:rPr kumimoji="0" lang="uk-UA" altLang="ru-RU" sz="3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1 од. Т</a:t>
                </a:r>
                <a:r>
                  <a:rPr kumimoji="0" lang="uk-UA" altLang="ru-RU" sz="3200" b="0"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оп</a:t>
                </a:r>
                <a:r>
                  <a:rPr kumimoji="0" lang="uk-UA" altLang="ru-RU" sz="3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10*6 = 60хв.</a:t>
                </a:r>
                <a:endParaRPr kumimoji="0" lang="ru-RU" altLang="ru-RU" sz="3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algn="just"/>
                <a:r>
                  <a:rPr kumimoji="0" lang="uk-UA" altLang="ru-RU" sz="3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При С</a:t>
                </a:r>
                <a:r>
                  <a:rPr kumimoji="0" lang="uk-UA" altLang="ru-RU" sz="3200" b="0"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і </a:t>
                </a:r>
                <a:r>
                  <a:rPr kumimoji="0" lang="uk-UA" altLang="ru-RU" sz="3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3 од. Т</a:t>
                </a:r>
                <a:r>
                  <a:rPr kumimoji="0" lang="uk-UA" altLang="ru-RU" sz="3200" b="0"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оп</a:t>
                </a:r>
                <a:r>
                  <a:rPr kumimoji="0" lang="uk-UA" altLang="ru-RU" sz="3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визначається відносно найбільш завантаженого робочого місця, округляючи </a:t>
                </a:r>
                <a14:m>
                  <m:oMath xmlns:m="http://schemas.openxmlformats.org/officeDocument/2006/math">
                    <m:d>
                      <m:dPr>
                        <m:begChr m:val="["/>
                        <m:endChr m:val="]"/>
                        <m:ctrlPr>
                          <a:rPr kumimoji="0" lang="uk-UA" altLang="ru-RU" sz="3200" b="1" i="1" u="none" strike="noStrike" cap="none" normalizeH="0" baseline="0" dirty="0" smtClean="0">
                            <a:ln>
                              <a:noFill/>
                            </a:ln>
                            <a:solidFill>
                              <a:schemeClr val="tx1"/>
                            </a:solidFill>
                            <a:effectLst/>
                            <a:latin typeface="Cambria Math" panose="02040503050406030204" pitchFamily="18" charset="0"/>
                          </a:rPr>
                        </m:ctrlPr>
                      </m:dPr>
                      <m:e>
                        <m:f>
                          <m:fPr>
                            <m:ctrlPr>
                              <a:rPr kumimoji="0" lang="uk-UA" altLang="ru-RU" sz="3200" b="1" i="1" u="none" strike="noStrike" cap="none" normalizeH="0" baseline="0" dirty="0" smtClean="0">
                                <a:ln>
                                  <a:noFill/>
                                </a:ln>
                                <a:solidFill>
                                  <a:schemeClr val="tx1"/>
                                </a:solidFill>
                                <a:effectLst/>
                                <a:latin typeface="Cambria Math" panose="02040503050406030204" pitchFamily="18" charset="0"/>
                              </a:rPr>
                            </m:ctrlPr>
                          </m:fPr>
                          <m:num>
                            <m:r>
                              <a:rPr kumimoji="0" lang="en-US" altLang="ru-RU" sz="3200" b="1" i="1" u="none" strike="noStrike" cap="none" normalizeH="0" baseline="0" dirty="0" smtClean="0">
                                <a:ln>
                                  <a:noFill/>
                                </a:ln>
                                <a:solidFill>
                                  <a:schemeClr val="tx1"/>
                                </a:solidFill>
                                <a:effectLst/>
                                <a:latin typeface="Cambria Math" panose="02040503050406030204" pitchFamily="18" charset="0"/>
                              </a:rPr>
                              <m:t>𝒏</m:t>
                            </m:r>
                          </m:num>
                          <m:den>
                            <m:sSub>
                              <m:sSubPr>
                                <m:ctrlPr>
                                  <a:rPr kumimoji="0" lang="uk-UA" altLang="ru-RU" sz="3200" b="1" i="1" u="none" strike="noStrike" cap="none" normalizeH="0" baseline="0" dirty="0" smtClean="0">
                                    <a:ln>
                                      <a:noFill/>
                                    </a:ln>
                                    <a:solidFill>
                                      <a:schemeClr val="tx1"/>
                                    </a:solidFill>
                                    <a:effectLst/>
                                    <a:latin typeface="Cambria Math" panose="02040503050406030204" pitchFamily="18" charset="0"/>
                                  </a:rPr>
                                </m:ctrlPr>
                              </m:sSubPr>
                              <m:e>
                                <m:r>
                                  <a:rPr kumimoji="0" lang="en-US" altLang="ru-RU" sz="3200" b="1" i="1" u="none" strike="noStrike" cap="none" normalizeH="0" baseline="0" dirty="0" smtClean="0">
                                    <a:ln>
                                      <a:noFill/>
                                    </a:ln>
                                    <a:solidFill>
                                      <a:schemeClr val="tx1"/>
                                    </a:solidFill>
                                    <a:effectLst/>
                                    <a:latin typeface="Cambria Math" panose="02040503050406030204" pitchFamily="18" charset="0"/>
                                  </a:rPr>
                                  <m:t>𝑪</m:t>
                                </m:r>
                              </m:e>
                              <m:sub>
                                <m:r>
                                  <a:rPr kumimoji="0" lang="en-US" altLang="ru-RU" sz="3200" b="1" i="1" u="none" strike="noStrike" cap="none" normalizeH="0" baseline="0" dirty="0" smtClean="0">
                                    <a:ln>
                                      <a:noFill/>
                                    </a:ln>
                                    <a:solidFill>
                                      <a:schemeClr val="tx1"/>
                                    </a:solidFill>
                                    <a:effectLst/>
                                    <a:latin typeface="Cambria Math" panose="02040503050406030204" pitchFamily="18" charset="0"/>
                                  </a:rPr>
                                  <m:t>𝒊</m:t>
                                </m:r>
                              </m:sub>
                            </m:sSub>
                          </m:den>
                        </m:f>
                      </m:e>
                    </m:d>
                    <m:r>
                      <a:rPr kumimoji="0" lang="uk-UA" altLang="ru-RU" sz="3200" b="1" i="1" u="none" strike="noStrike" cap="none" normalizeH="0" baseline="0" dirty="0" smtClean="0">
                        <a:ln>
                          <a:noFill/>
                        </a:ln>
                        <a:solidFill>
                          <a:schemeClr val="tx1"/>
                        </a:solidFill>
                        <a:effectLst/>
                        <a:latin typeface="Cambria Math" panose="02040503050406030204" pitchFamily="18" charset="0"/>
                      </a:rPr>
                      <m:t>мах</m:t>
                    </m:r>
                  </m:oMath>
                </a14:m>
                <a:r>
                  <a:rPr kumimoji="0" lang="en-US" altLang="ru-RU" sz="3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a:t>
                </a:r>
                <a:r>
                  <a:rPr lang="uk-UA" altLang="ru-RU" sz="32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altLang="ru-RU" sz="3200" dirty="0">
                    <a:latin typeface="Times New Roman" panose="02020603050405020304" pitchFamily="18" charset="0"/>
                    <a:ea typeface="Times New Roman" panose="02020603050405020304" pitchFamily="18" charset="0"/>
                    <a:cs typeface="Times New Roman" panose="02020603050405020304" pitchFamily="18" charset="0"/>
                  </a:rPr>
                  <a:t>до цілого числа в більшу </a:t>
                </a:r>
                <a:r>
                  <a:rPr lang="uk-UA" altLang="ru-RU" sz="3200" dirty="0" smtClean="0">
                    <a:latin typeface="Times New Roman" panose="02020603050405020304" pitchFamily="18" charset="0"/>
                    <a:ea typeface="Times New Roman" panose="02020603050405020304" pitchFamily="18" charset="0"/>
                    <a:cs typeface="Times New Roman" panose="02020603050405020304" pitchFamily="18" charset="0"/>
                  </a:rPr>
                  <a:t>сторону.</a:t>
                </a:r>
              </a:p>
              <a:p>
                <a:pPr algn="just"/>
                <a:r>
                  <a:rPr lang="uk-UA" altLang="ru-RU" sz="3200" dirty="0" smtClean="0">
                    <a:latin typeface="Times New Roman" panose="02020603050405020304" pitchFamily="18" charset="0"/>
                    <a:ea typeface="Times New Roman" panose="02020603050405020304" pitchFamily="18" charset="0"/>
                    <a:cs typeface="Times New Roman" panose="02020603050405020304" pitchFamily="18" charset="0"/>
                  </a:rPr>
                  <a:t>В </a:t>
                </a:r>
                <a:r>
                  <a:rPr lang="uk-UA" altLang="ru-RU" sz="3200" dirty="0">
                    <a:latin typeface="Times New Roman" panose="02020603050405020304" pitchFamily="18" charset="0"/>
                    <a:ea typeface="Times New Roman" panose="02020603050405020304" pitchFamily="18" charset="0"/>
                    <a:cs typeface="Times New Roman" panose="02020603050405020304" pitchFamily="18" charset="0"/>
                  </a:rPr>
                  <a:t>нашому прикладі </a:t>
                </a:r>
                <a:r>
                  <a:rPr lang="en-US" altLang="ru-RU" sz="3200" dirty="0">
                    <a:latin typeface="Times New Roman" panose="02020603050405020304" pitchFamily="18" charset="0"/>
                    <a:ea typeface="Times New Roman" panose="02020603050405020304" pitchFamily="18" charset="0"/>
                    <a:cs typeface="Times New Roman" panose="02020603050405020304" pitchFamily="18" charset="0"/>
                  </a:rPr>
                  <a:t>n </a:t>
                </a:r>
                <a:r>
                  <a:rPr lang="ru-RU" altLang="ru-RU" sz="3200" dirty="0">
                    <a:latin typeface="Times New Roman" panose="02020603050405020304" pitchFamily="18" charset="0"/>
                    <a:ea typeface="Times New Roman" panose="02020603050405020304" pitchFamily="18" charset="0"/>
                    <a:cs typeface="Times New Roman" panose="02020603050405020304" pitchFamily="18" charset="0"/>
                  </a:rPr>
                  <a:t>= </a:t>
                </a:r>
                <a:r>
                  <a:rPr lang="uk-UA" altLang="ru-RU" sz="3200" dirty="0">
                    <a:latin typeface="Times New Roman" panose="02020603050405020304" pitchFamily="18" charset="0"/>
                    <a:ea typeface="Times New Roman" panose="02020603050405020304" pitchFamily="18" charset="0"/>
                    <a:cs typeface="Times New Roman" panose="02020603050405020304" pitchFamily="18" charset="0"/>
                  </a:rPr>
                  <a:t>10 од. при орієнтовному розподілі деталей за </a:t>
                </a:r>
                <a:r>
                  <a:rPr lang="uk-UA" altLang="ru-RU" sz="3200" dirty="0" smtClean="0">
                    <a:latin typeface="Times New Roman" panose="02020603050405020304" pitchFamily="18" charset="0"/>
                    <a:ea typeface="Times New Roman" panose="02020603050405020304" pitchFamily="18" charset="0"/>
                    <a:cs typeface="Times New Roman" panose="02020603050405020304" pitchFamily="18" charset="0"/>
                  </a:rPr>
                  <a:t>3 робочими </a:t>
                </a:r>
                <a:r>
                  <a:rPr lang="uk-UA" altLang="ru-RU" sz="3200" dirty="0">
                    <a:latin typeface="Times New Roman" panose="02020603050405020304" pitchFamily="18" charset="0"/>
                    <a:ea typeface="Times New Roman" panose="02020603050405020304" pitchFamily="18" charset="0"/>
                    <a:cs typeface="Times New Roman" panose="02020603050405020304" pitchFamily="18" charset="0"/>
                  </a:rPr>
                  <a:t>місцями: 4, 3, 3 </a:t>
                </a:r>
                <a:r>
                  <a:rPr lang="uk-UA" altLang="ru-RU" sz="3200" dirty="0" smtClean="0">
                    <a:latin typeface="Times New Roman" panose="02020603050405020304" pitchFamily="18" charset="0"/>
                    <a:ea typeface="Times New Roman" panose="02020603050405020304" pitchFamily="18" charset="0"/>
                    <a:cs typeface="Times New Roman" panose="02020603050405020304" pitchFamily="18" charset="0"/>
                  </a:rPr>
                  <a:t>од.</a:t>
                </a:r>
              </a:p>
              <a:p>
                <a:pPr algn="just"/>
                <a:r>
                  <a:rPr lang="ru-RU" altLang="ru-RU" sz="3200" dirty="0" err="1" smtClean="0">
                    <a:latin typeface="Times New Roman" panose="02020603050405020304" pitchFamily="18" charset="0"/>
                    <a:ea typeface="Times New Roman" panose="02020603050405020304" pitchFamily="18" charset="0"/>
                    <a:cs typeface="Times New Roman" panose="02020603050405020304" pitchFamily="18" charset="0"/>
                  </a:rPr>
                  <a:t>Тод</a:t>
                </a:r>
                <a:r>
                  <a:rPr lang="uk-UA" altLang="ru-RU" sz="3200" dirty="0">
                    <a:latin typeface="Times New Roman" panose="02020603050405020304" pitchFamily="18" charset="0"/>
                    <a:ea typeface="Times New Roman" panose="02020603050405020304" pitchFamily="18" charset="0"/>
                    <a:cs typeface="Times New Roman" panose="02020603050405020304" pitchFamily="18" charset="0"/>
                  </a:rPr>
                  <a:t>і Т</a:t>
                </a:r>
                <a:r>
                  <a:rPr lang="uk-UA" altLang="ru-RU" sz="3200" baseline="-30000" dirty="0">
                    <a:latin typeface="Times New Roman" panose="02020603050405020304" pitchFamily="18" charset="0"/>
                    <a:ea typeface="Times New Roman" panose="02020603050405020304" pitchFamily="18" charset="0"/>
                    <a:cs typeface="Times New Roman" panose="02020603050405020304" pitchFamily="18" charset="0"/>
                  </a:rPr>
                  <a:t>оп</a:t>
                </a:r>
                <a:r>
                  <a:rPr lang="uk-UA" altLang="ru-RU" sz="3200" dirty="0">
                    <a:latin typeface="Times New Roman" panose="02020603050405020304" pitchFamily="18" charset="0"/>
                    <a:ea typeface="Times New Roman" panose="02020603050405020304" pitchFamily="18" charset="0"/>
                    <a:cs typeface="Times New Roman" panose="02020603050405020304" pitchFamily="18" charset="0"/>
                  </a:rPr>
                  <a:t> = 4*6 = 24хв</a:t>
                </a:r>
                <a:r>
                  <a:rPr lang="uk-UA" altLang="ru-RU" sz="3200"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uk-UA" altLang="ru-RU" sz="3200" dirty="0">
                  <a:latin typeface="Times New Roman" panose="02020603050405020304" pitchFamily="18" charset="0"/>
                  <a:cs typeface="Times New Roman" panose="02020603050405020304" pitchFamily="18" charset="0"/>
                </a:endParaRPr>
              </a:p>
            </p:txBody>
          </p:sp>
        </mc:Choice>
        <mc:Fallback xmlns="">
          <p:sp>
            <p:nvSpPr>
              <p:cNvPr id="4" name="Rectangle 2"/>
              <p:cNvSpPr>
                <a:spLocks noRot="1" noChangeAspect="1" noMove="1" noResize="1" noEditPoints="1" noAdjustHandles="1" noChangeArrowheads="1" noChangeShapeType="1" noTextEdit="1"/>
              </p:cNvSpPr>
              <p:nvPr/>
            </p:nvSpPr>
            <p:spPr bwMode="auto">
              <a:xfrm>
                <a:off x="472598" y="861893"/>
                <a:ext cx="11529391" cy="4322850"/>
              </a:xfrm>
              <a:prstGeom prst="rect">
                <a:avLst/>
              </a:prstGeom>
              <a:blipFill rotWithShape="0">
                <a:blip r:embed="rId2"/>
                <a:stretch>
                  <a:fillRect l="-1375" t="-1408" r="-1322" b="-422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ru-RU">
                    <a:noFill/>
                  </a:rPr>
                  <a:t> </a:t>
                </a:r>
              </a:p>
            </p:txBody>
          </p:sp>
        </mc:Fallback>
      </mc:AlternateContent>
    </p:spTree>
    <p:extLst>
      <p:ext uri="{BB962C8B-B14F-4D97-AF65-F5344CB8AC3E}">
        <p14:creationId xmlns:p14="http://schemas.microsoft.com/office/powerpoint/2010/main" val="37028409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48804" y="218419"/>
            <a:ext cx="11458091"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Основними параметрами виробничого циклу є його структура і тривалість. Структура виробничого циклу (рис. 1) включає час здійснення основних, допоміжних операцій, впливу природних процесів, час перерв при виготовленні виробів. Перерви можуть бути розподілені на внутрішньо циклові (між операційні), між циклові (комплектування та здійснення частини допоміжних операцій) та режимні (календарний режим праці).</a:t>
            </a:r>
          </a:p>
        </p:txBody>
      </p:sp>
      <p:graphicFrame>
        <p:nvGraphicFramePr>
          <p:cNvPr id="5" name="Объект 4"/>
          <p:cNvGraphicFramePr>
            <a:graphicFrameLocks noChangeAspect="1"/>
          </p:cNvGraphicFramePr>
          <p:nvPr>
            <p:extLst>
              <p:ext uri="{D42A27DB-BD31-4B8C-83A1-F6EECF244321}">
                <p14:modId xmlns:p14="http://schemas.microsoft.com/office/powerpoint/2010/main" val="1342269757"/>
              </p:ext>
            </p:extLst>
          </p:nvPr>
        </p:nvGraphicFramePr>
        <p:xfrm>
          <a:off x="248804" y="2526743"/>
          <a:ext cx="11355060" cy="4183149"/>
        </p:xfrm>
        <a:graphic>
          <a:graphicData uri="http://schemas.openxmlformats.org/presentationml/2006/ole">
            <mc:AlternateContent xmlns:mc="http://schemas.openxmlformats.org/markup-compatibility/2006">
              <mc:Choice xmlns:v="urn:schemas-microsoft-com:vml" Requires="v">
                <p:oleObj spid="_x0000_s3091" name="Visio" r:id="rId4" imgW="6400805" imgH="2209721" progId="Visio.Drawing.15">
                  <p:embed/>
                </p:oleObj>
              </mc:Choice>
              <mc:Fallback>
                <p:oleObj name="Visio" r:id="rId4" imgW="6400805" imgH="2209721" progId="Visio.Drawing.15">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8804" y="2526743"/>
                        <a:ext cx="11355060" cy="4183149"/>
                      </a:xfrm>
                      <a:prstGeom prst="rect">
                        <a:avLst/>
                      </a:prstGeom>
                      <a:noFill/>
                    </p:spPr>
                  </p:pic>
                </p:oleObj>
              </mc:Fallback>
            </mc:AlternateContent>
          </a:graphicData>
        </a:graphic>
      </p:graphicFrame>
    </p:spTree>
    <p:extLst>
      <p:ext uri="{BB962C8B-B14F-4D97-AF65-F5344CB8AC3E}">
        <p14:creationId xmlns:p14="http://schemas.microsoft.com/office/powerpoint/2010/main" val="32800075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ChangeArrowheads="1"/>
          </p:cNvSpPr>
          <p:nvPr/>
        </p:nvSpPr>
        <p:spPr bwMode="auto">
          <a:xfrm>
            <a:off x="375779" y="435572"/>
            <a:ext cx="11458412" cy="600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08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0850" algn="l" defTabSz="914400" rtl="0" eaLnBrk="0" fontAlgn="base" latinLnBrk="0" hangingPunct="0">
              <a:lnSpc>
                <a:spcPct val="100000"/>
              </a:lnSpc>
              <a:spcBef>
                <a:spcPct val="0"/>
              </a:spcBef>
              <a:spcAft>
                <a:spcPct val="0"/>
              </a:spcAft>
              <a:buClrTx/>
              <a:buSzTx/>
              <a:buFontTx/>
              <a:buNone/>
              <a:tabLst/>
            </a:pP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Тривалість виробничого циклу найчастіше вимірюється у календарних днях, при невеликій трудомісткості виробу – в годинах, а тривалість технологічного й операційного циклів – у хвилинах. </a:t>
            </a:r>
            <a:endParaRPr kumimoji="0" lang="ru-RU" altLang="ru-RU"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Узагальнено тривалість виробничого циклу визначається за формулою:</a:t>
            </a:r>
            <a:endParaRPr kumimoji="0" lang="ru-RU" altLang="ru-RU"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uk-UA" altLang="ru-RU" sz="24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Т</a:t>
            </a:r>
            <a:r>
              <a:rPr kumimoji="0" lang="uk-UA" altLang="ru-RU" sz="2400" b="0" i="0" u="none" strike="noStrike" cap="none" normalizeH="0" baseline="-3000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вц</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uk-UA" altLang="ru-RU" sz="24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Т</a:t>
            </a:r>
            <a:r>
              <a:rPr kumimoji="0" lang="uk-UA" altLang="ru-RU" sz="2400" b="0" i="0" u="none" strike="noStrike" cap="none" normalizeH="0" baseline="-3000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тц</a:t>
            </a:r>
            <a:r>
              <a:rPr kumimoji="0" lang="uk-UA" altLang="ru-RU" sz="24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+Т</a:t>
            </a:r>
            <a:r>
              <a:rPr kumimoji="0" lang="uk-UA" altLang="ru-RU" sz="2400" b="0" i="0" u="none" strike="noStrike" cap="none" normalizeH="0" baseline="-3000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тр</a:t>
            </a:r>
            <a:r>
              <a:rPr kumimoji="0" lang="uk-UA" altLang="ru-RU" sz="24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+Т</a:t>
            </a:r>
            <a:r>
              <a:rPr kumimoji="0" lang="uk-UA" altLang="ru-RU" sz="2400" b="0" i="0" u="none" strike="noStrike" cap="none" normalizeH="0" baseline="-3000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к</a:t>
            </a:r>
            <a:r>
              <a:rPr kumimoji="0" lang="uk-UA" altLang="ru-RU" sz="24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+Т</a:t>
            </a:r>
            <a:r>
              <a:rPr kumimoji="0" lang="uk-UA" altLang="ru-RU" sz="2400" b="0" i="0" u="none" strike="noStrike" cap="none" normalizeH="0" baseline="-3000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мо</a:t>
            </a:r>
            <a:r>
              <a:rPr kumimoji="0" lang="uk-UA" altLang="ru-RU" sz="24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+Т</a:t>
            </a:r>
            <a:r>
              <a:rPr kumimoji="0" lang="uk-UA" altLang="ru-RU" sz="2400" b="0" i="0" u="none" strike="noStrike" cap="none" normalizeH="0" baseline="-3000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a:t>
            </a:r>
            <a:r>
              <a:rPr kumimoji="0" lang="uk-UA" altLang="ru-RU" sz="24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+Т</a:t>
            </a:r>
            <a:r>
              <a:rPr kumimoji="0" lang="uk-UA" altLang="ru-RU" sz="2400" b="0" i="0" u="none" strike="noStrike" cap="none" normalizeH="0" baseline="-3000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a:t>
            </a:r>
            <a:r>
              <a:rPr kumimoji="0" lang="uk-UA" altLang="ru-RU" sz="2400" b="0"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ru-RU"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kumimoji="0" lang="ru-RU"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p>
          <a:p>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де </a:t>
            </a:r>
            <a:r>
              <a:rPr kumimoji="0" lang="uk-UA" altLang="ru-RU" sz="24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Т</a:t>
            </a:r>
            <a:r>
              <a:rPr kumimoji="0" lang="uk-UA" altLang="ru-RU" sz="2400" b="0" i="0" u="none" strike="noStrike" cap="none" normalizeH="0" baseline="-3000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тц</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тривалість технологічного циклу;</a:t>
            </a:r>
            <a:r>
              <a:rPr lang="uk-UA" altLang="ru-RU" sz="2400" dirty="0">
                <a:latin typeface="Times New Roman" panose="02020603050405020304" pitchFamily="18" charset="0"/>
                <a:ea typeface="Times New Roman" panose="02020603050405020304" pitchFamily="18" charset="0"/>
                <a:cs typeface="Times New Roman" panose="02020603050405020304" pitchFamily="18" charset="0"/>
              </a:rPr>
              <a:t> </a:t>
            </a:r>
          </a:p>
          <a:p>
            <a:r>
              <a:rPr lang="uk-UA" altLang="ru-RU" sz="2400" dirty="0" err="1" smtClean="0">
                <a:latin typeface="Times New Roman" panose="02020603050405020304" pitchFamily="18" charset="0"/>
                <a:ea typeface="Times New Roman" panose="02020603050405020304" pitchFamily="18" charset="0"/>
                <a:cs typeface="Times New Roman" panose="02020603050405020304" pitchFamily="18" charset="0"/>
              </a:rPr>
              <a:t>Т</a:t>
            </a:r>
            <a:r>
              <a:rPr lang="uk-UA" altLang="ru-RU" sz="2400" baseline="-30000" dirty="0" err="1" smtClean="0">
                <a:latin typeface="Times New Roman" panose="02020603050405020304" pitchFamily="18" charset="0"/>
                <a:ea typeface="Times New Roman" panose="02020603050405020304" pitchFamily="18" charset="0"/>
                <a:cs typeface="Times New Roman" panose="02020603050405020304" pitchFamily="18" charset="0"/>
              </a:rPr>
              <a:t>тр</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uk-UA" altLang="ru-RU" sz="2400" dirty="0">
                <a:latin typeface="Times New Roman" panose="02020603050405020304" pitchFamily="18" charset="0"/>
                <a:ea typeface="Times New Roman" panose="02020603050405020304" pitchFamily="18" charset="0"/>
                <a:cs typeface="Times New Roman" panose="02020603050405020304" pitchFamily="18" charset="0"/>
              </a:rPr>
              <a:t>час транспортування деталей</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a:t>
            </a:r>
            <a:r>
              <a:rPr lang="uk-UA" altLang="ru-RU" sz="2400" dirty="0">
                <a:latin typeface="Times New Roman" panose="02020603050405020304" pitchFamily="18" charset="0"/>
                <a:ea typeface="Times New Roman" panose="02020603050405020304" pitchFamily="18" charset="0"/>
                <a:cs typeface="Times New Roman" panose="02020603050405020304" pitchFamily="18" charset="0"/>
              </a:rPr>
              <a:t> </a:t>
            </a:r>
            <a:endPar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endParaRPr>
          </a:p>
          <a:p>
            <a:r>
              <a:rPr lang="uk-UA" altLang="ru-RU" sz="2400" dirty="0" err="1" smtClean="0">
                <a:latin typeface="Times New Roman" panose="02020603050405020304" pitchFamily="18" charset="0"/>
                <a:ea typeface="Times New Roman" panose="02020603050405020304" pitchFamily="18" charset="0"/>
                <a:cs typeface="Times New Roman" panose="02020603050405020304" pitchFamily="18" charset="0"/>
              </a:rPr>
              <a:t>Т</a:t>
            </a:r>
            <a:r>
              <a:rPr lang="uk-UA" altLang="ru-RU" sz="2400" baseline="-30000" dirty="0" err="1" smtClean="0">
                <a:latin typeface="Times New Roman" panose="02020603050405020304" pitchFamily="18" charset="0"/>
                <a:ea typeface="Times New Roman" panose="02020603050405020304" pitchFamily="18" charset="0"/>
                <a:cs typeface="Times New Roman" panose="02020603050405020304" pitchFamily="18" charset="0"/>
              </a:rPr>
              <a:t>к</a:t>
            </a:r>
            <a:r>
              <a:rPr lang="ru-RU" altLang="ru-RU" sz="2400" dirty="0">
                <a:latin typeface="Times New Roman" panose="02020603050405020304" pitchFamily="18" charset="0"/>
                <a:cs typeface="Times New Roman" panose="02020603050405020304" pitchFamily="18" charset="0"/>
              </a:rPr>
              <a:t> </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uk-UA" altLang="ru-RU" sz="2400" dirty="0">
                <a:latin typeface="Times New Roman" panose="02020603050405020304" pitchFamily="18" charset="0"/>
                <a:ea typeface="Times New Roman" panose="02020603050405020304" pitchFamily="18" charset="0"/>
                <a:cs typeface="Times New Roman" panose="02020603050405020304" pitchFamily="18" charset="0"/>
              </a:rPr>
              <a:t>час контрольних </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операцій;</a:t>
            </a:r>
          </a:p>
          <a:p>
            <a:r>
              <a:rPr lang="uk-UA" altLang="ru-RU" sz="2400" dirty="0" err="1" smtClean="0">
                <a:latin typeface="Times New Roman" panose="02020603050405020304" pitchFamily="18" charset="0"/>
                <a:ea typeface="Times New Roman" panose="02020603050405020304" pitchFamily="18" charset="0"/>
                <a:cs typeface="Times New Roman" panose="02020603050405020304" pitchFamily="18" charset="0"/>
              </a:rPr>
              <a:t>Т</a:t>
            </a:r>
            <a:r>
              <a:rPr lang="uk-UA" altLang="ru-RU" sz="2400" baseline="-30000" dirty="0" err="1" smtClean="0">
                <a:latin typeface="Times New Roman" panose="02020603050405020304" pitchFamily="18" charset="0"/>
                <a:ea typeface="Times New Roman" panose="02020603050405020304" pitchFamily="18" charset="0"/>
                <a:cs typeface="Times New Roman" panose="02020603050405020304" pitchFamily="18" charset="0"/>
              </a:rPr>
              <a:t>мо</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uk-UA" altLang="ru-RU" sz="2400" dirty="0">
                <a:latin typeface="Times New Roman" panose="02020603050405020304" pitchFamily="18" charset="0"/>
                <a:ea typeface="Times New Roman" panose="02020603050405020304" pitchFamily="18" charset="0"/>
                <a:cs typeface="Times New Roman" panose="02020603050405020304" pitchFamily="18" charset="0"/>
              </a:rPr>
              <a:t>– міжопераційний час («</a:t>
            </a:r>
            <a:r>
              <a:rPr lang="uk-UA" altLang="ru-RU" sz="2400" dirty="0" err="1">
                <a:latin typeface="Times New Roman" panose="02020603050405020304" pitchFamily="18" charset="0"/>
                <a:ea typeface="Times New Roman" panose="02020603050405020304" pitchFamily="18" charset="0"/>
                <a:cs typeface="Times New Roman" panose="02020603050405020304" pitchFamily="18" charset="0"/>
              </a:rPr>
              <a:t>пролежування</a:t>
            </a:r>
            <a:r>
              <a:rPr lang="uk-UA" altLang="ru-RU" sz="2400" dirty="0">
                <a:latin typeface="Times New Roman" panose="02020603050405020304" pitchFamily="18" charset="0"/>
                <a:ea typeface="Times New Roman" panose="02020603050405020304" pitchFamily="18" charset="0"/>
                <a:cs typeface="Times New Roman" panose="02020603050405020304" pitchFamily="18" charset="0"/>
              </a:rPr>
              <a:t>» або очікування вивільнення чергового робочого місця</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a:t>
            </a:r>
          </a:p>
          <a:p>
            <a:r>
              <a:rPr lang="uk-UA" altLang="ru-RU" sz="2400" dirty="0" err="1">
                <a:latin typeface="Times New Roman" panose="02020603050405020304" pitchFamily="18" charset="0"/>
                <a:ea typeface="Times New Roman" panose="02020603050405020304" pitchFamily="18" charset="0"/>
                <a:cs typeface="Times New Roman" panose="02020603050405020304" pitchFamily="18" charset="0"/>
              </a:rPr>
              <a:t>Т</a:t>
            </a:r>
            <a:r>
              <a:rPr lang="uk-UA" altLang="ru-RU" sz="2400" baseline="-30000" dirty="0" err="1">
                <a:latin typeface="Times New Roman" panose="02020603050405020304" pitchFamily="18" charset="0"/>
                <a:ea typeface="Times New Roman" panose="02020603050405020304" pitchFamily="18" charset="0"/>
                <a:cs typeface="Times New Roman" panose="02020603050405020304" pitchFamily="18" charset="0"/>
              </a:rPr>
              <a:t>пр</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uk-UA" altLang="ru-RU" sz="2400" dirty="0">
                <a:latin typeface="Times New Roman" panose="02020603050405020304" pitchFamily="18" charset="0"/>
                <a:ea typeface="Times New Roman" panose="02020603050405020304" pitchFamily="18" charset="0"/>
                <a:cs typeface="Times New Roman" panose="02020603050405020304" pitchFamily="18" charset="0"/>
              </a:rPr>
              <a:t>– час дії природних процесів (охолодження, висушування, твердіння, просочування тощо</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a:t>
            </a:r>
          </a:p>
          <a:p>
            <a:r>
              <a:rPr lang="uk-UA" altLang="ru-RU" sz="2400" dirty="0" err="1">
                <a:latin typeface="Times New Roman" panose="02020603050405020304" pitchFamily="18" charset="0"/>
                <a:ea typeface="Times New Roman" panose="02020603050405020304" pitchFamily="18" charset="0"/>
                <a:cs typeface="Times New Roman" panose="02020603050405020304" pitchFamily="18" charset="0"/>
              </a:rPr>
              <a:t>Т</a:t>
            </a:r>
            <a:r>
              <a:rPr lang="uk-UA" altLang="ru-RU" sz="2400" baseline="-30000" dirty="0" err="1">
                <a:latin typeface="Times New Roman" panose="02020603050405020304" pitchFamily="18" charset="0"/>
                <a:ea typeface="Times New Roman" panose="02020603050405020304" pitchFamily="18" charset="0"/>
                <a:cs typeface="Times New Roman" panose="02020603050405020304" pitchFamily="18" charset="0"/>
              </a:rPr>
              <a:t>п</a:t>
            </a:r>
            <a:r>
              <a:rPr lang="uk-UA" altLang="ru-RU" sz="2400" baseline="-30000" dirty="0">
                <a:latin typeface="Times New Roman" panose="02020603050405020304" pitchFamily="18" charset="0"/>
                <a:ea typeface="Times New Roman" panose="02020603050405020304" pitchFamily="18" charset="0"/>
                <a:cs typeface="Times New Roman" panose="02020603050405020304" pitchFamily="18" charset="0"/>
              </a:rPr>
              <a:t> </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uk-UA" altLang="ru-RU" sz="2400" dirty="0">
                <a:latin typeface="Times New Roman" panose="02020603050405020304" pitchFamily="18" charset="0"/>
                <a:ea typeface="Times New Roman" panose="02020603050405020304" pitchFamily="18" charset="0"/>
                <a:cs typeface="Times New Roman" panose="02020603050405020304" pitchFamily="18" charset="0"/>
              </a:rPr>
              <a:t>– тривалість виробничих перерв, пов’язаних з організацією праці цеху, підприємства.</a:t>
            </a:r>
            <a:endParaRPr lang="ru-RU" altLang="ru-RU" sz="2400" dirty="0">
              <a:latin typeface="Times New Roman" panose="02020603050405020304" pitchFamily="18" charset="0"/>
              <a:cs typeface="Times New Roman" panose="02020603050405020304" pitchFamily="18" charset="0"/>
            </a:endParaRPr>
          </a:p>
          <a:p>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Деякі </a:t>
            </a:r>
            <a:r>
              <a:rPr lang="uk-UA" altLang="ru-RU" sz="2400" dirty="0">
                <a:latin typeface="Times New Roman" panose="02020603050405020304" pitchFamily="18" charset="0"/>
                <a:ea typeface="Times New Roman" panose="02020603050405020304" pitchFamily="18" charset="0"/>
                <a:cs typeface="Times New Roman" panose="02020603050405020304" pitchFamily="18" charset="0"/>
              </a:rPr>
              <a:t>із зазначених складових можуть поєднуватися, скорочуючи тривалість виробничого циклу в цілому</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uk-UA" altLang="ru-RU" sz="2400" dirty="0">
              <a:latin typeface="Times New Roman" panose="02020603050405020304" pitchFamily="18" charset="0"/>
              <a:cs typeface="Times New Roman" panose="02020603050405020304" pitchFamily="18" charset="0"/>
            </a:endParaRPr>
          </a:p>
        </p:txBody>
      </p:sp>
      <p:sp>
        <p:nvSpPr>
          <p:cNvPr id="7" name="Rectangle 9"/>
          <p:cNvSpPr>
            <a:spLocks noChangeArrowheads="1"/>
          </p:cNvSpPr>
          <p:nvPr/>
        </p:nvSpPr>
        <p:spPr bwMode="auto">
          <a:xfrm>
            <a:off x="543339" y="2084722"/>
            <a:ext cx="68961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508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0850" algn="l"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endParaRPr kumimoji="0" lang="ru-RU" altLang="ru-RU" sz="1100" b="0" i="0" u="none" strike="noStrike" cap="none" normalizeH="0" baseline="0" dirty="0" smtClean="0">
              <a:ln>
                <a:noFill/>
              </a:ln>
              <a:solidFill>
                <a:schemeClr val="tx1"/>
              </a:solidFill>
              <a:effectLst/>
              <a:latin typeface="Arial" panose="020B0604020202020204"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370730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7"/>
              <p:cNvSpPr>
                <a:spLocks noChangeArrowheads="1"/>
              </p:cNvSpPr>
              <p:nvPr/>
            </p:nvSpPr>
            <p:spPr bwMode="auto">
              <a:xfrm>
                <a:off x="462934" y="124127"/>
                <a:ext cx="11330236" cy="6468437"/>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08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У визначенні тривалості виробничого циклу та формуванні календарних планів доцільно враховувати фактори впливу на тривалість технологічного циклу</a:t>
                </a:r>
                <a:r>
                  <a:rPr lang="en-US" altLang="ru-RU" sz="2400" dirty="0">
                    <a:latin typeface="Times New Roman" panose="02020603050405020304" pitchFamily="18" charset="0"/>
                    <a:ea typeface="Times New Roman" panose="02020603050405020304" pitchFamily="18" charset="0"/>
                    <a:cs typeface="Times New Roman" panose="02020603050405020304" pitchFamily="18" charset="0"/>
                  </a:rPr>
                  <a:t> </a:t>
                </a:r>
                <a:r>
                  <a:rPr lang="en-US"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величину</a:t>
                </a:r>
                <a:r>
                  <a:rPr kumimoji="0" lang="en-US"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обробки партії виробів, </a:t>
                </a:r>
                <a:r>
                  <a:rPr kumimoji="0" lang="en-US"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n</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величину передачі партії виробів, </a:t>
                </a:r>
                <a:r>
                  <a:rPr kumimoji="0" lang="en-US"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порядок передачі виробів з однієї операції на іншу, кількість одиниць обладнання на окремих операціях технологічного процесу), кількість робочих змін на добу, тривалість зміни тощо.</a:t>
                </a:r>
                <a:r>
                  <a:rPr kumimoji="0" lang="en-US"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Якщо тривалість технологічного циклу визначена у хвилинах, для перетворення її на календарну добу доцільно використовувати коефіцієнт:</a:t>
                </a:r>
              </a:p>
              <a:p>
                <a:pPr lvl="0" algn="r"/>
                <a14:m>
                  <m:oMath xmlns:m="http://schemas.openxmlformats.org/officeDocument/2006/math">
                    <m:r>
                      <a:rPr lang="en-US" altLang="ru-RU" sz="2400" b="0" i="1" smtClean="0">
                        <a:latin typeface="Cambria Math" panose="02040503050406030204" pitchFamily="18" charset="0"/>
                        <a:ea typeface="Times New Roman" panose="02020603050405020304" pitchFamily="18" charset="0"/>
                        <a:cs typeface="Times New Roman" panose="02020603050405020304" pitchFamily="18" charset="0"/>
                      </a:rPr>
                      <m:t>𝑘</m:t>
                    </m:r>
                    <m:r>
                      <a:rPr lang="en-US" altLang="ru-RU" sz="2400" b="0" i="1" smtClean="0">
                        <a:latin typeface="Cambria Math" panose="02040503050406030204" pitchFamily="18" charset="0"/>
                        <a:ea typeface="Times New Roman" panose="02020603050405020304" pitchFamily="18" charset="0"/>
                        <a:cs typeface="Times New Roman" panose="02020603050405020304" pitchFamily="18" charset="0"/>
                      </a:rPr>
                      <m:t>=</m:t>
                    </m:r>
                    <m:f>
                      <m:fPr>
                        <m:ctrlPr>
                          <a:rPr lang="en-US" altLang="ru-RU" sz="2400" b="0" i="1" smtClean="0">
                            <a:latin typeface="Cambria Math" panose="02040503050406030204" pitchFamily="18" charset="0"/>
                            <a:cs typeface="Times New Roman" panose="02020603050405020304" pitchFamily="18" charset="0"/>
                          </a:rPr>
                        </m:ctrlPr>
                      </m:fPr>
                      <m:num>
                        <m:r>
                          <a:rPr lang="en-US" altLang="ru-RU" sz="2400" b="0" i="1" smtClean="0">
                            <a:latin typeface="Cambria Math" panose="02040503050406030204" pitchFamily="18" charset="0"/>
                            <a:cs typeface="Times New Roman" panose="02020603050405020304" pitchFamily="18" charset="0"/>
                          </a:rPr>
                          <m:t>1</m:t>
                        </m:r>
                      </m:num>
                      <m:den>
                        <m:r>
                          <a:rPr lang="en-US" altLang="ru-RU" sz="2400" b="0" i="1" smtClean="0">
                            <a:latin typeface="Cambria Math" panose="02040503050406030204" pitchFamily="18" charset="0"/>
                            <a:cs typeface="Times New Roman" panose="02020603050405020304" pitchFamily="18" charset="0"/>
                          </a:rPr>
                          <m:t>𝑆</m:t>
                        </m:r>
                        <m:r>
                          <a:rPr lang="en-US" altLang="ru-RU" sz="2400" b="0" i="1" smtClean="0">
                            <a:latin typeface="Cambria Math" panose="02040503050406030204" pitchFamily="18" charset="0"/>
                            <a:ea typeface="Cambria Math" panose="02040503050406030204" pitchFamily="18" charset="0"/>
                            <a:cs typeface="Times New Roman" panose="02020603050405020304" pitchFamily="18" charset="0"/>
                          </a:rPr>
                          <m:t>×</m:t>
                        </m:r>
                        <m:sSub>
                          <m:sSubPr>
                            <m:ctrlPr>
                              <a:rPr lang="en-US" altLang="ru-RU" sz="2400" b="0" i="1" smtClean="0">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ru-RU" sz="2400" b="0" i="1" smtClean="0">
                                <a:latin typeface="Cambria Math" panose="02040503050406030204" pitchFamily="18" charset="0"/>
                                <a:ea typeface="Cambria Math" panose="02040503050406030204" pitchFamily="18" charset="0"/>
                                <a:cs typeface="Times New Roman" panose="02020603050405020304" pitchFamily="18" charset="0"/>
                              </a:rPr>
                              <m:t>𝑡</m:t>
                            </m:r>
                          </m:e>
                          <m:sub>
                            <m:r>
                              <a:rPr lang="uk-UA" altLang="ru-RU" sz="2400" b="0" i="1" smtClean="0">
                                <a:latin typeface="Cambria Math" panose="02040503050406030204" pitchFamily="18" charset="0"/>
                                <a:ea typeface="Cambria Math" panose="02040503050406030204" pitchFamily="18" charset="0"/>
                                <a:cs typeface="Times New Roman" panose="02020603050405020304" pitchFamily="18" charset="0"/>
                              </a:rPr>
                              <m:t>зм</m:t>
                            </m:r>
                          </m:sub>
                        </m:sSub>
                        <m:r>
                          <a:rPr lang="en-US" altLang="ru-RU" sz="2400" b="0" i="1" smtClean="0">
                            <a:latin typeface="Cambria Math" panose="02040503050406030204" pitchFamily="18" charset="0"/>
                            <a:ea typeface="Cambria Math" panose="02040503050406030204" pitchFamily="18" charset="0"/>
                            <a:cs typeface="Times New Roman" panose="02020603050405020304" pitchFamily="18" charset="0"/>
                          </a:rPr>
                          <m:t>×</m:t>
                        </m:r>
                        <m:sSub>
                          <m:sSubPr>
                            <m:ctrlPr>
                              <a:rPr lang="en-US" altLang="ru-RU" sz="2400" b="0" i="1" smtClean="0">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ru-RU" sz="2400" b="0" i="1" smtClean="0">
                                <a:latin typeface="Cambria Math" panose="02040503050406030204" pitchFamily="18" charset="0"/>
                                <a:ea typeface="Cambria Math" panose="02040503050406030204" pitchFamily="18" charset="0"/>
                                <a:cs typeface="Times New Roman" panose="02020603050405020304" pitchFamily="18" charset="0"/>
                              </a:rPr>
                              <m:t>𝑘</m:t>
                            </m:r>
                          </m:e>
                          <m:sub>
                            <m:r>
                              <a:rPr lang="uk-UA" altLang="ru-RU" sz="2400" b="0" i="1" smtClean="0">
                                <a:latin typeface="Cambria Math" panose="02040503050406030204" pitchFamily="18" charset="0"/>
                                <a:ea typeface="Cambria Math" panose="02040503050406030204" pitchFamily="18" charset="0"/>
                                <a:cs typeface="Times New Roman" panose="02020603050405020304" pitchFamily="18" charset="0"/>
                              </a:rPr>
                              <m:t>пер</m:t>
                            </m:r>
                          </m:sub>
                        </m:sSub>
                      </m:den>
                    </m:f>
                  </m:oMath>
                </a14:m>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[4],</a:t>
                </a:r>
                <a:endPar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endParaRPr>
              </a:p>
              <a:p>
                <a:pPr lvl="0"/>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де  </a:t>
                </a:r>
                <a:r>
                  <a:rPr lang="en-US"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S </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кількість робочих змін на добу;</a:t>
                </a:r>
                <a:endParaRPr kumimoji="0" lang="en-US"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lvl="0"/>
                <a14:m>
                  <m:oMath xmlns:m="http://schemas.openxmlformats.org/officeDocument/2006/math">
                    <m:r>
                      <a:rPr lang="en-US" altLang="ru-RU" sz="2400" b="0" i="1" smtClean="0">
                        <a:latin typeface="Cambria Math" panose="02040503050406030204" pitchFamily="18" charset="0"/>
                        <a:ea typeface="Cambria Math" panose="02040503050406030204" pitchFamily="18" charset="0"/>
                        <a:cs typeface="Times New Roman" panose="02020603050405020304" pitchFamily="18" charset="0"/>
                      </a:rPr>
                      <m:t>𝑡</m:t>
                    </m:r>
                  </m:oMath>
                </a14:m>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зм – тривалість однієї робочої зміни;</a:t>
                </a:r>
                <a:endParaRPr kumimoji="0" lang="ru-RU" altLang="ru-RU"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lvl="0"/>
                <a:r>
                  <a:rPr kumimoji="0" lang="en-US"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k </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пер</a:t>
                </a:r>
                <a:r>
                  <a:rPr kumimoji="0" lang="uk-UA" altLang="ru-RU" sz="2400" b="0" i="0" u="none" strike="noStrike" cap="none" normalizeH="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коефіцієнт переводу робочих днів у календарні, як відношення робочих днів </a:t>
                </a:r>
                <a:r>
                  <a:rPr kumimoji="0" lang="uk-UA" altLang="ru-RU" sz="24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Д</a:t>
                </a:r>
                <a:r>
                  <a:rPr kumimoji="0" lang="uk-UA" altLang="ru-RU" sz="2400" b="0" i="0" u="none" strike="noStrike" cap="none" normalizeH="0" baseline="-3000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р</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періоду до кількості календарних днів </a:t>
                </a:r>
                <a:r>
                  <a:rPr kumimoji="0" lang="uk-UA" altLang="ru-RU" sz="24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Д</a:t>
                </a:r>
                <a:r>
                  <a:rPr kumimoji="0" lang="uk-UA" altLang="ru-RU" sz="2400" b="0" i="0" u="none" strike="noStrike" cap="none" normalizeH="0" baseline="-3000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кал</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поточного періоду</a:t>
                </a:r>
                <a:endParaRPr kumimoji="0" lang="en-US"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r"/>
                <a14:m>
                  <m:oMath xmlns:m="http://schemas.openxmlformats.org/officeDocument/2006/math">
                    <m:sSub>
                      <m:sSubPr>
                        <m:ctrlPr>
                          <a:rPr lang="en-US" altLang="ru-RU" sz="2400" b="0" i="1" smtClean="0">
                            <a:latin typeface="Cambria Math" panose="02040503050406030204" pitchFamily="18" charset="0"/>
                            <a:cs typeface="Times New Roman" panose="02020603050405020304" pitchFamily="18" charset="0"/>
                          </a:rPr>
                        </m:ctrlPr>
                      </m:sSubPr>
                      <m:e>
                        <m:r>
                          <a:rPr lang="en-US" altLang="ru-RU" sz="2400" b="0" i="1" smtClean="0">
                            <a:latin typeface="Cambria Math" panose="02040503050406030204" pitchFamily="18" charset="0"/>
                            <a:cs typeface="Times New Roman" panose="02020603050405020304" pitchFamily="18" charset="0"/>
                          </a:rPr>
                          <m:t>𝑘</m:t>
                        </m:r>
                      </m:e>
                      <m:sub>
                        <m:r>
                          <a:rPr lang="uk-UA" altLang="ru-RU" sz="2400" b="0" i="1" smtClean="0">
                            <a:latin typeface="Cambria Math" panose="02040503050406030204" pitchFamily="18" charset="0"/>
                            <a:cs typeface="Times New Roman" panose="02020603050405020304" pitchFamily="18" charset="0"/>
                          </a:rPr>
                          <m:t>пер</m:t>
                        </m:r>
                      </m:sub>
                    </m:sSub>
                    <m:r>
                      <a:rPr lang="en-US" altLang="ru-RU" sz="2400" b="0" i="1" smtClean="0">
                        <a:latin typeface="Cambria Math" panose="02040503050406030204" pitchFamily="18" charset="0"/>
                        <a:ea typeface="Times New Roman" panose="02020603050405020304" pitchFamily="18" charset="0"/>
                        <a:cs typeface="Times New Roman" panose="02020603050405020304" pitchFamily="18" charset="0"/>
                      </a:rPr>
                      <m:t>=  </m:t>
                    </m:r>
                    <m:f>
                      <m:fPr>
                        <m:ctrlPr>
                          <a:rPr lang="en-US" altLang="ru-RU" sz="2400" b="0" i="1" smtClean="0">
                            <a:latin typeface="Cambria Math" panose="02040503050406030204" pitchFamily="18" charset="0"/>
                            <a:cs typeface="Times New Roman" panose="02020603050405020304" pitchFamily="18" charset="0"/>
                          </a:rPr>
                        </m:ctrlPr>
                      </m:fPr>
                      <m:num>
                        <m:sSub>
                          <m:sSubPr>
                            <m:ctrlPr>
                              <a:rPr lang="en-US" altLang="ru-RU" sz="2400" b="0" i="1" smtClean="0">
                                <a:latin typeface="Cambria Math" panose="02040503050406030204" pitchFamily="18" charset="0"/>
                                <a:cs typeface="Times New Roman" panose="02020603050405020304" pitchFamily="18" charset="0"/>
                              </a:rPr>
                            </m:ctrlPr>
                          </m:sSubPr>
                          <m:e>
                            <m:r>
                              <a:rPr lang="uk-UA" altLang="ru-RU" sz="2400" b="0" i="1" smtClean="0">
                                <a:latin typeface="Cambria Math" panose="02040503050406030204" pitchFamily="18" charset="0"/>
                                <a:cs typeface="Times New Roman" panose="02020603050405020304" pitchFamily="18" charset="0"/>
                              </a:rPr>
                              <m:t>Д</m:t>
                            </m:r>
                          </m:e>
                          <m:sub>
                            <m:r>
                              <a:rPr lang="uk-UA" altLang="ru-RU" sz="2400" b="0" i="1" smtClean="0">
                                <a:latin typeface="Cambria Math" panose="02040503050406030204" pitchFamily="18" charset="0"/>
                                <a:cs typeface="Times New Roman" panose="02020603050405020304" pitchFamily="18" charset="0"/>
                              </a:rPr>
                              <m:t>роб.</m:t>
                            </m:r>
                          </m:sub>
                        </m:sSub>
                      </m:num>
                      <m:den>
                        <m:sSub>
                          <m:sSubPr>
                            <m:ctrlPr>
                              <a:rPr lang="en-US" altLang="ru-RU" sz="2400" b="0" i="1" smtClean="0">
                                <a:latin typeface="Cambria Math" panose="02040503050406030204" pitchFamily="18" charset="0"/>
                                <a:cs typeface="Times New Roman" panose="02020603050405020304" pitchFamily="18" charset="0"/>
                              </a:rPr>
                            </m:ctrlPr>
                          </m:sSubPr>
                          <m:e>
                            <m:r>
                              <a:rPr lang="uk-UA" altLang="ru-RU" sz="2400" b="0" i="1" smtClean="0">
                                <a:latin typeface="Cambria Math" panose="02040503050406030204" pitchFamily="18" charset="0"/>
                                <a:cs typeface="Times New Roman" panose="02020603050405020304" pitchFamily="18" charset="0"/>
                              </a:rPr>
                              <m:t>Д</m:t>
                            </m:r>
                          </m:e>
                          <m:sub>
                            <m:r>
                              <a:rPr lang="uk-UA" altLang="ru-RU" sz="2400" b="0" i="1" smtClean="0">
                                <a:latin typeface="Cambria Math" panose="02040503050406030204" pitchFamily="18" charset="0"/>
                                <a:cs typeface="Times New Roman" panose="02020603050405020304" pitchFamily="18" charset="0"/>
                              </a:rPr>
                              <m:t>кал.</m:t>
                            </m:r>
                          </m:sub>
                        </m:sSub>
                      </m:den>
                    </m:f>
                  </m:oMath>
                </a14:m>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5</a:t>
                </a:r>
                <a:r>
                  <a:rPr lang="en-US"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a:t>
                </a:r>
              </a:p>
              <a:p>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Наприклад</a:t>
                </a:r>
                <a:r>
                  <a:rPr lang="uk-UA" altLang="ru-RU" sz="2400" dirty="0">
                    <a:latin typeface="Times New Roman" panose="02020603050405020304" pitchFamily="18" charset="0"/>
                    <a:ea typeface="Times New Roman" panose="02020603050405020304" pitchFamily="18" charset="0"/>
                    <a:cs typeface="Times New Roman" panose="02020603050405020304" pitchFamily="18" charset="0"/>
                  </a:rPr>
                  <a:t>, </a:t>
                </a:r>
                <a:r>
                  <a:rPr lang="uk-UA" altLang="ru-RU" sz="2400" dirty="0" err="1" smtClean="0">
                    <a:latin typeface="Times New Roman" panose="02020603050405020304" pitchFamily="18" charset="0"/>
                    <a:ea typeface="Times New Roman" panose="02020603050405020304" pitchFamily="18" charset="0"/>
                    <a:cs typeface="Times New Roman" panose="02020603050405020304" pitchFamily="18" charset="0"/>
                  </a:rPr>
                  <a:t>Д</a:t>
                </a:r>
                <a:r>
                  <a:rPr lang="uk-UA" altLang="ru-RU" sz="2400" baseline="-30000" dirty="0" err="1" smtClean="0">
                    <a:latin typeface="Times New Roman" panose="02020603050405020304" pitchFamily="18" charset="0"/>
                    <a:ea typeface="Times New Roman" panose="02020603050405020304" pitchFamily="18" charset="0"/>
                    <a:cs typeface="Times New Roman" panose="02020603050405020304" pitchFamily="18" charset="0"/>
                  </a:rPr>
                  <a:t>роб</a:t>
                </a:r>
                <a:r>
                  <a:rPr lang="uk-UA" altLang="ru-RU" sz="2400" baseline="-30000" dirty="0" smtClean="0">
                    <a:latin typeface="Times New Roman" panose="02020603050405020304" pitchFamily="18" charset="0"/>
                    <a:ea typeface="Times New Roman" panose="02020603050405020304" pitchFamily="18" charset="0"/>
                    <a:cs typeface="Times New Roman" panose="02020603050405020304" pitchFamily="18" charset="0"/>
                  </a:rPr>
                  <a:t>.</a:t>
                </a:r>
                <a:r>
                  <a:rPr lang="uk-UA" altLang="ru-RU" sz="2400" i="1" baseline="-300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uk-UA" altLang="ru-RU" sz="2400" dirty="0">
                    <a:latin typeface="Times New Roman" panose="02020603050405020304" pitchFamily="18" charset="0"/>
                    <a:ea typeface="Times New Roman" panose="02020603050405020304" pitchFamily="18" charset="0"/>
                    <a:cs typeface="Times New Roman" panose="02020603050405020304" pitchFamily="18" charset="0"/>
                  </a:rPr>
                  <a:t>= 260 днів, </a:t>
                </a:r>
                <a:r>
                  <a:rPr lang="uk-UA" altLang="ru-RU" sz="2400" dirty="0" err="1" smtClean="0">
                    <a:latin typeface="Times New Roman" panose="02020603050405020304" pitchFamily="18" charset="0"/>
                    <a:ea typeface="Times New Roman" panose="02020603050405020304" pitchFamily="18" charset="0"/>
                    <a:cs typeface="Times New Roman" panose="02020603050405020304" pitchFamily="18" charset="0"/>
                  </a:rPr>
                  <a:t>Д</a:t>
                </a:r>
                <a:r>
                  <a:rPr lang="uk-UA" altLang="ru-RU" sz="2400" baseline="-30000" dirty="0" err="1" smtClean="0">
                    <a:latin typeface="Times New Roman" panose="02020603050405020304" pitchFamily="18" charset="0"/>
                    <a:ea typeface="Times New Roman" panose="02020603050405020304" pitchFamily="18" charset="0"/>
                    <a:cs typeface="Times New Roman" panose="02020603050405020304" pitchFamily="18" charset="0"/>
                  </a:rPr>
                  <a:t>кал</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uk-UA" altLang="ru-RU" sz="2400" dirty="0">
                    <a:latin typeface="Times New Roman" panose="02020603050405020304" pitchFamily="18" charset="0"/>
                    <a:ea typeface="Times New Roman" panose="02020603050405020304" pitchFamily="18" charset="0"/>
                    <a:cs typeface="Times New Roman" panose="02020603050405020304" pitchFamily="18" charset="0"/>
                  </a:rPr>
                  <a:t>= 365 днів, </a:t>
                </a:r>
                <a:r>
                  <a:rPr kumimoji="0" lang="en-US" altLang="ru-RU" sz="240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k </a:t>
                </a:r>
                <a:r>
                  <a:rPr kumimoji="0" lang="uk-UA" altLang="ru-RU" sz="240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пер</a:t>
                </a:r>
                <a:r>
                  <a:rPr kumimoji="0" lang="uk-UA" altLang="ru-RU" sz="2400" i="0" u="none" strike="noStrike" cap="none" normalizeH="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0,71.</a:t>
                </a:r>
                <a:endParaRPr kumimoji="0" lang="en-US" altLang="ru-RU" sz="2400" i="0" u="none" strike="noStrike" cap="none" normalizeH="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r>
                  <a:rPr lang="uk-UA" sz="2400" dirty="0">
                    <a:latin typeface="Times New Roman" panose="02020603050405020304" pitchFamily="18" charset="0"/>
                    <a:ea typeface="Times New Roman" panose="02020603050405020304" pitchFamily="18" charset="0"/>
                    <a:cs typeface="Times New Roman" panose="02020603050405020304" pitchFamily="18" charset="0"/>
                  </a:rPr>
                  <a:t>У виробничих процесах розрізняють </a:t>
                </a:r>
                <a:r>
                  <a:rPr lang="uk-UA" sz="2400" b="1" dirty="0">
                    <a:latin typeface="Times New Roman" panose="02020603050405020304" pitchFamily="18" charset="0"/>
                    <a:ea typeface="Times New Roman" panose="02020603050405020304" pitchFamily="18" charset="0"/>
                    <a:cs typeface="Times New Roman" panose="02020603050405020304" pitchFamily="18" charset="0"/>
                  </a:rPr>
                  <a:t>три види руху предметів праці </a:t>
                </a:r>
                <a:r>
                  <a:rPr lang="uk-UA" sz="2400" dirty="0">
                    <a:latin typeface="Times New Roman" panose="02020603050405020304" pitchFamily="18" charset="0"/>
                    <a:ea typeface="Times New Roman" panose="02020603050405020304" pitchFamily="18" charset="0"/>
                    <a:cs typeface="Times New Roman" panose="02020603050405020304" pitchFamily="18" charset="0"/>
                  </a:rPr>
                  <a:t>за операціями: </a:t>
                </a:r>
                <a:r>
                  <a:rPr lang="uk-UA" sz="2400" b="1" dirty="0">
                    <a:latin typeface="Times New Roman" panose="02020603050405020304" pitchFamily="18" charset="0"/>
                    <a:ea typeface="Times New Roman" panose="02020603050405020304" pitchFamily="18" charset="0"/>
                    <a:cs typeface="Times New Roman" panose="02020603050405020304" pitchFamily="18" charset="0"/>
                  </a:rPr>
                  <a:t>послідовний, паралельний та послідовно-паралельний</a:t>
                </a:r>
                <a:r>
                  <a:rPr lang="uk-UA" sz="2400"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ru-RU" sz="24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 name="Rectangle 7"/>
              <p:cNvSpPr>
                <a:spLocks noRot="1" noChangeAspect="1" noMove="1" noResize="1" noEditPoints="1" noAdjustHandles="1" noChangeArrowheads="1" noChangeShapeType="1" noTextEdit="1"/>
              </p:cNvSpPr>
              <p:nvPr/>
            </p:nvSpPr>
            <p:spPr bwMode="auto">
              <a:xfrm>
                <a:off x="462934" y="124127"/>
                <a:ext cx="11330236" cy="6468437"/>
              </a:xfrm>
              <a:prstGeom prst="rect">
                <a:avLst/>
              </a:prstGeom>
              <a:blipFill rotWithShape="0">
                <a:blip r:embed="rId2"/>
                <a:stretch>
                  <a:fillRect l="-861" t="-283" r="-753" b="-1602"/>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ru-RU">
                    <a:noFill/>
                  </a:rPr>
                  <a:t> </a:t>
                </a:r>
              </a:p>
            </p:txBody>
          </p:sp>
        </mc:Fallback>
      </mc:AlternateContent>
      <p:sp>
        <p:nvSpPr>
          <p:cNvPr id="6" name="Rectangle 9"/>
          <p:cNvSpPr>
            <a:spLocks noChangeArrowheads="1"/>
          </p:cNvSpPr>
          <p:nvPr/>
        </p:nvSpPr>
        <p:spPr bwMode="auto">
          <a:xfrm>
            <a:off x="2667260" y="5313592"/>
            <a:ext cx="1133023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08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0850" algn="l" defTabSz="914400" rtl="0" eaLnBrk="0" fontAlgn="base" latinLnBrk="0" hangingPunct="0">
              <a:lnSpc>
                <a:spcPct val="100000"/>
              </a:lnSpc>
              <a:spcBef>
                <a:spcPct val="0"/>
              </a:spcBef>
              <a:spcAft>
                <a:spcPct val="0"/>
              </a:spcAft>
              <a:buClrTx/>
              <a:buSzTx/>
              <a:buFontTx/>
              <a:buNone/>
              <a:tabLst/>
            </a:pPr>
            <a:endParaRPr kumimoji="0" lang="uk-UA" altLang="ru-RU"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uk-UA" altLang="ru-RU"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endParaRPr>
          </a:p>
        </p:txBody>
      </p:sp>
      <p:sp>
        <p:nvSpPr>
          <p:cNvPr id="9" name="Rectangle 12"/>
          <p:cNvSpPr>
            <a:spLocks noChangeArrowheads="1"/>
          </p:cNvSpPr>
          <p:nvPr/>
        </p:nvSpPr>
        <p:spPr bwMode="auto">
          <a:xfrm>
            <a:off x="782285" y="4558641"/>
            <a:ext cx="1133023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08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altLang="ru-RU" sz="12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endParaRPr kumimoji="0" lang="uk-UA" altLang="ru-RU"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226742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437882" y="412124"/>
            <a:ext cx="10328856" cy="6053070"/>
          </a:xfrm>
          <a:prstGeom prst="rect">
            <a:avLst/>
          </a:prstGeom>
        </p:spPr>
      </p:pic>
    </p:spTree>
    <p:extLst>
      <p:ext uri="{BB962C8B-B14F-4D97-AF65-F5344CB8AC3E}">
        <p14:creationId xmlns:p14="http://schemas.microsoft.com/office/powerpoint/2010/main" val="11088455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489396" y="463639"/>
            <a:ext cx="11281893" cy="5847009"/>
          </a:xfrm>
          <a:prstGeom prst="rect">
            <a:avLst/>
          </a:prstGeom>
        </p:spPr>
      </p:pic>
    </p:spTree>
    <p:extLst>
      <p:ext uri="{BB962C8B-B14F-4D97-AF65-F5344CB8AC3E}">
        <p14:creationId xmlns:p14="http://schemas.microsoft.com/office/powerpoint/2010/main" val="18980704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450760" y="373487"/>
            <a:ext cx="11230377" cy="6078828"/>
          </a:xfrm>
          <a:prstGeom prst="rect">
            <a:avLst/>
          </a:prstGeom>
        </p:spPr>
      </p:pic>
    </p:spTree>
    <p:extLst>
      <p:ext uri="{BB962C8B-B14F-4D97-AF65-F5344CB8AC3E}">
        <p14:creationId xmlns:p14="http://schemas.microsoft.com/office/powerpoint/2010/main" val="17689036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425003" y="321972"/>
            <a:ext cx="11346287" cy="6156101"/>
          </a:xfrm>
          <a:prstGeom prst="rect">
            <a:avLst/>
          </a:prstGeom>
        </p:spPr>
      </p:pic>
    </p:spTree>
    <p:extLst>
      <p:ext uri="{BB962C8B-B14F-4D97-AF65-F5344CB8AC3E}">
        <p14:creationId xmlns:p14="http://schemas.microsoft.com/office/powerpoint/2010/main" val="36546612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360608" y="309093"/>
            <a:ext cx="11462198" cy="6246253"/>
          </a:xfrm>
          <a:prstGeom prst="rect">
            <a:avLst/>
          </a:prstGeom>
        </p:spPr>
      </p:pic>
    </p:spTree>
    <p:extLst>
      <p:ext uri="{BB962C8B-B14F-4D97-AF65-F5344CB8AC3E}">
        <p14:creationId xmlns:p14="http://schemas.microsoft.com/office/powerpoint/2010/main" val="41055591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Прямоугольник 3"/>
              <p:cNvSpPr/>
              <p:nvPr/>
            </p:nvSpPr>
            <p:spPr>
              <a:xfrm>
                <a:off x="463638" y="277936"/>
                <a:ext cx="11230379" cy="6351034"/>
              </a:xfrm>
              <a:prstGeom prst="rect">
                <a:avLst/>
              </a:prstGeom>
            </p:spPr>
            <p:txBody>
              <a:bodyPr wrap="square">
                <a:spAutoFit/>
              </a:bodyPr>
              <a:lstStyle/>
              <a:p>
                <a:pPr algn="just">
                  <a:lnSpc>
                    <a:spcPct val="115000"/>
                  </a:lnSpc>
                  <a:spcAft>
                    <a:spcPts val="0"/>
                  </a:spcAft>
                </a:pPr>
                <a:r>
                  <a:rPr lang="uk-UA"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Задача 2.</a:t>
                </a:r>
                <a:r>
                  <a:rPr lang="uk-UA"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Обрати оптимальний ВРПП та визначити вартість основних фондів підприємства для виробництва 1 млн. тон продукції, якщо виробничий цикл включає 3 операції тривалістю 1, 10, 5 годин відповідно. Ціна 1 одиниці обладнання 10 тис. грн. Режим роботи безперервний.</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uk-UA"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Розв’язок</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14:m>
                  <m:oMathPara xmlns:m="http://schemas.openxmlformats.org/officeDocument/2006/math">
                    <m:oMathParaPr>
                      <m:jc m:val="centerGroup"/>
                    </m:oMathParaPr>
                    <m:oMath xmlns:m="http://schemas.openxmlformats.org/officeDocument/2006/math">
                      <m:sSubSup>
                        <m:sSubSupPr>
                          <m:ctrlPr>
                            <a:rPr lang="ru-RU" i="1">
                              <a:effectLst/>
                              <a:latin typeface="Cambria Math" panose="02040503050406030204" pitchFamily="18" charset="0"/>
                              <a:ea typeface="Calibri" panose="020F0502020204030204" pitchFamily="34" charset="0"/>
                              <a:cs typeface="Times New Roman" panose="02020603050405020304" pitchFamily="18" charset="0"/>
                            </a:rPr>
                          </m:ctrlPr>
                        </m:sSubSupPr>
                        <m:e>
                          <m:r>
                            <m:rPr>
                              <m:sty m:val="p"/>
                            </m:rPr>
                            <a:rPr lang="uk-UA">
                              <a:effectLst/>
                              <a:latin typeface="Cambria Math" panose="02040503050406030204" pitchFamily="18" charset="0"/>
                              <a:ea typeface="Calibri" panose="020F0502020204030204" pitchFamily="34" charset="0"/>
                              <a:cs typeface="Times New Roman" panose="02020603050405020304" pitchFamily="18" charset="0"/>
                            </a:rPr>
                            <m:t>T</m:t>
                          </m:r>
                        </m:e>
                        <m:sub>
                          <m:r>
                            <a:rPr lang="uk-UA">
                              <a:effectLst/>
                              <a:latin typeface="Cambria Math" panose="02040503050406030204" pitchFamily="18" charset="0"/>
                              <a:ea typeface="Calibri" panose="020F0502020204030204" pitchFamily="34" charset="0"/>
                              <a:cs typeface="Times New Roman" panose="02020603050405020304" pitchFamily="18" charset="0"/>
                            </a:rPr>
                            <m:t>ВЦ</m:t>
                          </m:r>
                        </m:sub>
                        <m:sup>
                          <m:r>
                            <a:rPr lang="uk-UA">
                              <a:effectLst/>
                              <a:latin typeface="Cambria Math" panose="02040503050406030204" pitchFamily="18" charset="0"/>
                              <a:ea typeface="Calibri" panose="020F0502020204030204" pitchFamily="34" charset="0"/>
                              <a:cs typeface="Times New Roman" panose="02020603050405020304" pitchFamily="18" charset="0"/>
                            </a:rPr>
                            <m:t>синхр</m:t>
                          </m:r>
                        </m:sup>
                      </m:sSubSup>
                      <m:r>
                        <a:rPr lang="uk-UA">
                          <a:effectLst/>
                          <a:latin typeface="Cambria Math" panose="02040503050406030204" pitchFamily="18" charset="0"/>
                          <a:ea typeface="Calibri" panose="020F0502020204030204" pitchFamily="34" charset="0"/>
                          <a:cs typeface="Times New Roman" panose="02020603050405020304" pitchFamily="18" charset="0"/>
                        </a:rPr>
                        <m:t>=</m:t>
                      </m:r>
                      <m:nary>
                        <m:naryPr>
                          <m:chr m:val="∑"/>
                          <m:limLoc m:val="undOvr"/>
                          <m:ctrlPr>
                            <a:rPr lang="ru-RU" i="1">
                              <a:effectLst/>
                              <a:latin typeface="Cambria Math" panose="02040503050406030204" pitchFamily="18" charset="0"/>
                              <a:ea typeface="Calibri" panose="020F0502020204030204" pitchFamily="34" charset="0"/>
                              <a:cs typeface="Times New Roman" panose="02020603050405020304" pitchFamily="18" charset="0"/>
                            </a:rPr>
                          </m:ctrlPr>
                        </m:naryPr>
                        <m:sub>
                          <m:r>
                            <a:rPr lang="uk-UA">
                              <a:effectLst/>
                              <a:latin typeface="Cambria Math" panose="02040503050406030204" pitchFamily="18" charset="0"/>
                              <a:ea typeface="Calibri" panose="020F0502020204030204" pitchFamily="34" charset="0"/>
                              <a:cs typeface="Times New Roman" panose="02020603050405020304" pitchFamily="18" charset="0"/>
                            </a:rPr>
                            <m:t>1</m:t>
                          </m:r>
                        </m:sub>
                        <m:sup>
                          <m:r>
                            <m:rPr>
                              <m:sty m:val="p"/>
                            </m:rPr>
                            <a:rPr lang="uk-UA">
                              <a:effectLst/>
                              <a:latin typeface="Cambria Math" panose="02040503050406030204" pitchFamily="18" charset="0"/>
                              <a:ea typeface="Calibri" panose="020F0502020204030204" pitchFamily="34" charset="0"/>
                              <a:cs typeface="Times New Roman" panose="02020603050405020304" pitchFamily="18" charset="0"/>
                            </a:rPr>
                            <m:t>m</m:t>
                          </m:r>
                        </m:sup>
                        <m:e>
                          <m:sSub>
                            <m:sSubPr>
                              <m:ctrlPr>
                                <a:rPr lang="ru-RU"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uk-UA">
                                  <a:effectLst/>
                                  <a:latin typeface="Cambria Math" panose="02040503050406030204" pitchFamily="18" charset="0"/>
                                  <a:ea typeface="Calibri" panose="020F0502020204030204" pitchFamily="34" charset="0"/>
                                  <a:cs typeface="Times New Roman" panose="02020603050405020304" pitchFamily="18" charset="0"/>
                                </a:rPr>
                                <m:t>t</m:t>
                              </m:r>
                            </m:e>
                            <m:sub>
                              <m:r>
                                <m:rPr>
                                  <m:sty m:val="p"/>
                                </m:rPr>
                                <a:rPr lang="uk-UA">
                                  <a:effectLst/>
                                  <a:latin typeface="Cambria Math" panose="02040503050406030204" pitchFamily="18" charset="0"/>
                                  <a:ea typeface="Calibri" panose="020F0502020204030204" pitchFamily="34" charset="0"/>
                                  <a:cs typeface="Times New Roman" panose="02020603050405020304" pitchFamily="18" charset="0"/>
                                </a:rPr>
                                <m:t>i</m:t>
                              </m:r>
                            </m:sub>
                          </m:sSub>
                          <m:r>
                            <a:rPr lang="uk-UA">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uk-UA">
                              <a:effectLst/>
                              <a:latin typeface="Cambria Math" panose="02040503050406030204" pitchFamily="18" charset="0"/>
                              <a:ea typeface="Calibri" panose="020F0502020204030204" pitchFamily="34" charset="0"/>
                              <a:cs typeface="Times New Roman" panose="02020603050405020304" pitchFamily="18" charset="0"/>
                            </a:rPr>
                            <m:t>R</m:t>
                          </m:r>
                          <m:r>
                            <a:rPr lang="uk-UA">
                              <a:effectLst/>
                              <a:latin typeface="Cambria Math" panose="02040503050406030204" pitchFamily="18" charset="0"/>
                              <a:ea typeface="Calibri" panose="020F0502020204030204" pitchFamily="34" charset="0"/>
                              <a:cs typeface="Times New Roman" panose="02020603050405020304" pitchFamily="18" charset="0"/>
                            </a:rPr>
                            <m:t>×</m:t>
                          </m:r>
                          <m:d>
                            <m:dPr>
                              <m:ctrlPr>
                                <a:rPr lang="ru-RU" i="1">
                                  <a:effectLst/>
                                  <a:latin typeface="Cambria Math" panose="02040503050406030204" pitchFamily="18" charset="0"/>
                                  <a:ea typeface="Calibri" panose="020F0502020204030204" pitchFamily="34" charset="0"/>
                                  <a:cs typeface="Times New Roman" panose="02020603050405020304" pitchFamily="18" charset="0"/>
                                </a:rPr>
                              </m:ctrlPr>
                            </m:dPr>
                            <m:e>
                              <m:r>
                                <a:rPr lang="uk-UA">
                                  <a:effectLst/>
                                  <a:latin typeface="Cambria Math" panose="02040503050406030204" pitchFamily="18" charset="0"/>
                                  <a:ea typeface="Calibri" panose="020F0502020204030204" pitchFamily="34" charset="0"/>
                                  <a:cs typeface="Times New Roman" panose="02020603050405020304" pitchFamily="18" charset="0"/>
                                </a:rPr>
                                <m:t>В</m:t>
                              </m:r>
                              <m:r>
                                <a:rPr lang="uk-UA" i="1">
                                  <a:effectLst/>
                                  <a:latin typeface="Cambria Math" panose="02040503050406030204" pitchFamily="18" charset="0"/>
                                  <a:ea typeface="Calibri" panose="020F0502020204030204" pitchFamily="34" charset="0"/>
                                  <a:cs typeface="Times New Roman" panose="02020603050405020304" pitchFamily="18" charset="0"/>
                                </a:rPr>
                                <m:t>−</m:t>
                              </m:r>
                              <m:r>
                                <a:rPr lang="uk-UA">
                                  <a:effectLst/>
                                  <a:latin typeface="Cambria Math" panose="02040503050406030204" pitchFamily="18" charset="0"/>
                                  <a:ea typeface="Calibri" panose="020F0502020204030204" pitchFamily="34" charset="0"/>
                                  <a:cs typeface="Times New Roman" panose="02020603050405020304" pitchFamily="18" charset="0"/>
                                </a:rPr>
                                <m:t>1</m:t>
                              </m:r>
                            </m:e>
                          </m:d>
                        </m:e>
                      </m:nary>
                    </m:oMath>
                  </m:oMathPara>
                </a14:m>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14:m>
                  <m:oMath xmlns:m="http://schemas.openxmlformats.org/officeDocument/2006/math">
                    <m:r>
                      <a:rPr lang="uk-UA" i="1">
                        <a:effectLst/>
                        <a:latin typeface="Cambria Math" panose="02040503050406030204" pitchFamily="18" charset="0"/>
                        <a:ea typeface="Calibri" panose="020F0502020204030204" pitchFamily="34" charset="0"/>
                        <a:cs typeface="Times New Roman" panose="02020603050405020304" pitchFamily="18" charset="0"/>
                      </a:rPr>
                      <m:t>𝑅</m:t>
                    </m:r>
                    <m:r>
                      <a:rPr lang="uk-UA">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ru-RU"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uk-UA">
                            <a:effectLst/>
                            <a:latin typeface="Cambria Math" panose="02040503050406030204" pitchFamily="18" charset="0"/>
                            <a:ea typeface="Times New Roman" panose="02020603050405020304" pitchFamily="18" charset="0"/>
                            <a:cs typeface="Times New Roman" panose="02020603050405020304" pitchFamily="18" charset="0"/>
                          </a:rPr>
                          <m:t>365</m:t>
                        </m:r>
                        <m:r>
                          <a:rPr lang="uk-UA">
                            <a:effectLst/>
                            <a:latin typeface="Cambria Math" panose="02040503050406030204" pitchFamily="18" charset="0"/>
                            <a:ea typeface="Calibri" panose="020F0502020204030204" pitchFamily="34" charset="0"/>
                            <a:cs typeface="Times New Roman" panose="02020603050405020304" pitchFamily="18" charset="0"/>
                          </a:rPr>
                          <m:t>×</m:t>
                        </m:r>
                        <m:r>
                          <a:rPr lang="uk-UA">
                            <a:effectLst/>
                            <a:latin typeface="Cambria Math" panose="02040503050406030204" pitchFamily="18" charset="0"/>
                            <a:ea typeface="Times New Roman" panose="02020603050405020304" pitchFamily="18" charset="0"/>
                            <a:cs typeface="Times New Roman" panose="02020603050405020304" pitchFamily="18" charset="0"/>
                          </a:rPr>
                          <m:t>24</m:t>
                        </m:r>
                        <m:r>
                          <a:rPr lang="uk-UA"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ru-RU" i="1">
                                <a:effectLst/>
                                <a:latin typeface="Cambria Math" panose="02040503050406030204" pitchFamily="18" charset="0"/>
                                <a:ea typeface="Calibri" panose="020F0502020204030204" pitchFamily="34" charset="0"/>
                                <a:cs typeface="Times New Roman" panose="02020603050405020304" pitchFamily="18" charset="0"/>
                              </a:rPr>
                            </m:ctrlPr>
                          </m:sSubSupPr>
                          <m:e>
                            <m:r>
                              <m:rPr>
                                <m:sty m:val="p"/>
                              </m:rPr>
                              <a:rPr lang="uk-UA">
                                <a:effectLst/>
                                <a:latin typeface="Cambria Math" panose="02040503050406030204" pitchFamily="18" charset="0"/>
                                <a:ea typeface="Calibri" panose="020F0502020204030204" pitchFamily="34" charset="0"/>
                                <a:cs typeface="Times New Roman" panose="02020603050405020304" pitchFamily="18" charset="0"/>
                              </a:rPr>
                              <m:t>T</m:t>
                            </m:r>
                          </m:e>
                          <m:sub>
                            <m:r>
                              <a:rPr lang="uk-UA">
                                <a:effectLst/>
                                <a:latin typeface="Cambria Math" panose="02040503050406030204" pitchFamily="18" charset="0"/>
                                <a:ea typeface="Calibri" panose="020F0502020204030204" pitchFamily="34" charset="0"/>
                                <a:cs typeface="Times New Roman" panose="02020603050405020304" pitchFamily="18" charset="0"/>
                              </a:rPr>
                              <m:t>ВЦ</m:t>
                            </m:r>
                          </m:sub>
                          <m:sup>
                            <m:r>
                              <a:rPr lang="uk-UA" i="1">
                                <a:effectLst/>
                                <a:latin typeface="Cambria Math" panose="02040503050406030204" pitchFamily="18" charset="0"/>
                                <a:ea typeface="Calibri" panose="020F0502020204030204" pitchFamily="34" charset="0"/>
                                <a:cs typeface="Times New Roman" panose="02020603050405020304" pitchFamily="18" charset="0"/>
                              </a:rPr>
                              <m:t>факт</m:t>
                            </m:r>
                            <m:r>
                              <a:rPr lang="uk-UA">
                                <a:effectLst/>
                                <a:latin typeface="Cambria Math" panose="02040503050406030204" pitchFamily="18" charset="0"/>
                                <a:ea typeface="Calibri" panose="020F0502020204030204" pitchFamily="34" charset="0"/>
                                <a:cs typeface="Times New Roman" panose="02020603050405020304" pitchFamily="18" charset="0"/>
                              </a:rPr>
                              <m:t>.</m:t>
                            </m:r>
                          </m:sup>
                        </m:sSubSup>
                        <m:r>
                          <a:rPr lang="uk-UA">
                            <a:effectLst/>
                            <a:latin typeface="Cambria Math" panose="02040503050406030204" pitchFamily="18" charset="0"/>
                            <a:ea typeface="Times New Roman" panose="02020603050405020304" pitchFamily="18" charset="0"/>
                            <a:cs typeface="Times New Roman" panose="02020603050405020304" pitchFamily="18" charset="0"/>
                          </a:rPr>
                          <m:t> </m:t>
                        </m:r>
                      </m:num>
                      <m:den>
                        <m:r>
                          <a:rPr lang="uk-UA">
                            <a:effectLst/>
                            <a:latin typeface="Cambria Math" panose="02040503050406030204" pitchFamily="18" charset="0"/>
                            <a:ea typeface="Times New Roman" panose="02020603050405020304" pitchFamily="18" charset="0"/>
                            <a:cs typeface="Times New Roman" panose="02020603050405020304" pitchFamily="18" charset="0"/>
                          </a:rPr>
                          <m:t>В</m:t>
                        </m:r>
                        <m:r>
                          <a:rPr lang="uk-UA" i="1">
                            <a:effectLst/>
                            <a:latin typeface="Cambria Math" panose="02040503050406030204" pitchFamily="18" charset="0"/>
                            <a:ea typeface="Times New Roman" panose="02020603050405020304" pitchFamily="18" charset="0"/>
                            <a:cs typeface="Times New Roman" panose="02020603050405020304" pitchFamily="18" charset="0"/>
                          </a:rPr>
                          <m:t>−</m:t>
                        </m:r>
                        <m:r>
                          <a:rPr lang="uk-UA">
                            <a:effectLst/>
                            <a:latin typeface="Cambria Math" panose="02040503050406030204" pitchFamily="18" charset="0"/>
                            <a:ea typeface="Times New Roman" panose="02020603050405020304" pitchFamily="18" charset="0"/>
                            <a:cs typeface="Times New Roman" panose="02020603050405020304" pitchFamily="18" charset="0"/>
                          </a:rPr>
                          <m:t>1</m:t>
                        </m:r>
                      </m:den>
                    </m:f>
                  </m:oMath>
                </a14:m>
                <a:r>
                  <a:rPr lang="uk-UA" dirty="0">
                    <a:effectLst/>
                    <a:latin typeface="Times New Roman" panose="02020603050405020304" pitchFamily="18" charset="0"/>
                    <a:ea typeface="Times New Roman" panose="02020603050405020304" pitchFamily="18" charset="0"/>
                    <a:cs typeface="Times New Roman" panose="02020603050405020304" pitchFamily="18" charset="0"/>
                  </a:rPr>
                  <a:t> = </a:t>
                </a:r>
                <a14:m>
                  <m:oMath xmlns:m="http://schemas.openxmlformats.org/officeDocument/2006/math">
                    <m:f>
                      <m:fPr>
                        <m:ctrlPr>
                          <a:rPr lang="ru-RU"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uk-UA">
                            <a:effectLst/>
                            <a:latin typeface="Cambria Math" panose="02040503050406030204" pitchFamily="18" charset="0"/>
                            <a:ea typeface="Times New Roman" panose="02020603050405020304" pitchFamily="18" charset="0"/>
                            <a:cs typeface="Times New Roman" panose="02020603050405020304" pitchFamily="18" charset="0"/>
                          </a:rPr>
                          <m:t>365</m:t>
                        </m:r>
                        <m:r>
                          <a:rPr lang="uk-UA">
                            <a:effectLst/>
                            <a:latin typeface="Cambria Math" panose="02040503050406030204" pitchFamily="18" charset="0"/>
                            <a:ea typeface="Calibri" panose="020F0502020204030204" pitchFamily="34" charset="0"/>
                            <a:cs typeface="Times New Roman" panose="02020603050405020304" pitchFamily="18" charset="0"/>
                          </a:rPr>
                          <m:t>×</m:t>
                        </m:r>
                        <m:r>
                          <a:rPr lang="uk-UA">
                            <a:effectLst/>
                            <a:latin typeface="Cambria Math" panose="02040503050406030204" pitchFamily="18" charset="0"/>
                            <a:ea typeface="Times New Roman" panose="02020603050405020304" pitchFamily="18" charset="0"/>
                            <a:cs typeface="Times New Roman" panose="02020603050405020304" pitchFamily="18" charset="0"/>
                          </a:rPr>
                          <m:t>24</m:t>
                        </m:r>
                        <m:r>
                          <a:rPr lang="uk-UA" i="1">
                            <a:effectLst/>
                            <a:latin typeface="Cambria Math" panose="02040503050406030204" pitchFamily="18" charset="0"/>
                            <a:ea typeface="Times New Roman" panose="02020603050405020304" pitchFamily="18" charset="0"/>
                            <a:cs typeface="Times New Roman" panose="02020603050405020304" pitchFamily="18" charset="0"/>
                          </a:rPr>
                          <m:t>−</m:t>
                        </m:r>
                        <m:r>
                          <a:rPr lang="uk-UA">
                            <a:effectLst/>
                            <a:latin typeface="Cambria Math" panose="02040503050406030204" pitchFamily="18" charset="0"/>
                            <a:ea typeface="Times New Roman" panose="02020603050405020304" pitchFamily="18" charset="0"/>
                            <a:cs typeface="Times New Roman" panose="02020603050405020304" pitchFamily="18" charset="0"/>
                          </a:rPr>
                          <m:t>(1+10+5) </m:t>
                        </m:r>
                      </m:num>
                      <m:den>
                        <m:r>
                          <a:rPr lang="uk-UA">
                            <a:effectLst/>
                            <a:latin typeface="Cambria Math" panose="02040503050406030204" pitchFamily="18" charset="0"/>
                            <a:ea typeface="Times New Roman" panose="02020603050405020304" pitchFamily="18" charset="0"/>
                            <a:cs typeface="Times New Roman" panose="02020603050405020304" pitchFamily="18" charset="0"/>
                          </a:rPr>
                          <m:t>1000000</m:t>
                        </m:r>
                        <m:r>
                          <a:rPr lang="uk-UA" i="1">
                            <a:effectLst/>
                            <a:latin typeface="Cambria Math" panose="02040503050406030204" pitchFamily="18" charset="0"/>
                            <a:ea typeface="Times New Roman" panose="02020603050405020304" pitchFamily="18" charset="0"/>
                            <a:cs typeface="Times New Roman" panose="02020603050405020304" pitchFamily="18" charset="0"/>
                          </a:rPr>
                          <m:t>−</m:t>
                        </m:r>
                        <m:r>
                          <a:rPr lang="uk-UA">
                            <a:effectLst/>
                            <a:latin typeface="Cambria Math" panose="02040503050406030204" pitchFamily="18" charset="0"/>
                            <a:ea typeface="Times New Roman" panose="02020603050405020304" pitchFamily="18" charset="0"/>
                            <a:cs typeface="Times New Roman" panose="02020603050405020304" pitchFamily="18" charset="0"/>
                          </a:rPr>
                          <m:t>1</m:t>
                        </m:r>
                      </m:den>
                    </m:f>
                    <m:r>
                      <a:rPr lang="uk-UA" i="1">
                        <a:effectLst/>
                        <a:latin typeface="Cambria Math" panose="02040503050406030204" pitchFamily="18" charset="0"/>
                        <a:ea typeface="Times New Roman" panose="02020603050405020304" pitchFamily="18" charset="0"/>
                        <a:cs typeface="Times New Roman" panose="02020603050405020304" pitchFamily="18" charset="0"/>
                      </a:rPr>
                      <m:t>=0,008744 год. =0,52 хв.</m:t>
                    </m:r>
                  </m:oMath>
                </a14:m>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uk-UA" dirty="0">
                    <a:effectLst/>
                    <a:latin typeface="Times New Roman" panose="02020603050405020304" pitchFamily="18" charset="0"/>
                    <a:ea typeface="Times New Roman" panose="02020603050405020304" pitchFamily="18" charset="0"/>
                    <a:cs typeface="Times New Roman" panose="02020603050405020304" pitchFamily="18" charset="0"/>
                  </a:rPr>
                  <a:t>Кількість одиниць обладнання на кожну операцію:</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ru-RU"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effectLst/>
                              <a:latin typeface="Cambria Math" panose="02040503050406030204" pitchFamily="18" charset="0"/>
                              <a:ea typeface="Times New Roman" panose="02020603050405020304" pitchFamily="18" charset="0"/>
                              <a:cs typeface="Times New Roman" panose="02020603050405020304" pitchFamily="18" charset="0"/>
                            </a:rPr>
                            <m:t>𝑁</m:t>
                          </m:r>
                        </m:e>
                        <m:sub>
                          <m:r>
                            <a:rPr lang="ru-RU" i="1">
                              <a:effectLst/>
                              <a:latin typeface="Cambria Math" panose="02040503050406030204" pitchFamily="18" charset="0"/>
                              <a:ea typeface="Times New Roman" panose="02020603050405020304" pitchFamily="18" charset="0"/>
                              <a:cs typeface="Times New Roman" panose="02020603050405020304" pitchFamily="18" charset="0"/>
                            </a:rPr>
                            <m:t>1 </m:t>
                          </m:r>
                        </m:sub>
                      </m:sSub>
                      <m:r>
                        <a:rPr lang="ru-RU"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ru-RU"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ru-RU" i="1">
                              <a:effectLst/>
                              <a:latin typeface="Cambria Math" panose="02040503050406030204" pitchFamily="18" charset="0"/>
                              <a:ea typeface="Times New Roman" panose="02020603050405020304" pitchFamily="18" charset="0"/>
                              <a:cs typeface="Times New Roman" panose="02020603050405020304" pitchFamily="18" charset="0"/>
                            </a:rPr>
                            <m:t>1</m:t>
                          </m:r>
                        </m:num>
                        <m:den>
                          <m:r>
                            <a:rPr lang="ru-RU" i="1">
                              <a:effectLst/>
                              <a:latin typeface="Cambria Math" panose="02040503050406030204" pitchFamily="18" charset="0"/>
                              <a:ea typeface="Times New Roman" panose="02020603050405020304" pitchFamily="18" charset="0"/>
                              <a:cs typeface="Times New Roman" panose="02020603050405020304" pitchFamily="18" charset="0"/>
                            </a:rPr>
                            <m:t>0.52</m:t>
                          </m:r>
                        </m:den>
                      </m:f>
                      <m:r>
                        <a:rPr lang="ru-RU"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ru-RU"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ru-RU" i="1">
                              <a:effectLst/>
                              <a:latin typeface="Cambria Math" panose="02040503050406030204" pitchFamily="18" charset="0"/>
                              <a:ea typeface="Times New Roman" panose="02020603050405020304" pitchFamily="18" charset="0"/>
                              <a:cs typeface="Times New Roman" panose="02020603050405020304" pitchFamily="18" charset="0"/>
                            </a:rPr>
                            <m:t>60</m:t>
                          </m:r>
                        </m:num>
                        <m:den>
                          <m:r>
                            <a:rPr lang="ru-RU" i="1">
                              <a:effectLst/>
                              <a:latin typeface="Cambria Math" panose="02040503050406030204" pitchFamily="18" charset="0"/>
                              <a:ea typeface="Times New Roman" panose="02020603050405020304" pitchFamily="18" charset="0"/>
                              <a:cs typeface="Times New Roman" panose="02020603050405020304" pitchFamily="18" charset="0"/>
                            </a:rPr>
                            <m:t>0.52</m:t>
                          </m:r>
                        </m:den>
                      </m:f>
                      <m:r>
                        <a:rPr lang="ru-RU" i="1">
                          <a:effectLst/>
                          <a:latin typeface="Cambria Math" panose="02040503050406030204" pitchFamily="18" charset="0"/>
                          <a:ea typeface="Times New Roman" panose="02020603050405020304" pitchFamily="18" charset="0"/>
                          <a:cs typeface="Times New Roman" panose="02020603050405020304" pitchFamily="18" charset="0"/>
                        </a:rPr>
                        <m:t>=116 </m:t>
                      </m:r>
                      <m:r>
                        <a:rPr lang="uk-UA" i="1">
                          <a:effectLst/>
                          <a:latin typeface="Cambria Math" panose="02040503050406030204" pitchFamily="18" charset="0"/>
                          <a:ea typeface="Times New Roman" panose="02020603050405020304" pitchFamily="18" charset="0"/>
                          <a:cs typeface="Times New Roman" panose="02020603050405020304" pitchFamily="18" charset="0"/>
                        </a:rPr>
                        <m:t>од. обл.</m:t>
                      </m:r>
                    </m:oMath>
                  </m:oMathPara>
                </a14:m>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ru-RU"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effectLst/>
                              <a:latin typeface="Cambria Math" panose="02040503050406030204" pitchFamily="18" charset="0"/>
                              <a:ea typeface="Times New Roman" panose="02020603050405020304" pitchFamily="18" charset="0"/>
                              <a:cs typeface="Times New Roman" panose="02020603050405020304" pitchFamily="18" charset="0"/>
                            </a:rPr>
                            <m:t>𝑁</m:t>
                          </m:r>
                        </m:e>
                        <m:sub>
                          <m:r>
                            <a:rPr lang="en-US" b="0" i="1" smtClean="0">
                              <a:effectLst/>
                              <a:latin typeface="Cambria Math" panose="02040503050406030204" pitchFamily="18" charset="0"/>
                              <a:ea typeface="Times New Roman" panose="02020603050405020304" pitchFamily="18" charset="0"/>
                              <a:cs typeface="Times New Roman" panose="02020603050405020304" pitchFamily="18" charset="0"/>
                            </a:rPr>
                            <m:t>2</m:t>
                          </m:r>
                          <m:r>
                            <a:rPr lang="ru-RU" i="1">
                              <a:effectLst/>
                              <a:latin typeface="Cambria Math" panose="02040503050406030204" pitchFamily="18" charset="0"/>
                              <a:ea typeface="Times New Roman" panose="02020603050405020304" pitchFamily="18" charset="0"/>
                              <a:cs typeface="Times New Roman" panose="02020603050405020304" pitchFamily="18" charset="0"/>
                            </a:rPr>
                            <m:t> </m:t>
                          </m:r>
                        </m:sub>
                      </m:sSub>
                      <m:r>
                        <a:rPr lang="ru-RU"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ru-RU"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ru-RU" i="1">
                              <a:effectLst/>
                              <a:latin typeface="Cambria Math" panose="02040503050406030204" pitchFamily="18" charset="0"/>
                              <a:ea typeface="Times New Roman" panose="02020603050405020304" pitchFamily="18" charset="0"/>
                              <a:cs typeface="Times New Roman" panose="02020603050405020304" pitchFamily="18" charset="0"/>
                            </a:rPr>
                            <m:t>10×60</m:t>
                          </m:r>
                        </m:num>
                        <m:den>
                          <m:r>
                            <a:rPr lang="ru-RU" i="1">
                              <a:effectLst/>
                              <a:latin typeface="Cambria Math" panose="02040503050406030204" pitchFamily="18" charset="0"/>
                              <a:ea typeface="Times New Roman" panose="02020603050405020304" pitchFamily="18" charset="0"/>
                              <a:cs typeface="Times New Roman" panose="02020603050405020304" pitchFamily="18" charset="0"/>
                            </a:rPr>
                            <m:t>0.52</m:t>
                          </m:r>
                        </m:den>
                      </m:f>
                      <m:r>
                        <a:rPr lang="ru-RU" i="1">
                          <a:effectLst/>
                          <a:latin typeface="Cambria Math" panose="02040503050406030204" pitchFamily="18" charset="0"/>
                          <a:ea typeface="Times New Roman" panose="02020603050405020304" pitchFamily="18" charset="0"/>
                          <a:cs typeface="Times New Roman" panose="02020603050405020304" pitchFamily="18" charset="0"/>
                        </a:rPr>
                        <m:t>=1154 </m:t>
                      </m:r>
                      <m:r>
                        <a:rPr lang="uk-UA" i="1">
                          <a:effectLst/>
                          <a:latin typeface="Cambria Math" panose="02040503050406030204" pitchFamily="18" charset="0"/>
                          <a:ea typeface="Times New Roman" panose="02020603050405020304" pitchFamily="18" charset="0"/>
                          <a:cs typeface="Times New Roman" panose="02020603050405020304" pitchFamily="18" charset="0"/>
                        </a:rPr>
                        <m:t>од. обл.</m:t>
                      </m:r>
                    </m:oMath>
                  </m:oMathPara>
                </a14:m>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ru-RU"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effectLst/>
                              <a:latin typeface="Cambria Math" panose="02040503050406030204" pitchFamily="18" charset="0"/>
                              <a:ea typeface="Times New Roman" panose="02020603050405020304" pitchFamily="18" charset="0"/>
                              <a:cs typeface="Times New Roman" panose="02020603050405020304" pitchFamily="18" charset="0"/>
                            </a:rPr>
                            <m:t>𝑁</m:t>
                          </m:r>
                        </m:e>
                        <m:sub>
                          <m:r>
                            <a:rPr lang="en-US" b="0" i="1" smtClean="0">
                              <a:effectLst/>
                              <a:latin typeface="Cambria Math" panose="02040503050406030204" pitchFamily="18" charset="0"/>
                              <a:ea typeface="Times New Roman" panose="02020603050405020304" pitchFamily="18" charset="0"/>
                              <a:cs typeface="Times New Roman" panose="02020603050405020304" pitchFamily="18" charset="0"/>
                            </a:rPr>
                            <m:t>3</m:t>
                          </m:r>
                        </m:sub>
                      </m:sSub>
                      <m:r>
                        <a:rPr lang="ru-RU"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ru-RU"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ru-RU" i="1">
                              <a:effectLst/>
                              <a:latin typeface="Cambria Math" panose="02040503050406030204" pitchFamily="18" charset="0"/>
                              <a:ea typeface="Times New Roman" panose="02020603050405020304" pitchFamily="18" charset="0"/>
                              <a:cs typeface="Times New Roman" panose="02020603050405020304" pitchFamily="18" charset="0"/>
                            </a:rPr>
                            <m:t>5×60</m:t>
                          </m:r>
                        </m:num>
                        <m:den>
                          <m:r>
                            <a:rPr lang="ru-RU" i="1">
                              <a:effectLst/>
                              <a:latin typeface="Cambria Math" panose="02040503050406030204" pitchFamily="18" charset="0"/>
                              <a:ea typeface="Times New Roman" panose="02020603050405020304" pitchFamily="18" charset="0"/>
                              <a:cs typeface="Times New Roman" panose="02020603050405020304" pitchFamily="18" charset="0"/>
                            </a:rPr>
                            <m:t>0.52</m:t>
                          </m:r>
                        </m:den>
                      </m:f>
                      <m:r>
                        <a:rPr lang="ru-RU" i="1">
                          <a:effectLst/>
                          <a:latin typeface="Cambria Math" panose="02040503050406030204" pitchFamily="18" charset="0"/>
                          <a:ea typeface="Times New Roman" panose="02020603050405020304" pitchFamily="18" charset="0"/>
                          <a:cs typeface="Times New Roman" panose="02020603050405020304" pitchFamily="18" charset="0"/>
                        </a:rPr>
                        <m:t>=577 </m:t>
                      </m:r>
                      <m:r>
                        <a:rPr lang="uk-UA" i="1">
                          <a:effectLst/>
                          <a:latin typeface="Cambria Math" panose="02040503050406030204" pitchFamily="18" charset="0"/>
                          <a:ea typeface="Times New Roman" panose="02020603050405020304" pitchFamily="18" charset="0"/>
                          <a:cs typeface="Times New Roman" panose="02020603050405020304" pitchFamily="18" charset="0"/>
                        </a:rPr>
                        <m:t>од. обл.</m:t>
                      </m:r>
                    </m:oMath>
                  </m:oMathPara>
                </a14:m>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uk-UA" dirty="0">
                    <a:effectLst/>
                    <a:latin typeface="Times New Roman" panose="02020603050405020304" pitchFamily="18" charset="0"/>
                    <a:ea typeface="Times New Roman" panose="02020603050405020304" pitchFamily="18" charset="0"/>
                    <a:cs typeface="Times New Roman" panose="02020603050405020304" pitchFamily="18" charset="0"/>
                  </a:rPr>
                  <a:t>Загальна к-сть одиниць обладнання:</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14:m>
                  <m:oMathPara xmlns:m="http://schemas.openxmlformats.org/officeDocument/2006/math">
                    <m:oMathParaPr>
                      <m:jc m:val="centerGroup"/>
                    </m:oMathParaPr>
                    <m:oMath xmlns:m="http://schemas.openxmlformats.org/officeDocument/2006/math">
                      <m:nary>
                        <m:naryPr>
                          <m:chr m:val="∑"/>
                          <m:limLoc m:val="undOvr"/>
                          <m:subHide m:val="on"/>
                          <m:supHide m:val="on"/>
                          <m:ctrlPr>
                            <a:rPr lang="ru-RU" i="1">
                              <a:effectLst/>
                              <a:latin typeface="Cambria Math" panose="02040503050406030204" pitchFamily="18" charset="0"/>
                              <a:ea typeface="Times New Roman" panose="02020603050405020304" pitchFamily="18" charset="0"/>
                              <a:cs typeface="Times New Roman" panose="02020603050405020304" pitchFamily="18" charset="0"/>
                            </a:rPr>
                          </m:ctrlPr>
                        </m:naryPr>
                        <m:sub/>
                        <m:sup/>
                        <m:e>
                          <m:sSub>
                            <m:sSubPr>
                              <m:ctrlPr>
                                <a:rPr lang="ru-RU"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i="1">
                                  <a:effectLst/>
                                  <a:latin typeface="Cambria Math" panose="02040503050406030204" pitchFamily="18" charset="0"/>
                                  <a:ea typeface="Times New Roman" panose="02020603050405020304" pitchFamily="18" charset="0"/>
                                  <a:cs typeface="Times New Roman" panose="02020603050405020304" pitchFamily="18" charset="0"/>
                                </a:rPr>
                                <m:t>𝑁</m:t>
                              </m:r>
                            </m:e>
                            <m:sub>
                              <m:r>
                                <a:rPr lang="uk-UA" i="1">
                                  <a:effectLst/>
                                  <a:latin typeface="Cambria Math" panose="02040503050406030204" pitchFamily="18" charset="0"/>
                                  <a:ea typeface="Times New Roman" panose="02020603050405020304" pitchFamily="18" charset="0"/>
                                  <a:cs typeface="Times New Roman" panose="02020603050405020304" pitchFamily="18" charset="0"/>
                                </a:rPr>
                                <m:t>обл.</m:t>
                              </m:r>
                            </m:sub>
                          </m:sSub>
                          <m:r>
                            <a:rPr lang="uk-UA" i="1">
                              <a:effectLst/>
                              <a:latin typeface="Cambria Math" panose="02040503050406030204" pitchFamily="18" charset="0"/>
                              <a:ea typeface="Times New Roman" panose="02020603050405020304" pitchFamily="18" charset="0"/>
                              <a:cs typeface="Times New Roman" panose="02020603050405020304" pitchFamily="18" charset="0"/>
                            </a:rPr>
                            <m:t>=116+1154+577=1847 од.</m:t>
                          </m:r>
                        </m:e>
                      </m:nary>
                    </m:oMath>
                  </m:oMathPara>
                </a14:m>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uk-UA" dirty="0">
                    <a:effectLst/>
                    <a:latin typeface="Times New Roman" panose="02020603050405020304" pitchFamily="18" charset="0"/>
                    <a:ea typeface="Times New Roman" panose="02020603050405020304" pitchFamily="18" charset="0"/>
                    <a:cs typeface="Times New Roman" panose="02020603050405020304" pitchFamily="18" charset="0"/>
                  </a:rPr>
                  <a:t>В</a:t>
                </a:r>
                <a:r>
                  <a:rPr lang="uk-UA" baseline="-25000" dirty="0">
                    <a:effectLst/>
                    <a:latin typeface="Times New Roman" panose="02020603050405020304" pitchFamily="18" charset="0"/>
                    <a:ea typeface="Times New Roman" panose="02020603050405020304" pitchFamily="18" charset="0"/>
                    <a:cs typeface="Times New Roman" panose="02020603050405020304" pitchFamily="18" charset="0"/>
                  </a:rPr>
                  <a:t>ОФ</a:t>
                </a:r>
                <a:r>
                  <a:rPr lang="uk-UA" dirty="0">
                    <a:effectLst/>
                    <a:latin typeface="Times New Roman" panose="02020603050405020304" pitchFamily="18" charset="0"/>
                    <a:ea typeface="Times New Roman" panose="02020603050405020304" pitchFamily="18" charset="0"/>
                    <a:cs typeface="Times New Roman" panose="02020603050405020304" pitchFamily="18" charset="0"/>
                  </a:rPr>
                  <a:t> = 1847×10000 = 18470000 грн.</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463638" y="277936"/>
                <a:ext cx="11230379" cy="6351034"/>
              </a:xfrm>
              <a:prstGeom prst="rect">
                <a:avLst/>
              </a:prstGeom>
              <a:blipFill rotWithShape="0">
                <a:blip r:embed="rId2"/>
                <a:stretch>
                  <a:fillRect l="-434" t="-288" r="-489" b="-288"/>
                </a:stretch>
              </a:blipFill>
            </p:spPr>
            <p:txBody>
              <a:bodyPr/>
              <a:lstStyle/>
              <a:p>
                <a:r>
                  <a:rPr lang="ru-RU">
                    <a:noFill/>
                  </a:rPr>
                  <a:t> </a:t>
                </a:r>
              </a:p>
            </p:txBody>
          </p:sp>
        </mc:Fallback>
      </mc:AlternateContent>
    </p:spTree>
    <p:extLst>
      <p:ext uri="{BB962C8B-B14F-4D97-AF65-F5344CB8AC3E}">
        <p14:creationId xmlns:p14="http://schemas.microsoft.com/office/powerpoint/2010/main" val="1818367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9194" y="414660"/>
            <a:ext cx="11427853" cy="2365969"/>
          </a:xfrm>
          <a:prstGeom prst="rect">
            <a:avLst/>
          </a:prstGeom>
        </p:spPr>
        <p:txBody>
          <a:bodyPr wrap="square">
            <a:spAutoFit/>
          </a:bodyPr>
          <a:lstStyle/>
          <a:p>
            <a:pPr algn="just">
              <a:lnSpc>
                <a:spcPct val="115000"/>
              </a:lnSpc>
              <a:spcAft>
                <a:spcPts val="0"/>
              </a:spcAft>
            </a:pPr>
            <a:r>
              <a:rPr lang="uk-UA" sz="4400" b="1"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Виробничий процес</a:t>
            </a:r>
            <a:r>
              <a:rPr lang="uk-UA" sz="4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цілеспрямоване перетворення задіяних ресурсів на готову продукцію.</a:t>
            </a:r>
          </a:p>
        </p:txBody>
      </p:sp>
      <p:pic>
        <p:nvPicPr>
          <p:cNvPr id="6" name="Рисунок 5"/>
          <p:cNvPicPr>
            <a:picLocks noChangeAspect="1"/>
          </p:cNvPicPr>
          <p:nvPr/>
        </p:nvPicPr>
        <p:blipFill>
          <a:blip r:embed="rId2"/>
          <a:stretch>
            <a:fillRect/>
          </a:stretch>
        </p:blipFill>
        <p:spPr>
          <a:xfrm>
            <a:off x="901521" y="2780629"/>
            <a:ext cx="10586434" cy="3813354"/>
          </a:xfrm>
          <a:prstGeom prst="rect">
            <a:avLst/>
          </a:prstGeom>
        </p:spPr>
      </p:pic>
    </p:spTree>
    <p:extLst>
      <p:ext uri="{BB962C8B-B14F-4D97-AF65-F5344CB8AC3E}">
        <p14:creationId xmlns:p14="http://schemas.microsoft.com/office/powerpoint/2010/main" val="1683360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399245" y="502276"/>
            <a:ext cx="11449318" cy="5447763"/>
          </a:xfrm>
          <a:prstGeom prst="rect">
            <a:avLst/>
          </a:prstGeom>
        </p:spPr>
      </p:pic>
    </p:spTree>
    <p:extLst>
      <p:ext uri="{BB962C8B-B14F-4D97-AF65-F5344CB8AC3E}">
        <p14:creationId xmlns:p14="http://schemas.microsoft.com/office/powerpoint/2010/main" val="3209628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1972" y="208599"/>
            <a:ext cx="11500834" cy="2074414"/>
          </a:xfrm>
          <a:prstGeom prst="rect">
            <a:avLst/>
          </a:prstGeom>
        </p:spPr>
        <p:txBody>
          <a:bodyPr wrap="square">
            <a:spAutoFit/>
          </a:bodyPr>
          <a:lstStyle/>
          <a:p>
            <a:pPr algn="just">
              <a:lnSpc>
                <a:spcPct val="115000"/>
              </a:lnSpc>
              <a:spcAft>
                <a:spcPts val="0"/>
              </a:spcAft>
            </a:pPr>
            <a:r>
              <a:rPr lang="uk-UA" sz="28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М</a:t>
            </a:r>
            <a:r>
              <a:rPr lang="uk-UA" sz="2800" b="1"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етод організації виробництва</a:t>
            </a:r>
            <a:r>
              <a:rPr lang="uk-UA" sz="28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сукупність відповідних способів, заходів, послідовності та прийомів реалізації технологічного процесу, яка визначається порядком розміщення обладнання та рівнем його неперервності.</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Прямоугольник 4"/>
          <p:cNvSpPr/>
          <p:nvPr/>
        </p:nvSpPr>
        <p:spPr>
          <a:xfrm>
            <a:off x="321972" y="2283013"/>
            <a:ext cx="11286186" cy="4056495"/>
          </a:xfrm>
          <a:prstGeom prst="rect">
            <a:avLst/>
          </a:prstGeom>
        </p:spPr>
        <p:txBody>
          <a:bodyPr wrap="square">
            <a:spAutoFit/>
          </a:bodyPr>
          <a:lstStyle/>
          <a:p>
            <a:pPr algn="just">
              <a:lnSpc>
                <a:spcPct val="115000"/>
              </a:lnSpc>
              <a:spcAft>
                <a:spcPts val="0"/>
              </a:spcAft>
            </a:pPr>
            <a:r>
              <a:rPr lang="uk-UA" sz="2800" b="1"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Операція</a:t>
            </a:r>
            <a:r>
              <a:rPr lang="uk-UA" sz="28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8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як основна стадія виробничого процесу виконується без переналаштування обладнання на одному робочому місці або передбачає виготовляється одного закінченого продукту декількома робітниками.</a:t>
            </a:r>
            <a:endParaRPr lang="ru-RU" sz="28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15000"/>
              </a:lnSpc>
              <a:spcAft>
                <a:spcPts val="0"/>
              </a:spcAft>
            </a:pPr>
            <a:r>
              <a:rPr lang="uk-UA" sz="28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Розрізняють </a:t>
            </a:r>
            <a:r>
              <a:rPr lang="uk-UA" sz="2800" b="1"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основні</a:t>
            </a:r>
            <a:r>
              <a:rPr lang="uk-UA" sz="28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8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та</a:t>
            </a:r>
            <a:r>
              <a:rPr lang="uk-UA" sz="28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800" b="1"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допоміжні операції</a:t>
            </a:r>
            <a:r>
              <a:rPr lang="uk-UA" sz="28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algn="just">
              <a:lnSpc>
                <a:spcPct val="115000"/>
              </a:lnSpc>
              <a:spcAft>
                <a:spcPts val="0"/>
              </a:spcAft>
            </a:pPr>
            <a:r>
              <a:rPr lang="uk-UA" sz="2800" b="1"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Основні операції </a:t>
            </a:r>
            <a:r>
              <a:rPr lang="uk-UA" sz="28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змінюють форму, величину, властивості, якісні характеристики предметів обробки.</a:t>
            </a:r>
          </a:p>
          <a:p>
            <a:pPr algn="just">
              <a:lnSpc>
                <a:spcPct val="115000"/>
              </a:lnSpc>
              <a:spcAft>
                <a:spcPts val="0"/>
              </a:spcAft>
            </a:pPr>
            <a:r>
              <a:rPr lang="uk-UA" sz="2800" b="1"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Допоміжні операції </a:t>
            </a:r>
            <a:r>
              <a:rPr lang="uk-UA" sz="28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забезпечують нормальне виконання основних операцій (логістичні, складські операції, контроль якості тощо).</a:t>
            </a:r>
            <a:endParaRPr lang="ru-RU" sz="2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863125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04800" y="80391"/>
            <a:ext cx="11556642" cy="1815882"/>
          </a:xfrm>
          <a:prstGeom prst="rect">
            <a:avLst/>
          </a:prstGeom>
        </p:spPr>
        <p:txBody>
          <a:bodyPr wrap="square">
            <a:spAutoFit/>
          </a:bodyPr>
          <a:lstStyle/>
          <a:p>
            <a:pPr algn="just"/>
            <a:r>
              <a:rPr lang="uk-UA" sz="2800" dirty="0" smtClean="0">
                <a:solidFill>
                  <a:srgbClr val="000000"/>
                </a:solidFill>
                <a:latin typeface="Times New Roman" panose="02020603050405020304" pitchFamily="18" charset="0"/>
                <a:ea typeface="Times New Roman" panose="02020603050405020304" pitchFamily="18" charset="0"/>
              </a:rPr>
              <a:t>Кожний т</a:t>
            </a:r>
            <a:r>
              <a:rPr lang="uk-UA" sz="2800" dirty="0" smtClean="0">
                <a:solidFill>
                  <a:srgbClr val="000000"/>
                </a:solidFill>
                <a:effectLst/>
                <a:latin typeface="Times New Roman" panose="02020603050405020304" pitchFamily="18" charset="0"/>
                <a:ea typeface="Times New Roman" panose="02020603050405020304" pitchFamily="18" charset="0"/>
              </a:rPr>
              <a:t>ехнологічний процес кожного виробу чи деталі має власну специфік</a:t>
            </a:r>
            <a:r>
              <a:rPr lang="uk-UA" sz="28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 </a:t>
            </a:r>
            <a:r>
              <a:rPr lang="uk-UA" sz="2800" dirty="0">
                <a:latin typeface="Times New Roman" panose="02020603050405020304" pitchFamily="18" charset="0"/>
                <a:cs typeface="Times New Roman" panose="02020603050405020304" pitchFamily="18" charset="0"/>
              </a:rPr>
              <a:t>Залежно від способу організації виробництва розрізняють </a:t>
            </a:r>
            <a:r>
              <a:rPr lang="uk-UA" sz="2800" b="1" i="1" dirty="0">
                <a:latin typeface="Times New Roman" panose="02020603050405020304" pitchFamily="18" charset="0"/>
                <a:cs typeface="Times New Roman" panose="02020603050405020304" pitchFamily="18" charset="0"/>
              </a:rPr>
              <a:t>три методи організації технологічних процесів</a:t>
            </a:r>
            <a:r>
              <a:rPr lang="uk-UA" sz="2800" dirty="0">
                <a:latin typeface="Times New Roman" panose="02020603050405020304" pitchFamily="18" charset="0"/>
                <a:cs typeface="Times New Roman" panose="02020603050405020304" pitchFamily="18" charset="0"/>
              </a:rPr>
              <a:t>: непотоковий, потоковий, автоматизований</a:t>
            </a:r>
            <a:r>
              <a:rPr lang="uk-UA" sz="2800" dirty="0" smtClean="0">
                <a:latin typeface="Times New Roman" panose="02020603050405020304" pitchFamily="18" charset="0"/>
                <a:cs typeface="Times New Roman" panose="02020603050405020304" pitchFamily="18" charset="0"/>
              </a:rPr>
              <a:t>.</a:t>
            </a:r>
            <a:endParaRPr lang="ru-RU" sz="2800"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304800" y="2050820"/>
            <a:ext cx="11556642" cy="3880871"/>
          </a:xfrm>
          <a:prstGeom prst="rect">
            <a:avLst/>
          </a:prstGeom>
        </p:spPr>
        <p:txBody>
          <a:bodyPr wrap="square">
            <a:spAutoFit/>
          </a:bodyPr>
          <a:lstStyle/>
          <a:p>
            <a:pPr indent="190500" algn="just">
              <a:lnSpc>
                <a:spcPct val="115000"/>
              </a:lnSpc>
              <a:spcAft>
                <a:spcPts val="0"/>
              </a:spcAft>
            </a:pPr>
            <a:r>
              <a:rPr lang="uk-UA"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Непотокове виробництво передбачає</a:t>
            </a:r>
            <a:r>
              <a:rPr lang="uk-U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1143000" lvl="2" indent="-228600" algn="just">
              <a:lnSpc>
                <a:spcPct val="115000"/>
              </a:lnSpc>
              <a:spcAft>
                <a:spcPts val="0"/>
              </a:spcAft>
              <a:buSzPts val="1400"/>
              <a:buFont typeface="Symbol" panose="05050102010706020507" pitchFamily="18" charset="2"/>
              <a:buChar char=""/>
            </a:pPr>
            <a:r>
              <a:rPr lang="uk-U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виготовлення незначної кількості виробів різної конструктивної та технологічної складності на кожному робочому місці;</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1143000" lvl="2" indent="-228600" algn="just">
              <a:lnSpc>
                <a:spcPct val="115000"/>
              </a:lnSpc>
              <a:spcAft>
                <a:spcPts val="0"/>
              </a:spcAft>
              <a:buSzPts val="1400"/>
              <a:buFont typeface="Symbol" panose="05050102010706020507" pitchFamily="18" charset="2"/>
              <a:buChar char=""/>
            </a:pPr>
            <a:r>
              <a:rPr lang="uk-U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відсутність поняття «потокова лінія», довільне розміщення робочих місць, нерідко невідповідно послідовності виконання виробничих операцій;</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1143000" lvl="2" indent="-228600" algn="just">
              <a:lnSpc>
                <a:spcPct val="115000"/>
              </a:lnSpc>
              <a:spcAft>
                <a:spcPts val="0"/>
              </a:spcAft>
              <a:buSzPts val="1400"/>
              <a:buFont typeface="Symbol" panose="05050102010706020507" pitchFamily="18" charset="2"/>
              <a:buChar char=""/>
            </a:pPr>
            <a:r>
              <a:rPr lang="uk-U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наявність перерв у виробничому процесі, складний, інколи недостатньо раціональний рух предметів праці (наприклад, певні деталі зберігаються на складі, очікуючи закінчення обробки всієї партії);</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1143000" lvl="2" indent="-228600" algn="just">
              <a:lnSpc>
                <a:spcPct val="115000"/>
              </a:lnSpc>
              <a:spcAft>
                <a:spcPts val="0"/>
              </a:spcAft>
              <a:buSzPts val="1400"/>
              <a:buFont typeface="Symbol" panose="05050102010706020507" pitchFamily="18" charset="2"/>
              <a:buChar char=""/>
            </a:pPr>
            <a:r>
              <a:rPr lang="uk-U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універсальність задіяного обладнання.</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755900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44699" y="38072"/>
            <a:ext cx="11629622" cy="6853992"/>
          </a:xfrm>
          <a:prstGeom prst="rect">
            <a:avLst/>
          </a:prstGeom>
        </p:spPr>
        <p:txBody>
          <a:bodyPr wrap="square">
            <a:spAutoFit/>
          </a:bodyPr>
          <a:lstStyle/>
          <a:p>
            <a:pPr indent="190500" algn="just">
              <a:lnSpc>
                <a:spcPct val="115000"/>
              </a:lnSpc>
              <a:spcAft>
                <a:spcPts val="0"/>
              </a:spcAft>
            </a:pPr>
            <a:r>
              <a:rPr lang="uk-UA" sz="2400" b="1"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Потокове виробництво</a:t>
            </a:r>
            <a:r>
              <a:rPr lang="uk-UA"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lang="uk-U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більш досконалий метод організації виробництва, який передбачає найкоротші тривалість та шляхи обробки предметів праці.</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indent="190500" algn="just">
              <a:lnSpc>
                <a:spcPct val="115000"/>
              </a:lnSpc>
              <a:spcAft>
                <a:spcPts val="0"/>
              </a:spcAft>
            </a:pPr>
            <a:r>
              <a:rPr lang="uk-UA"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Ознаками потокового виробництва </a:t>
            </a:r>
            <a:r>
              <a:rPr lang="uk-U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є:</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uk-U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поділ виробничого процесу на окремі операції та їх тривале закріплення за певним робочим місцем;</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uk-U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закріплення певних операцій обробки одного виду продукції за групою робочих місць;</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uk-U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послідовне розміщення робочих місць відповідно до технологічного процесу;</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uk-U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підпорядкування виконання всіх операцій потокової лінії єдиного технологічному ритму;</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uk-U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чітка спеціалізація операцій технологічного процесу – на кожному робочому місці виконується лише одна або декілька однорідних операцій;</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uk-U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мінімізація технологічних перерв внаслідок чіткого та ритмічного руху деталей між операціями з використанням спеціальних транспортних засобів (конвеєрів);</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uk-U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одиничний рух предметів праці між окремими операціями або рух невеликими партіями.</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16541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04045" y="1770365"/>
            <a:ext cx="10809668" cy="2357568"/>
          </a:xfrm>
          <a:prstGeom prst="rect">
            <a:avLst/>
          </a:prstGeom>
        </p:spPr>
        <p:txBody>
          <a:bodyPr wrap="square">
            <a:spAutoFit/>
          </a:bodyPr>
          <a:lstStyle/>
          <a:p>
            <a:pPr indent="190500" algn="just">
              <a:lnSpc>
                <a:spcPct val="115000"/>
              </a:lnSpc>
              <a:spcAft>
                <a:spcPts val="0"/>
              </a:spcAft>
            </a:pPr>
            <a:r>
              <a:rPr lang="uk-UA" sz="3200" b="1"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Безперервно-поточна лінія (БПЛ)</a:t>
            </a:r>
            <a:r>
              <a:rPr lang="uk-UA" sz="3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передбачає повну синхронізацію основних і допоміжних технологічних операцій, які виконуються на спеціалізованих робочих місцях технологічного процесу, розміщених одне за одним. </a:t>
            </a:r>
            <a:endParaRPr lang="ru-RU" sz="3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170940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0608" y="287911"/>
            <a:ext cx="11565228" cy="6740307"/>
          </a:xfrm>
          <a:prstGeom prst="rect">
            <a:avLst/>
          </a:prstGeom>
        </p:spPr>
        <p:txBody>
          <a:bodyPr wrap="square">
            <a:spAutoFit/>
          </a:bodyPr>
          <a:lstStyle/>
          <a:p>
            <a:pPr algn="just">
              <a:lnSpc>
                <a:spcPct val="150000"/>
              </a:lnSpc>
              <a:spcAft>
                <a:spcPts val="0"/>
              </a:spcAft>
            </a:pPr>
            <a:r>
              <a:rPr lang="uk-UA" sz="2400" dirty="0" smtClean="0">
                <a:effectLst/>
                <a:latin typeface="Times New Roman" panose="02020603050405020304" pitchFamily="18" charset="0"/>
                <a:ea typeface="Times New Roman" panose="02020603050405020304" pitchFamily="18" charset="0"/>
              </a:rPr>
              <a:t>З моменту надходження предметів праці (сировини, матеріалів, заготовок) в обробку і до випуску готової продукції проходить достатньо тривалий час. Початкові ресурси і заготівки піддаються необхідній технологічній обробці на різних робочих місцях, дії природних процесів, набуваючи форми та властивостей готової продукції.</a:t>
            </a:r>
            <a:endParaRPr lang="ru-RU" sz="2400" dirty="0" smtClean="0">
              <a:effectLst/>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uk-UA" sz="2400" b="1" dirty="0" smtClean="0">
                <a:effectLst/>
                <a:latin typeface="Times New Roman" panose="02020603050405020304" pitchFamily="18" charset="0"/>
                <a:ea typeface="Times New Roman" panose="02020603050405020304" pitchFamily="18" charset="0"/>
              </a:rPr>
              <a:t>Календарний період часу</a:t>
            </a:r>
            <a:r>
              <a:rPr lang="uk-UA" sz="2400" dirty="0" smtClean="0">
                <a:effectLst/>
                <a:latin typeface="Times New Roman" panose="02020603050405020304" pitchFamily="18" charset="0"/>
                <a:ea typeface="Times New Roman" panose="02020603050405020304" pitchFamily="18" charset="0"/>
              </a:rPr>
              <a:t> впродовж якого задіяні ресурси проходять всі технологічні операції виробничого процесу та перетворюються на готову продукцію називають </a:t>
            </a:r>
            <a:r>
              <a:rPr lang="uk-UA" sz="2400" b="1" dirty="0" smtClean="0">
                <a:effectLst/>
                <a:latin typeface="Times New Roman" panose="02020603050405020304" pitchFamily="18" charset="0"/>
                <a:ea typeface="Times New Roman" panose="02020603050405020304" pitchFamily="18" charset="0"/>
              </a:rPr>
              <a:t>виробничим циклом</a:t>
            </a:r>
            <a:r>
              <a:rPr lang="uk-UA" sz="2400" dirty="0" smtClean="0">
                <a:effectLst/>
                <a:latin typeface="Times New Roman" panose="02020603050405020304" pitchFamily="18" charset="0"/>
                <a:ea typeface="Times New Roman" panose="02020603050405020304" pitchFamily="18" charset="0"/>
              </a:rPr>
              <a:t> </a:t>
            </a:r>
            <a:r>
              <a:rPr lang="uk-UA" sz="2400" b="1" dirty="0" err="1" smtClean="0">
                <a:effectLst/>
                <a:latin typeface="Times New Roman" panose="02020603050405020304" pitchFamily="18" charset="0"/>
                <a:ea typeface="Times New Roman" panose="02020603050405020304" pitchFamily="18" charset="0"/>
              </a:rPr>
              <a:t>Т</a:t>
            </a:r>
            <a:r>
              <a:rPr lang="uk-UA" sz="2400" b="1" baseline="-25000" dirty="0" err="1" smtClean="0">
                <a:effectLst/>
                <a:latin typeface="Times New Roman" panose="02020603050405020304" pitchFamily="18" charset="0"/>
                <a:ea typeface="Times New Roman" panose="02020603050405020304" pitchFamily="18" charset="0"/>
              </a:rPr>
              <a:t>вц</a:t>
            </a:r>
            <a:endParaRPr lang="uk-UA" sz="2400" b="1" baseline="-25000"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uk-UA" sz="2400" b="1" dirty="0" smtClean="0">
                <a:latin typeface="Times New Roman" panose="02020603050405020304" pitchFamily="18" charset="0"/>
                <a:cs typeface="Times New Roman" panose="02020603050405020304" pitchFamily="18" charset="0"/>
              </a:rPr>
              <a:t>Час</a:t>
            </a:r>
            <a:r>
              <a:rPr lang="uk-UA" sz="2400" dirty="0" smtClean="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здійснення основних технологічних операцій у виробничому циклі складає </a:t>
            </a:r>
            <a:r>
              <a:rPr lang="uk-UA" sz="2400" b="1" dirty="0">
                <a:latin typeface="Times New Roman" panose="02020603050405020304" pitchFamily="18" charset="0"/>
                <a:cs typeface="Times New Roman" panose="02020603050405020304" pitchFamily="18" charset="0"/>
              </a:rPr>
              <a:t>технологічний цикл</a:t>
            </a:r>
            <a:r>
              <a:rPr lang="uk-UA" sz="2400" dirty="0">
                <a:latin typeface="Times New Roman" panose="02020603050405020304" pitchFamily="18" charset="0"/>
                <a:cs typeface="Times New Roman" panose="02020603050405020304" pitchFamily="18" charset="0"/>
              </a:rPr>
              <a:t> </a:t>
            </a:r>
            <a:r>
              <a:rPr lang="uk-UA" sz="2400" b="1" dirty="0" err="1" smtClean="0">
                <a:latin typeface="Times New Roman" panose="02020603050405020304" pitchFamily="18" charset="0"/>
                <a:cs typeface="Times New Roman" panose="02020603050405020304" pitchFamily="18" charset="0"/>
              </a:rPr>
              <a:t>Т</a:t>
            </a:r>
            <a:r>
              <a:rPr lang="uk-UA" sz="2400" b="1" baseline="-25000" dirty="0" err="1" smtClean="0">
                <a:latin typeface="Times New Roman" panose="02020603050405020304" pitchFamily="18" charset="0"/>
                <a:cs typeface="Times New Roman" panose="02020603050405020304" pitchFamily="18" charset="0"/>
              </a:rPr>
              <a:t>ц</a:t>
            </a:r>
            <a:r>
              <a:rPr lang="uk-UA" sz="2400" dirty="0" smtClean="0">
                <a:latin typeface="Times New Roman" panose="02020603050405020304" pitchFamily="18" charset="0"/>
                <a:cs typeface="Times New Roman" panose="02020603050405020304" pitchFamily="18" charset="0"/>
              </a:rPr>
              <a:t>.</a:t>
            </a:r>
            <a:endParaRPr lang="ru-RU" sz="2400" dirty="0" smtClean="0">
              <a:latin typeface="Times New Roman" panose="02020603050405020304" pitchFamily="18" charset="0"/>
              <a:cs typeface="Times New Roman" panose="02020603050405020304" pitchFamily="18" charset="0"/>
            </a:endParaRPr>
          </a:p>
          <a:p>
            <a:pPr indent="450215" algn="just">
              <a:lnSpc>
                <a:spcPct val="150000"/>
              </a:lnSpc>
              <a:spcAft>
                <a:spcPts val="0"/>
              </a:spcAft>
            </a:pPr>
            <a:r>
              <a:rPr lang="uk-UA" sz="2400" dirty="0" smtClean="0">
                <a:latin typeface="Times New Roman" panose="02020603050405020304" pitchFamily="18" charset="0"/>
                <a:cs typeface="Times New Roman" panose="02020603050405020304" pitchFamily="18" charset="0"/>
              </a:rPr>
              <a:t>В </a:t>
            </a:r>
            <a:r>
              <a:rPr lang="uk-UA" sz="2400" dirty="0">
                <a:latin typeface="Times New Roman" panose="02020603050405020304" pitchFamily="18" charset="0"/>
                <a:cs typeface="Times New Roman" panose="02020603050405020304" pitchFamily="18" charset="0"/>
              </a:rPr>
              <a:t>основу технологічного циклу покладені </a:t>
            </a:r>
            <a:r>
              <a:rPr lang="uk-UA" sz="2400" b="1" dirty="0">
                <a:latin typeface="Times New Roman" panose="02020603050405020304" pitchFamily="18" charset="0"/>
                <a:cs typeface="Times New Roman" panose="02020603050405020304" pitchFamily="18" charset="0"/>
              </a:rPr>
              <a:t>операційні цикли</a:t>
            </a:r>
            <a:r>
              <a:rPr lang="uk-UA" sz="2400" dirty="0">
                <a:latin typeface="Times New Roman" panose="02020603050405020304" pitchFamily="18" charset="0"/>
                <a:cs typeface="Times New Roman" panose="02020603050405020304" pitchFamily="18" charset="0"/>
              </a:rPr>
              <a:t> – час обробки виробу </a:t>
            </a:r>
            <a:r>
              <a:rPr lang="uk-UA" sz="2400" dirty="0" smtClean="0">
                <a:latin typeface="Times New Roman" panose="02020603050405020304" pitchFamily="18" charset="0"/>
                <a:cs typeface="Times New Roman" panose="02020603050405020304" pitchFamily="18" charset="0"/>
              </a:rPr>
              <a:t>на </a:t>
            </a:r>
            <a:r>
              <a:rPr lang="uk-UA" sz="2400" dirty="0">
                <a:latin typeface="Times New Roman" panose="02020603050405020304" pitchFamily="18" charset="0"/>
                <a:cs typeface="Times New Roman" panose="02020603050405020304" pitchFamily="18" charset="0"/>
              </a:rPr>
              <a:t>окремій операції Т</a:t>
            </a:r>
            <a:r>
              <a:rPr lang="uk-UA" sz="2400" baseline="-25000" dirty="0">
                <a:latin typeface="Times New Roman" panose="02020603050405020304" pitchFamily="18" charset="0"/>
                <a:cs typeface="Times New Roman" panose="02020603050405020304" pitchFamily="18" charset="0"/>
              </a:rPr>
              <a:t>оп</a:t>
            </a:r>
            <a:r>
              <a:rPr lang="uk-UA" sz="2400" dirty="0">
                <a:latin typeface="Times New Roman" panose="02020603050405020304" pitchFamily="18" charset="0"/>
                <a:cs typeface="Times New Roman" panose="02020603050405020304" pitchFamily="18" charset="0"/>
              </a:rPr>
              <a:t>, який залежить від кількості задіяних одиниць обладнання (робочих місць) С</a:t>
            </a:r>
            <a:r>
              <a:rPr lang="uk-UA" sz="2400" baseline="-25000" dirty="0">
                <a:latin typeface="Times New Roman" panose="02020603050405020304" pitchFamily="18" charset="0"/>
                <a:cs typeface="Times New Roman" panose="02020603050405020304" pitchFamily="18" charset="0"/>
              </a:rPr>
              <a:t>і</a:t>
            </a:r>
            <a:r>
              <a:rPr lang="uk-UA" sz="2400" dirty="0">
                <a:latin typeface="Times New Roman" panose="02020603050405020304" pitchFamily="18" charset="0"/>
                <a:cs typeface="Times New Roman" panose="02020603050405020304" pitchFamily="18" charset="0"/>
              </a:rPr>
              <a:t> на кожній і-й операції, од</a:t>
            </a:r>
            <a:r>
              <a:rPr lang="uk-UA"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06490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3"/>
              <p:cNvSpPr>
                <a:spLocks noChangeArrowheads="1"/>
              </p:cNvSpPr>
              <p:nvPr/>
            </p:nvSpPr>
            <p:spPr bwMode="auto">
              <a:xfrm>
                <a:off x="193183" y="681472"/>
                <a:ext cx="11590986" cy="4960589"/>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08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Якщо задіяна одна одиниця обладнання, то С</a:t>
                </a:r>
                <a:r>
                  <a:rPr kumimoji="0" lang="uk-UA" altLang="ru-RU" sz="2400" b="0"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і</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 а </a:t>
                </a:r>
                <a:r>
                  <a:rPr kumimoji="0" lang="uk-UA" altLang="ru-RU" sz="24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тривалість операційного циклу</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визначатиметься за формулою:</a:t>
                </a:r>
                <a:endParaRPr kumimoji="0" lang="ru-RU" altLang="ru-RU"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450850" algn="r" defTabSz="914400" rtl="0" eaLnBrk="0" fontAlgn="base" latinLnBrk="0" hangingPunct="0">
                  <a:lnSpc>
                    <a:spcPct val="100000"/>
                  </a:lnSpc>
                  <a:spcBef>
                    <a:spcPct val="0"/>
                  </a:spcBef>
                  <a:spcAft>
                    <a:spcPct val="0"/>
                  </a:spcAft>
                  <a:buClrTx/>
                  <a:buSzTx/>
                  <a:buFontTx/>
                  <a:buNone/>
                  <a:tabLst/>
                </a:pP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Т</a:t>
                </a:r>
                <a:r>
                  <a:rPr kumimoji="0" lang="uk-UA" altLang="ru-RU" sz="2400" b="0"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оп </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n-US"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n</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n-US" altLang="ru-RU" sz="24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a:t>
                </a:r>
                <a:r>
                  <a:rPr kumimoji="0" lang="en-US" altLang="ru-RU" sz="2400" b="0" i="0" u="none" strike="noStrike" cap="none" normalizeH="0" baseline="-3000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i</a:t>
                </a:r>
                <a:r>
                  <a:rPr kumimoji="0" lang="uk-UA" altLang="ru-RU" sz="2400" b="0"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kumimoji="0" lang="ru-RU" altLang="ru-RU"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де </a:t>
                </a:r>
                <a:r>
                  <a:rPr kumimoji="0" lang="en-US"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n</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величина</a:t>
                </a:r>
                <a:r>
                  <a:rPr kumimoji="0" lang="uk-UA" altLang="ru-RU" sz="24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партії обробки деталей, од.;</a:t>
                </a:r>
                <a:endParaRPr kumimoji="0" lang="ru-RU" altLang="ru-RU"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en-US" altLang="ru-RU" sz="24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a:t>
                </a:r>
                <a:r>
                  <a:rPr kumimoji="0" lang="en-US" altLang="ru-RU" sz="2400" b="0" i="0" u="none" strike="noStrike" cap="none" normalizeH="0" baseline="-3000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i</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тривалість і-й операції обробки деталі (штучно-калькуляційна норма часу), хв.</a:t>
                </a:r>
                <a:endParaRPr kumimoji="0" lang="ru-RU" altLang="ru-RU"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Якщо задіяно декілька одиниць обладнання, то С</a:t>
                </a:r>
                <a:r>
                  <a:rPr kumimoji="0" lang="uk-UA" altLang="ru-RU" sz="2400" b="0" i="0" u="none" strike="noStrike" cap="none" normalizeH="0" baseline="-30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і</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&gt;1, </a:t>
                </a:r>
                <a:r>
                  <a:rPr kumimoji="0" lang="uk-UA" altLang="ru-RU" sz="24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тривалість операційного циклу</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визначатиметься за формулою:</a:t>
                </a:r>
              </a:p>
              <a:p>
                <a:pPr lvl="0" algn="r">
                  <a:tabLst>
                    <a:tab pos="3284538" algn="ctr"/>
                    <a:tab pos="4733925" algn="l"/>
                    <a:tab pos="4943475" algn="l"/>
                  </a:tabLst>
                </a:pPr>
                <a:r>
                  <a:rPr kumimoji="0" lang="en-US" altLang="ru-RU" sz="2400" b="1" u="none" strike="noStrike" cap="none" normalizeH="0" baseline="0" dirty="0" smtClean="0">
                    <a:ln>
                      <a:noFill/>
                    </a:ln>
                    <a:solidFill>
                      <a:schemeClr val="tx1"/>
                    </a:solidFill>
                    <a:effectLst/>
                  </a:rPr>
                  <a:t>					</a:t>
                </a:r>
                <a14:m>
                  <m:oMath xmlns:m="http://schemas.openxmlformats.org/officeDocument/2006/math">
                    <m:sSub>
                      <m:sSubPr>
                        <m:ctrlPr>
                          <a:rPr kumimoji="0" lang="uk-UA" altLang="ru-RU" sz="2400" i="1" u="none" strike="noStrike" cap="none" normalizeH="0" baseline="0" dirty="0" smtClean="0">
                            <a:ln>
                              <a:noFill/>
                            </a:ln>
                            <a:solidFill>
                              <a:schemeClr val="tx1"/>
                            </a:solidFill>
                            <a:effectLst/>
                            <a:latin typeface="Cambria Math" panose="02040503050406030204" pitchFamily="18" charset="0"/>
                          </a:rPr>
                        </m:ctrlPr>
                      </m:sSubPr>
                      <m:e>
                        <m:r>
                          <m:rPr>
                            <m:sty m:val="p"/>
                          </m:rPr>
                          <a:rPr kumimoji="0" lang="en-US" altLang="ru-RU" sz="2400" b="0" i="0" u="none" strike="noStrike" cap="none" normalizeH="0" baseline="0" dirty="0" smtClean="0">
                            <a:ln>
                              <a:noFill/>
                            </a:ln>
                            <a:solidFill>
                              <a:schemeClr val="tx1"/>
                            </a:solidFill>
                            <a:effectLst/>
                            <a:latin typeface="Cambria Math" panose="02040503050406030204" pitchFamily="18" charset="0"/>
                          </a:rPr>
                          <m:t>T</m:t>
                        </m:r>
                      </m:e>
                      <m:sub>
                        <m:r>
                          <a:rPr kumimoji="0" lang="uk-UA" altLang="ru-RU" sz="2400" b="0" i="0" u="none" strike="noStrike" cap="none" normalizeH="0" baseline="0" dirty="0" smtClean="0">
                            <a:ln>
                              <a:noFill/>
                            </a:ln>
                            <a:solidFill>
                              <a:schemeClr val="tx1"/>
                            </a:solidFill>
                            <a:effectLst/>
                            <a:latin typeface="Cambria Math" panose="02040503050406030204" pitchFamily="18" charset="0"/>
                          </a:rPr>
                          <m:t>оп</m:t>
                        </m:r>
                      </m:sub>
                    </m:sSub>
                    <m:r>
                      <a:rPr kumimoji="0" lang="uk-UA" altLang="ru-RU" sz="2400" b="0" i="0" u="none" strike="noStrike" cap="none" normalizeH="0" baseline="0" dirty="0" smtClean="0">
                        <a:ln>
                          <a:noFill/>
                        </a:ln>
                        <a:solidFill>
                          <a:schemeClr val="tx1"/>
                        </a:solidFill>
                        <a:effectLst/>
                        <a:latin typeface="Cambria Math" panose="02040503050406030204" pitchFamily="18" charset="0"/>
                      </a:rPr>
                      <m:t>=</m:t>
                    </m:r>
                    <m:sSub>
                      <m:sSubPr>
                        <m:ctrlPr>
                          <a:rPr kumimoji="0" lang="uk-UA" altLang="ru-RU" sz="2400" i="1" u="none" strike="noStrike" cap="none" normalizeH="0" baseline="0" dirty="0" smtClean="0">
                            <a:ln>
                              <a:noFill/>
                            </a:ln>
                            <a:solidFill>
                              <a:schemeClr val="tx1"/>
                            </a:solidFill>
                            <a:effectLst/>
                            <a:latin typeface="Cambria Math" panose="02040503050406030204" pitchFamily="18" charset="0"/>
                          </a:rPr>
                        </m:ctrlPr>
                      </m:sSubPr>
                      <m:e>
                        <m:r>
                          <m:rPr>
                            <m:sty m:val="p"/>
                          </m:rPr>
                          <a:rPr kumimoji="0" lang="en-US" altLang="ru-RU" sz="2400" b="0" i="0" u="none" strike="noStrike" cap="none" normalizeH="0" baseline="0" dirty="0" smtClean="0">
                            <a:ln>
                              <a:noFill/>
                            </a:ln>
                            <a:solidFill>
                              <a:schemeClr val="tx1"/>
                            </a:solidFill>
                            <a:effectLst/>
                            <a:latin typeface="Cambria Math" panose="02040503050406030204" pitchFamily="18" charset="0"/>
                          </a:rPr>
                          <m:t>t</m:t>
                        </m:r>
                      </m:e>
                      <m:sub>
                        <m:r>
                          <m:rPr>
                            <m:sty m:val="p"/>
                          </m:rPr>
                          <a:rPr kumimoji="0" lang="en-US" altLang="ru-RU" sz="2400" b="0" i="0" u="none" strike="noStrike" cap="none" normalizeH="0" baseline="0" dirty="0" smtClean="0">
                            <a:ln>
                              <a:noFill/>
                            </a:ln>
                            <a:solidFill>
                              <a:schemeClr val="tx1"/>
                            </a:solidFill>
                            <a:effectLst/>
                            <a:latin typeface="Cambria Math" panose="02040503050406030204" pitchFamily="18" charset="0"/>
                          </a:rPr>
                          <m:t>i</m:t>
                        </m:r>
                      </m:sub>
                    </m:sSub>
                    <m:r>
                      <a:rPr kumimoji="0" lang="uk-UA" altLang="ru-RU" sz="2400" b="1" i="1" u="none" strike="noStrike" cap="none" normalizeH="0" baseline="0" dirty="0" smtClean="0">
                        <a:ln>
                          <a:noFill/>
                        </a:ln>
                        <a:solidFill>
                          <a:schemeClr val="tx1"/>
                        </a:solidFill>
                        <a:effectLst/>
                        <a:latin typeface="Cambria Math" panose="02040503050406030204" pitchFamily="18" charset="0"/>
                        <a:ea typeface="Cambria Math" panose="02040503050406030204" pitchFamily="18" charset="0"/>
                      </a:rPr>
                      <m:t>×</m:t>
                    </m:r>
                    <m:d>
                      <m:dPr>
                        <m:begChr m:val="["/>
                        <m:endChr m:val="]"/>
                        <m:ctrlPr>
                          <a:rPr kumimoji="0" lang="uk-UA" altLang="ru-RU" sz="2400" b="1" i="1" u="none" strike="noStrike" cap="none" normalizeH="0" baseline="0" dirty="0" smtClean="0">
                            <a:ln>
                              <a:noFill/>
                            </a:ln>
                            <a:solidFill>
                              <a:schemeClr val="tx1"/>
                            </a:solidFill>
                            <a:effectLst/>
                            <a:latin typeface="Cambria Math" panose="02040503050406030204" pitchFamily="18" charset="0"/>
                          </a:rPr>
                        </m:ctrlPr>
                      </m:dPr>
                      <m:e>
                        <m:f>
                          <m:fPr>
                            <m:ctrlPr>
                              <a:rPr kumimoji="0" lang="uk-UA" altLang="ru-RU" sz="2400" b="1" i="1" u="none" strike="noStrike" cap="none" normalizeH="0" baseline="0" dirty="0" smtClean="0">
                                <a:ln>
                                  <a:noFill/>
                                </a:ln>
                                <a:solidFill>
                                  <a:schemeClr val="tx1"/>
                                </a:solidFill>
                                <a:effectLst/>
                                <a:latin typeface="Cambria Math" panose="02040503050406030204" pitchFamily="18" charset="0"/>
                              </a:rPr>
                            </m:ctrlPr>
                          </m:fPr>
                          <m:num>
                            <m:r>
                              <a:rPr kumimoji="0" lang="en-US" altLang="ru-RU" sz="2400" b="1" i="1" u="none" strike="noStrike" cap="none" normalizeH="0" baseline="0" dirty="0" smtClean="0">
                                <a:ln>
                                  <a:noFill/>
                                </a:ln>
                                <a:solidFill>
                                  <a:schemeClr val="tx1"/>
                                </a:solidFill>
                                <a:effectLst/>
                                <a:latin typeface="Cambria Math" panose="02040503050406030204" pitchFamily="18" charset="0"/>
                              </a:rPr>
                              <m:t>𝒏</m:t>
                            </m:r>
                          </m:num>
                          <m:den>
                            <m:sSub>
                              <m:sSubPr>
                                <m:ctrlPr>
                                  <a:rPr kumimoji="0" lang="uk-UA" altLang="ru-RU" sz="2400" b="1" i="1" u="none" strike="noStrike" cap="none" normalizeH="0" baseline="0" dirty="0" smtClean="0">
                                    <a:ln>
                                      <a:noFill/>
                                    </a:ln>
                                    <a:solidFill>
                                      <a:schemeClr val="tx1"/>
                                    </a:solidFill>
                                    <a:effectLst/>
                                    <a:latin typeface="Cambria Math" panose="02040503050406030204" pitchFamily="18" charset="0"/>
                                  </a:rPr>
                                </m:ctrlPr>
                              </m:sSubPr>
                              <m:e>
                                <m:r>
                                  <a:rPr kumimoji="0" lang="en-US" altLang="ru-RU" sz="2400" b="1" i="1" u="none" strike="noStrike" cap="none" normalizeH="0" baseline="0" dirty="0" smtClean="0">
                                    <a:ln>
                                      <a:noFill/>
                                    </a:ln>
                                    <a:solidFill>
                                      <a:schemeClr val="tx1"/>
                                    </a:solidFill>
                                    <a:effectLst/>
                                    <a:latin typeface="Cambria Math" panose="02040503050406030204" pitchFamily="18" charset="0"/>
                                  </a:rPr>
                                  <m:t>𝑪</m:t>
                                </m:r>
                              </m:e>
                              <m:sub>
                                <m:r>
                                  <a:rPr kumimoji="0" lang="en-US" altLang="ru-RU" sz="2400" b="1" i="1" u="none" strike="noStrike" cap="none" normalizeH="0" baseline="0" dirty="0" smtClean="0">
                                    <a:ln>
                                      <a:noFill/>
                                    </a:ln>
                                    <a:solidFill>
                                      <a:schemeClr val="tx1"/>
                                    </a:solidFill>
                                    <a:effectLst/>
                                    <a:latin typeface="Cambria Math" panose="02040503050406030204" pitchFamily="18" charset="0"/>
                                  </a:rPr>
                                  <m:t>𝒊</m:t>
                                </m:r>
                              </m:sub>
                            </m:sSub>
                          </m:den>
                        </m:f>
                      </m:e>
                    </m:d>
                    <m:r>
                      <a:rPr kumimoji="0" lang="uk-UA" altLang="ru-RU" sz="2400" b="1" i="1" u="none" strike="noStrike" cap="none" normalizeH="0" baseline="0" dirty="0" smtClean="0">
                        <a:ln>
                          <a:noFill/>
                        </a:ln>
                        <a:solidFill>
                          <a:schemeClr val="tx1"/>
                        </a:solidFill>
                        <a:effectLst/>
                        <a:latin typeface="Cambria Math" panose="02040503050406030204" pitchFamily="18" charset="0"/>
                      </a:rPr>
                      <m:t>мах</m:t>
                    </m:r>
                    <m:r>
                      <a:rPr kumimoji="0" lang="uk-UA" altLang="ru-RU" sz="2400" b="1" i="0" u="none" strike="noStrike" cap="none" normalizeH="0" baseline="0" dirty="0" smtClean="0">
                        <a:ln>
                          <a:noFill/>
                        </a:ln>
                        <a:solidFill>
                          <a:schemeClr val="tx1"/>
                        </a:solidFill>
                        <a:effectLst/>
                        <a:latin typeface="Cambria Math" panose="02040503050406030204" pitchFamily="18" charset="0"/>
                      </a:rPr>
                      <m:t> </m:t>
                    </m:r>
                  </m:oMath>
                </a14:m>
                <a:r>
                  <a:rPr kumimoji="0" lang="uk-UA" altLang="ru-RU" sz="24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n-US" altLang="ru-RU" sz="24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altLang="ru-RU" sz="2400" b="1" dirty="0">
                    <a:latin typeface="Times New Roman" panose="02020603050405020304" pitchFamily="18" charset="0"/>
                    <a:ea typeface="Times New Roman" panose="02020603050405020304" pitchFamily="18" charset="0"/>
                    <a:cs typeface="Times New Roman" panose="02020603050405020304" pitchFamily="18" charset="0"/>
                  </a:rPr>
                  <a:t>	</a:t>
                </a:r>
                <a:r>
                  <a:rPr kumimoji="0" lang="en-US" altLang="ru-RU" sz="240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ru-RU" sz="2400" dirty="0">
                  <a:latin typeface="Times New Roman" panose="02020603050405020304" pitchFamily="18" charset="0"/>
                  <a:ea typeface="Times New Roman" panose="02020603050405020304" pitchFamily="18" charset="0"/>
                  <a:cs typeface="Times New Roman" panose="02020603050405020304" pitchFamily="18" charset="0"/>
                </a:endParaRPr>
              </a:p>
              <a:p>
                <a:pPr lvl="0">
                  <a:tabLst>
                    <a:tab pos="3284538" algn="ctr"/>
                    <a:tab pos="4733925" algn="l"/>
                    <a:tab pos="4943475" algn="l"/>
                  </a:tabLst>
                </a:pP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де </a:t>
                </a:r>
                <a:r>
                  <a:rPr lang="en-US"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n</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 – величина</a:t>
                </a:r>
                <a:r>
                  <a:rPr lang="uk-UA" altLang="ru-RU" sz="2400" b="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партії обробки деталей, од.;</a:t>
                </a:r>
                <a:endParaRPr lang="ru-RU" altLang="ru-RU" sz="2400" dirty="0" smtClean="0">
                  <a:latin typeface="Times New Roman" panose="02020603050405020304" pitchFamily="18" charset="0"/>
                  <a:cs typeface="Times New Roman" panose="02020603050405020304" pitchFamily="18" charset="0"/>
                </a:endParaRPr>
              </a:p>
              <a:p>
                <a:pPr lvl="0">
                  <a:tabLst>
                    <a:tab pos="3284538" algn="ctr"/>
                    <a:tab pos="4733925" algn="l"/>
                    <a:tab pos="4943475" algn="l"/>
                  </a:tabLst>
                </a:pPr>
                <a:r>
                  <a:rPr lang="en-US" altLang="ru-RU" sz="2400" dirty="0" err="1" smtClean="0">
                    <a:latin typeface="Times New Roman" panose="02020603050405020304" pitchFamily="18" charset="0"/>
                    <a:ea typeface="Times New Roman" panose="02020603050405020304" pitchFamily="18" charset="0"/>
                    <a:cs typeface="Times New Roman" panose="02020603050405020304" pitchFamily="18" charset="0"/>
                  </a:rPr>
                  <a:t>t</a:t>
                </a:r>
                <a:r>
                  <a:rPr lang="en-US" altLang="ru-RU" sz="2400" baseline="-30000" dirty="0" err="1" smtClean="0">
                    <a:latin typeface="Times New Roman" panose="02020603050405020304" pitchFamily="18" charset="0"/>
                    <a:ea typeface="Times New Roman" panose="02020603050405020304" pitchFamily="18" charset="0"/>
                    <a:cs typeface="Times New Roman" panose="02020603050405020304" pitchFamily="18" charset="0"/>
                  </a:rPr>
                  <a:t>i</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uk-UA" altLang="ru-RU" sz="2400" dirty="0">
                    <a:latin typeface="Times New Roman" panose="02020603050405020304" pitchFamily="18" charset="0"/>
                    <a:ea typeface="Times New Roman" panose="02020603050405020304" pitchFamily="18" charset="0"/>
                    <a:cs typeface="Times New Roman" panose="02020603050405020304" pitchFamily="18" charset="0"/>
                  </a:rPr>
                  <a:t>– тривалість і-й операції обробки деталі, хв</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en-US" altLang="ru-RU" sz="2400" dirty="0" smtClean="0">
                  <a:latin typeface="Times New Roman" panose="02020603050405020304" pitchFamily="18" charset="0"/>
                  <a:ea typeface="Times New Roman" panose="02020603050405020304" pitchFamily="18" charset="0"/>
                  <a:cs typeface="Times New Roman" panose="02020603050405020304" pitchFamily="18" charset="0"/>
                </a:endParaRPr>
              </a:p>
              <a:p>
                <a:pPr>
                  <a:tabLst>
                    <a:tab pos="3284538" algn="ctr"/>
                    <a:tab pos="4733925" algn="l"/>
                    <a:tab pos="4943475" algn="l"/>
                  </a:tabLst>
                </a:pPr>
                <a14:m>
                  <m:oMath xmlns:m="http://schemas.openxmlformats.org/officeDocument/2006/math">
                    <m:d>
                      <m:dPr>
                        <m:begChr m:val="["/>
                        <m:endChr m:val="]"/>
                        <m:ctrlPr>
                          <a:rPr kumimoji="0" lang="uk-UA" altLang="ru-RU" sz="2400" b="1" i="1" u="none" strike="noStrike" cap="none" normalizeH="0" baseline="0" dirty="0" smtClean="0">
                            <a:ln>
                              <a:noFill/>
                            </a:ln>
                            <a:solidFill>
                              <a:schemeClr val="tx1"/>
                            </a:solidFill>
                            <a:effectLst/>
                            <a:latin typeface="Cambria Math" panose="02040503050406030204" pitchFamily="18" charset="0"/>
                          </a:rPr>
                        </m:ctrlPr>
                      </m:dPr>
                      <m:e>
                        <m:f>
                          <m:fPr>
                            <m:ctrlPr>
                              <a:rPr kumimoji="0" lang="uk-UA" altLang="ru-RU" sz="2400" b="1" i="1" u="none" strike="noStrike" cap="none" normalizeH="0" baseline="0" dirty="0" smtClean="0">
                                <a:ln>
                                  <a:noFill/>
                                </a:ln>
                                <a:solidFill>
                                  <a:schemeClr val="tx1"/>
                                </a:solidFill>
                                <a:effectLst/>
                                <a:latin typeface="Cambria Math" panose="02040503050406030204" pitchFamily="18" charset="0"/>
                              </a:rPr>
                            </m:ctrlPr>
                          </m:fPr>
                          <m:num>
                            <m:r>
                              <a:rPr kumimoji="0" lang="en-US" altLang="ru-RU" sz="2400" b="1" i="1" u="none" strike="noStrike" cap="none" normalizeH="0" baseline="0" dirty="0" smtClean="0">
                                <a:ln>
                                  <a:noFill/>
                                </a:ln>
                                <a:solidFill>
                                  <a:schemeClr val="tx1"/>
                                </a:solidFill>
                                <a:effectLst/>
                                <a:latin typeface="Cambria Math" panose="02040503050406030204" pitchFamily="18" charset="0"/>
                              </a:rPr>
                              <m:t>𝒏</m:t>
                            </m:r>
                          </m:num>
                          <m:den>
                            <m:sSub>
                              <m:sSubPr>
                                <m:ctrlPr>
                                  <a:rPr kumimoji="0" lang="uk-UA" altLang="ru-RU" sz="2400" b="1" i="1" u="none" strike="noStrike" cap="none" normalizeH="0" baseline="0" dirty="0" smtClean="0">
                                    <a:ln>
                                      <a:noFill/>
                                    </a:ln>
                                    <a:solidFill>
                                      <a:schemeClr val="tx1"/>
                                    </a:solidFill>
                                    <a:effectLst/>
                                    <a:latin typeface="Cambria Math" panose="02040503050406030204" pitchFamily="18" charset="0"/>
                                  </a:rPr>
                                </m:ctrlPr>
                              </m:sSubPr>
                              <m:e>
                                <m:r>
                                  <a:rPr kumimoji="0" lang="en-US" altLang="ru-RU" sz="2400" b="1" i="1" u="none" strike="noStrike" cap="none" normalizeH="0" baseline="0" dirty="0" smtClean="0">
                                    <a:ln>
                                      <a:noFill/>
                                    </a:ln>
                                    <a:solidFill>
                                      <a:schemeClr val="tx1"/>
                                    </a:solidFill>
                                    <a:effectLst/>
                                    <a:latin typeface="Cambria Math" panose="02040503050406030204" pitchFamily="18" charset="0"/>
                                  </a:rPr>
                                  <m:t>𝑪</m:t>
                                </m:r>
                              </m:e>
                              <m:sub>
                                <m:r>
                                  <a:rPr kumimoji="0" lang="en-US" altLang="ru-RU" sz="2400" b="1" i="1" u="none" strike="noStrike" cap="none" normalizeH="0" baseline="0" dirty="0" smtClean="0">
                                    <a:ln>
                                      <a:noFill/>
                                    </a:ln>
                                    <a:solidFill>
                                      <a:schemeClr val="tx1"/>
                                    </a:solidFill>
                                    <a:effectLst/>
                                    <a:latin typeface="Cambria Math" panose="02040503050406030204" pitchFamily="18" charset="0"/>
                                  </a:rPr>
                                  <m:t>𝒊</m:t>
                                </m:r>
                              </m:sub>
                            </m:sSub>
                          </m:den>
                        </m:f>
                      </m:e>
                    </m:d>
                    <m:r>
                      <a:rPr kumimoji="0" lang="uk-UA" altLang="ru-RU" sz="2400" b="1" i="1" u="none" strike="noStrike" cap="none" normalizeH="0" baseline="0" dirty="0" smtClean="0">
                        <a:ln>
                          <a:noFill/>
                        </a:ln>
                        <a:solidFill>
                          <a:schemeClr val="tx1"/>
                        </a:solidFill>
                        <a:effectLst/>
                        <a:latin typeface="Cambria Math" panose="02040503050406030204" pitchFamily="18" charset="0"/>
                      </a:rPr>
                      <m:t>мах</m:t>
                    </m:r>
                  </m:oMath>
                </a14:m>
                <a:r>
                  <a:rPr kumimoji="0" lang="en-US" altLang="ru-RU"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 </a:t>
                </a:r>
                <a:r>
                  <a:rPr lang="uk-UA" sz="2400" dirty="0" smtClean="0">
                    <a:latin typeface="Times New Roman" panose="02020603050405020304" pitchFamily="18" charset="0"/>
                    <a:cs typeface="Times New Roman" panose="02020603050405020304" pitchFamily="18" charset="0"/>
                  </a:rPr>
                  <a:t>ціл</a:t>
                </a:r>
                <a:r>
                  <a:rPr lang="uk-UA" sz="2400" dirty="0">
                    <a:latin typeface="Times New Roman" panose="02020603050405020304" pitchFamily="18" charset="0"/>
                    <a:cs typeface="Times New Roman" panose="02020603050405020304" pitchFamily="18" charset="0"/>
                  </a:rPr>
                  <a:t>а</a:t>
                </a:r>
                <a:r>
                  <a:rPr lang="uk-UA" sz="2400" dirty="0" smtClean="0">
                    <a:latin typeface="Times New Roman" panose="02020603050405020304" pitchFamily="18" charset="0"/>
                    <a:cs typeface="Times New Roman" panose="02020603050405020304" pitchFamily="18" charset="0"/>
                  </a:rPr>
                  <a:t> частина числа, яка означає кількість деталей найбільш </a:t>
                </a:r>
                <a:r>
                  <a:rPr lang="uk-UA" sz="2400" dirty="0">
                    <a:latin typeface="Times New Roman" panose="02020603050405020304" pitchFamily="18" charset="0"/>
                    <a:cs typeface="Times New Roman" panose="02020603050405020304" pitchFamily="18" charset="0"/>
                  </a:rPr>
                  <a:t>завантаженого робочого </a:t>
                </a:r>
                <a:r>
                  <a:rPr lang="uk-UA" sz="2400" dirty="0" smtClean="0">
                    <a:latin typeface="Times New Roman" panose="02020603050405020304" pitchFamily="18" charset="0"/>
                    <a:cs typeface="Times New Roman" panose="02020603050405020304" pitchFamily="18" charset="0"/>
                  </a:rPr>
                  <a:t>місця окремої </a:t>
                </a:r>
                <a:r>
                  <a:rPr lang="uk-UA" sz="2400" dirty="0">
                    <a:latin typeface="Times New Roman" panose="02020603050405020304" pitchFamily="18" charset="0"/>
                    <a:cs typeface="Times New Roman" panose="02020603050405020304" pitchFamily="18" charset="0"/>
                  </a:rPr>
                  <a:t>операції</a:t>
                </a:r>
                <a:r>
                  <a:rPr lang="uk-UA" sz="2400" dirty="0" smtClean="0">
                    <a:latin typeface="Times New Roman" panose="02020603050405020304" pitchFamily="18" charset="0"/>
                    <a:cs typeface="Times New Roman" panose="02020603050405020304" pitchFamily="18" charset="0"/>
                  </a:rPr>
                  <a:t>.</a:t>
                </a:r>
                <a:r>
                  <a:rPr kumimoji="0" lang="uk-UA" altLang="ru-RU" sz="24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uk-UA" altLang="ru-RU" sz="12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endParaRPr kumimoji="0" lang="uk-UA" altLang="ru-RU" sz="1800" b="0" i="0" u="none" strike="noStrike" cap="none" normalizeH="0" baseline="0" dirty="0" smtClean="0">
                  <a:ln>
                    <a:noFill/>
                  </a:ln>
                  <a:solidFill>
                    <a:schemeClr val="tx1"/>
                  </a:solidFill>
                  <a:effectLst/>
                  <a:latin typeface="Arial" panose="020B060402020202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bwMode="auto">
              <a:xfrm>
                <a:off x="193183" y="681472"/>
                <a:ext cx="11590986" cy="4960589"/>
              </a:xfrm>
              <a:prstGeom prst="rect">
                <a:avLst/>
              </a:prstGeom>
              <a:blipFill rotWithShape="0">
                <a:blip r:embed="rId2"/>
                <a:stretch>
                  <a:fillRect l="-842" t="-491" r="-1210" b="-2334"/>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ru-RU">
                    <a:noFill/>
                  </a:rPr>
                  <a:t> </a:t>
                </a:r>
              </a:p>
            </p:txBody>
          </p:sp>
        </mc:Fallback>
      </mc:AlternateContent>
    </p:spTree>
    <p:extLst>
      <p:ext uri="{BB962C8B-B14F-4D97-AF65-F5344CB8AC3E}">
        <p14:creationId xmlns:p14="http://schemas.microsoft.com/office/powerpoint/2010/main" val="345117729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514</TotalTime>
  <Words>800</Words>
  <Application>Microsoft Office PowerPoint</Application>
  <PresentationFormat>Широкоэкранный</PresentationFormat>
  <Paragraphs>78</Paragraphs>
  <Slides>19</Slides>
  <Notes>0</Notes>
  <HiddenSlides>0</HiddenSlides>
  <MMClips>0</MMClips>
  <ScaleCrop>false</ScaleCrop>
  <HeadingPairs>
    <vt:vector size="8" baseType="variant">
      <vt:variant>
        <vt:lpstr>Использованные шрифты</vt:lpstr>
      </vt:variant>
      <vt:variant>
        <vt:i4>6</vt:i4>
      </vt:variant>
      <vt:variant>
        <vt:lpstr>Тема</vt:lpstr>
      </vt:variant>
      <vt:variant>
        <vt:i4>1</vt:i4>
      </vt:variant>
      <vt:variant>
        <vt:lpstr>Внедренные серверы OLE</vt:lpstr>
      </vt:variant>
      <vt:variant>
        <vt:i4>1</vt:i4>
      </vt:variant>
      <vt:variant>
        <vt:lpstr>Заголовки слайдов</vt:lpstr>
      </vt:variant>
      <vt:variant>
        <vt:i4>19</vt:i4>
      </vt:variant>
    </vt:vector>
  </HeadingPairs>
  <TitlesOfParts>
    <vt:vector size="27" baseType="lpstr">
      <vt:lpstr>Arial</vt:lpstr>
      <vt:lpstr>Calibri</vt:lpstr>
      <vt:lpstr>Calibri Light</vt:lpstr>
      <vt:lpstr>Cambria Math</vt:lpstr>
      <vt:lpstr>Symbol</vt:lpstr>
      <vt:lpstr>Times New Roman</vt:lpstr>
      <vt:lpstr>Тема Office</vt:lpstr>
      <vt:lpstr>Visio</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Olga Andrus</dc:creator>
  <cp:lastModifiedBy>Olga Andrus</cp:lastModifiedBy>
  <cp:revision>34</cp:revision>
  <dcterms:created xsi:type="dcterms:W3CDTF">2020-10-30T10:29:42Z</dcterms:created>
  <dcterms:modified xsi:type="dcterms:W3CDTF">2021-08-29T18:07:11Z</dcterms:modified>
</cp:coreProperties>
</file>